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51166-03C6-4F5B-8189-96040405A3E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A2B1F-CD48-4B40-AB25-EA80E5D37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Grouplab</a:t>
            </a:r>
            <a:r>
              <a:rPr lang="en-US" dirty="0" smtClean="0"/>
              <a:t> .Networking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Notification Server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812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step: specify the 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514600"/>
            <a:ext cx="39052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 a reference to the </a:t>
            </a:r>
            <a:r>
              <a:rPr lang="en-US" dirty="0" err="1" smtClean="0"/>
              <a:t>Grouplab.Networking.dll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By default, this installs to:</a:t>
            </a:r>
          </a:p>
          <a:p>
            <a:pPr>
              <a:buNone/>
            </a:pPr>
            <a:r>
              <a:rPr lang="en-US" dirty="0" smtClean="0"/>
              <a:t>C</a:t>
            </a:r>
            <a:r>
              <a:rPr lang="en-US" dirty="0" smtClean="0"/>
              <a:t>:\Program Files\</a:t>
            </a:r>
            <a:r>
              <a:rPr lang="en-US" dirty="0" err="1" smtClean="0"/>
              <a:t>GroupLab</a:t>
            </a:r>
            <a:r>
              <a:rPr lang="en-US" dirty="0" smtClean="0"/>
              <a:t>\Networking\bin\</a:t>
            </a:r>
            <a:r>
              <a:rPr lang="en-US" dirty="0" err="1" smtClean="0"/>
              <a:t>GroupLab.Networking.dll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code to set up the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2B91AF"/>
                </a:solidFill>
              </a:rPr>
              <a:t>	</a:t>
            </a:r>
            <a:r>
              <a:rPr lang="en-US" dirty="0" err="1" smtClean="0">
                <a:solidFill>
                  <a:srgbClr val="2B91AF"/>
                </a:solidFill>
              </a:rPr>
              <a:t>SharedDictionary</a:t>
            </a:r>
            <a:r>
              <a:rPr lang="en-US" dirty="0" smtClean="0">
                <a:solidFill>
                  <a:srgbClr val="2B91AF"/>
                </a:solidFill>
              </a:rPr>
              <a:t> </a:t>
            </a:r>
            <a:r>
              <a:rPr lang="en-US" dirty="0" err="1" smtClean="0">
                <a:solidFill>
                  <a:srgbClr val="2B91AF"/>
                </a:solidFill>
              </a:rPr>
              <a:t>sd</a:t>
            </a:r>
            <a:r>
              <a:rPr lang="en-US" dirty="0" smtClean="0">
                <a:solidFill>
                  <a:srgbClr val="2B91AF"/>
                </a:solidFill>
              </a:rPr>
              <a:t>;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	this.sd = new </a:t>
            </a:r>
            <a:r>
              <a:rPr lang="en-US" dirty="0" err="1" smtClean="0">
                <a:solidFill>
                  <a:srgbClr val="2B91AF"/>
                </a:solidFill>
              </a:rPr>
              <a:t>SharedDictionary</a:t>
            </a:r>
            <a:r>
              <a:rPr lang="en-US" dirty="0" smtClean="0">
                <a:solidFill>
                  <a:srgbClr val="2B91AF"/>
                </a:solidFill>
              </a:rPr>
              <a:t>();</a:t>
            </a:r>
          </a:p>
          <a:p>
            <a:pPr>
              <a:buNone/>
            </a:pPr>
            <a:r>
              <a:rPr lang="en-US" dirty="0">
                <a:solidFill>
                  <a:srgbClr val="2B91AF"/>
                </a:solidFill>
              </a:rPr>
              <a:t>	</a:t>
            </a:r>
            <a:r>
              <a:rPr lang="en-US" dirty="0" err="1" smtClean="0">
                <a:solidFill>
                  <a:srgbClr val="0000FF"/>
                </a:solidFill>
              </a:rPr>
              <a:t>this.sd.Url</a:t>
            </a:r>
            <a:r>
              <a:rPr lang="en-US" dirty="0" smtClean="0">
                <a:solidFill>
                  <a:srgbClr val="0000FF"/>
                </a:solidFill>
              </a:rPr>
              <a:t> = </a:t>
            </a:r>
            <a:r>
              <a:rPr lang="en-US" dirty="0" smtClean="0">
                <a:solidFill>
                  <a:srgbClr val="A31515"/>
                </a:solidFill>
              </a:rPr>
              <a:t>"tcp://localhost:test";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	</a:t>
            </a:r>
            <a:r>
              <a:rPr lang="en-US" dirty="0" err="1" smtClean="0">
                <a:solidFill>
                  <a:srgbClr val="0000FF"/>
                </a:solidFill>
              </a:rPr>
              <a:t>this.sd.Open</a:t>
            </a:r>
            <a:r>
              <a:rPr lang="en-US" dirty="0" smtClean="0">
                <a:solidFill>
                  <a:srgbClr val="0000FF"/>
                </a:solidFill>
              </a:rPr>
              <a:t>();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subscription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this.s</a:t>
            </a:r>
            <a:r>
              <a:rPr lang="en-US" dirty="0" smtClean="0">
                <a:solidFill>
                  <a:srgbClr val="0000FF"/>
                </a:solidFill>
              </a:rPr>
              <a:t> = new </a:t>
            </a:r>
            <a:r>
              <a:rPr lang="en-US" dirty="0" smtClean="0">
                <a:solidFill>
                  <a:srgbClr val="2B91AF"/>
                </a:solidFill>
              </a:rPr>
              <a:t>Subscription();</a:t>
            </a:r>
          </a:p>
          <a:p>
            <a:pPr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this.s.Pattern</a:t>
            </a:r>
            <a:r>
              <a:rPr lang="en-US" dirty="0" smtClean="0">
                <a:solidFill>
                  <a:srgbClr val="0000FF"/>
                </a:solidFill>
              </a:rPr>
              <a:t> = </a:t>
            </a:r>
            <a:r>
              <a:rPr lang="en-US" dirty="0" smtClean="0">
                <a:solidFill>
                  <a:srgbClr val="A31515"/>
                </a:solidFill>
              </a:rPr>
              <a:t>"/*";</a:t>
            </a:r>
          </a:p>
          <a:p>
            <a:pPr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this.s.Dictionary</a:t>
            </a:r>
            <a:r>
              <a:rPr lang="en-US" dirty="0" smtClean="0">
                <a:solidFill>
                  <a:srgbClr val="0000FF"/>
                </a:solidFill>
              </a:rPr>
              <a:t> = this.sd;</a:t>
            </a: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 smtClean="0"/>
              <a:t>Other examples of patterns: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“/message/*”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“/video/*”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up the notification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this.s.Notified</a:t>
            </a:r>
            <a:r>
              <a:rPr lang="en-US" dirty="0" smtClean="0">
                <a:solidFill>
                  <a:srgbClr val="0000FF"/>
                </a:solidFill>
              </a:rPr>
              <a:t> += new </a:t>
            </a:r>
            <a:r>
              <a:rPr lang="en-US" dirty="0" err="1" smtClean="0">
                <a:solidFill>
                  <a:srgbClr val="2B91AF"/>
                </a:solidFill>
              </a:rPr>
              <a:t>SubscriptionEventHandler</a:t>
            </a:r>
            <a:r>
              <a:rPr lang="en-US" dirty="0" smtClean="0">
                <a:solidFill>
                  <a:srgbClr val="2B91AF"/>
                </a:solidFill>
              </a:rPr>
              <a:t>(</a:t>
            </a:r>
            <a:r>
              <a:rPr lang="en-US" dirty="0" err="1" smtClean="0">
                <a:solidFill>
                  <a:srgbClr val="2B91AF"/>
                </a:solidFill>
              </a:rPr>
              <a:t>s_Notified</a:t>
            </a:r>
            <a:r>
              <a:rPr lang="en-US" dirty="0" smtClean="0">
                <a:solidFill>
                  <a:srgbClr val="2B91AF"/>
                </a:solidFill>
              </a:rPr>
              <a:t>);</a:t>
            </a:r>
          </a:p>
          <a:p>
            <a:pPr>
              <a:buNone/>
            </a:pPr>
            <a:endParaRPr lang="en-US" dirty="0">
              <a:solidFill>
                <a:srgbClr val="2B91AF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void </a:t>
            </a:r>
            <a:r>
              <a:rPr lang="en-US" dirty="0" err="1" smtClean="0">
                <a:solidFill>
                  <a:srgbClr val="0000FF"/>
                </a:solidFill>
              </a:rPr>
              <a:t>s_Notified</a:t>
            </a:r>
            <a:r>
              <a:rPr lang="en-US" dirty="0" smtClean="0">
                <a:solidFill>
                  <a:srgbClr val="0000FF"/>
                </a:solidFill>
              </a:rPr>
              <a:t>(object sender, </a:t>
            </a:r>
            <a:r>
              <a:rPr lang="en-US" dirty="0" err="1" smtClean="0">
                <a:solidFill>
                  <a:srgbClr val="2B91AF"/>
                </a:solidFill>
              </a:rPr>
              <a:t>SubscriptionEventArgs</a:t>
            </a:r>
            <a:r>
              <a:rPr lang="en-US" dirty="0" smtClean="0">
                <a:solidFill>
                  <a:srgbClr val="2B91AF"/>
                </a:solidFill>
              </a:rPr>
              <a:t> e) {</a:t>
            </a:r>
          </a:p>
          <a:p>
            <a:pPr>
              <a:buNone/>
            </a:pPr>
            <a:r>
              <a:rPr lang="en-US" dirty="0" smtClean="0">
                <a:solidFill>
                  <a:srgbClr val="2B91AF"/>
                </a:solidFill>
              </a:rPr>
              <a:t>		</a:t>
            </a:r>
            <a:r>
              <a:rPr lang="en-US" dirty="0" err="1" smtClean="0">
                <a:solidFill>
                  <a:srgbClr val="2B91AF"/>
                </a:solidFill>
              </a:rPr>
              <a:t>MessageBox.Show</a:t>
            </a:r>
            <a:r>
              <a:rPr lang="en-US" dirty="0" smtClean="0">
                <a:solidFill>
                  <a:srgbClr val="2B91AF"/>
                </a:solidFill>
              </a:rPr>
              <a:t>(</a:t>
            </a:r>
          </a:p>
          <a:p>
            <a:pPr>
              <a:buNone/>
            </a:pPr>
            <a:r>
              <a:rPr lang="en-US" sz="2000" dirty="0" smtClean="0">
                <a:solidFill>
                  <a:srgbClr val="A31515"/>
                </a:solidFill>
              </a:rPr>
              <a:t>		</a:t>
            </a:r>
            <a:r>
              <a:rPr lang="en-US" sz="2000" b="1" dirty="0" smtClean="0">
                <a:solidFill>
                  <a:srgbClr val="A31515"/>
                </a:solidFill>
              </a:rPr>
              <a:t>"Key: " + </a:t>
            </a:r>
            <a:r>
              <a:rPr lang="en-US" sz="2000" b="1" dirty="0" err="1" smtClean="0">
                <a:solidFill>
                  <a:srgbClr val="A31515"/>
                </a:solidFill>
              </a:rPr>
              <a:t>e.Path</a:t>
            </a:r>
            <a:r>
              <a:rPr lang="en-US" sz="2000" b="1" dirty="0" smtClean="0">
                <a:solidFill>
                  <a:srgbClr val="A31515"/>
                </a:solidFill>
              </a:rPr>
              <a:t> + " = " + </a:t>
            </a:r>
            <a:r>
              <a:rPr lang="en-US" sz="2000" b="1" dirty="0" err="1" smtClean="0">
                <a:solidFill>
                  <a:srgbClr val="A31515"/>
                </a:solidFill>
              </a:rPr>
              <a:t>e.Value</a:t>
            </a:r>
            <a:r>
              <a:rPr lang="en-US" sz="2000" b="1" dirty="0" smtClean="0">
                <a:solidFill>
                  <a:srgbClr val="A31515"/>
                </a:solidFill>
              </a:rPr>
              <a:t> + "; because: " + </a:t>
            </a:r>
            <a:r>
              <a:rPr lang="en-US" sz="2000" b="1" dirty="0" err="1" smtClean="0">
                <a:solidFill>
                  <a:srgbClr val="A31515"/>
                </a:solidFill>
              </a:rPr>
              <a:t>e.Reason</a:t>
            </a:r>
            <a:r>
              <a:rPr lang="en-US" sz="2000" b="1" dirty="0" smtClean="0">
                <a:solidFill>
                  <a:srgbClr val="A31515"/>
                </a:solidFill>
              </a:rPr>
              <a:t>)</a:t>
            </a:r>
            <a:r>
              <a:rPr lang="en-US" sz="2800" b="1" dirty="0" smtClean="0">
                <a:solidFill>
                  <a:srgbClr val="A31515"/>
                </a:solidFill>
              </a:rPr>
              <a:t>; </a:t>
            </a:r>
            <a:r>
              <a:rPr lang="en-US" dirty="0" smtClean="0">
                <a:solidFill>
                  <a:srgbClr val="A31515"/>
                </a:solidFill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Modify an entry in the shared 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private void button1_Click(object sender, </a:t>
            </a:r>
            <a:r>
              <a:rPr lang="en-US" dirty="0" err="1" smtClean="0">
                <a:solidFill>
                  <a:srgbClr val="2B91AF"/>
                </a:solidFill>
              </a:rPr>
              <a:t>EventArgs</a:t>
            </a:r>
            <a:r>
              <a:rPr lang="en-US" dirty="0" smtClean="0">
                <a:solidFill>
                  <a:srgbClr val="2B91AF"/>
                </a:solidFill>
              </a:rPr>
              <a:t> e) {</a:t>
            </a:r>
          </a:p>
          <a:p>
            <a:pPr>
              <a:buNone/>
            </a:pPr>
            <a:r>
              <a:rPr lang="en-US" dirty="0">
                <a:solidFill>
                  <a:srgbClr val="2B91AF"/>
                </a:solidFill>
              </a:rPr>
              <a:t>	</a:t>
            </a:r>
            <a:r>
              <a:rPr lang="en-US" dirty="0" smtClean="0">
                <a:solidFill>
                  <a:srgbClr val="2B91A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this.sd[</a:t>
            </a:r>
            <a:r>
              <a:rPr lang="en-US" dirty="0" smtClean="0">
                <a:solidFill>
                  <a:srgbClr val="A31515"/>
                </a:solidFill>
              </a:rPr>
              <a:t>"/message"] = </a:t>
            </a:r>
            <a:r>
              <a:rPr lang="en-US" dirty="0" smtClean="0">
                <a:solidFill>
                  <a:srgbClr val="0000FF"/>
                </a:solidFill>
              </a:rPr>
              <a:t>this.textBox1.Text; }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that may be useful…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this.sd.Id</a:t>
            </a:r>
            <a:r>
              <a:rPr lang="en-US" b="1" dirty="0" smtClean="0"/>
              <a:t> </a:t>
            </a:r>
            <a:r>
              <a:rPr lang="en-US" dirty="0" smtClean="0"/>
              <a:t>== provides a unique ID for the shared dictionary instance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 err="1" smtClean="0"/>
              <a:t>this.sd.Status</a:t>
            </a:r>
            <a:r>
              <a:rPr lang="en-US" b="1" dirty="0" smtClean="0"/>
              <a:t> </a:t>
            </a:r>
            <a:r>
              <a:rPr lang="en-US" dirty="0" smtClean="0"/>
              <a:t>== connection status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Make sure that have a subscription to any key that you decide to modify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Idea: Shared 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provides mappings between keys and values</a:t>
            </a:r>
          </a:p>
          <a:p>
            <a:r>
              <a:rPr lang="en-US" dirty="0" smtClean="0"/>
              <a:t>In some languages, this is known as a Map: {Key, Value} mappings (e.g. name </a:t>
            </a:r>
            <a:r>
              <a:rPr lang="en-US" dirty="0" smtClean="0">
                <a:sym typeface="Wingdings" pitchFamily="2" charset="2"/>
              </a:rPr>
              <a:t> age)</a:t>
            </a:r>
            <a:endParaRPr lang="en-US" dirty="0" smtClean="0"/>
          </a:p>
          <a:p>
            <a:r>
              <a:rPr lang="en-US" dirty="0" smtClean="0"/>
              <a:t>e.g. { { “Tony”, 31 }, { “Jill”, 25 }, { “Jon”, 22 } }</a:t>
            </a:r>
          </a:p>
          <a:p>
            <a:pPr lvl="1"/>
            <a:r>
              <a:rPr lang="en-US" dirty="0" smtClean="0"/>
              <a:t>Age[“Tony”] = 31</a:t>
            </a:r>
          </a:p>
          <a:p>
            <a:pPr lvl="1"/>
            <a:r>
              <a:rPr lang="en-US" dirty="0" smtClean="0"/>
              <a:t>Age[“Fred”] = 10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Dictionary: 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someone else can change keys/values in the dictionary, we need to know when it happens.</a:t>
            </a:r>
          </a:p>
          <a:p>
            <a:r>
              <a:rPr lang="en-US" dirty="0" smtClean="0"/>
              <a:t>Set up a </a:t>
            </a:r>
            <a:r>
              <a:rPr lang="en-US" u="sng" dirty="0" smtClean="0"/>
              <a:t>subscription</a:t>
            </a:r>
            <a:r>
              <a:rPr lang="en-US" dirty="0" smtClean="0"/>
              <a:t> to keys of a certain pattern, and get </a:t>
            </a:r>
            <a:r>
              <a:rPr lang="en-US" u="sng" dirty="0" smtClean="0"/>
              <a:t>notified</a:t>
            </a:r>
            <a:r>
              <a:rPr lang="en-US" dirty="0" smtClean="0"/>
              <a:t> when this happens.</a:t>
            </a:r>
          </a:p>
          <a:p>
            <a:endParaRPr lang="en-US" dirty="0" smtClean="0"/>
          </a:p>
          <a:p>
            <a:r>
              <a:rPr lang="en-US" dirty="0" err="1" smtClean="0"/>
              <a:t>subscription.pattern</a:t>
            </a:r>
            <a:r>
              <a:rPr lang="en-US" dirty="0" smtClean="0"/>
              <a:t> = “/*”; // everything</a:t>
            </a:r>
          </a:p>
          <a:p>
            <a:r>
              <a:rPr lang="en-US" dirty="0" err="1" smtClean="0"/>
              <a:t>subscription.notified</a:t>
            </a:r>
            <a:r>
              <a:rPr lang="en-US" dirty="0" smtClean="0"/>
              <a:t> += </a:t>
            </a:r>
            <a:r>
              <a:rPr lang="en-US" dirty="0" err="1" smtClean="0"/>
              <a:t>my_function</a:t>
            </a:r>
            <a:r>
              <a:rPr lang="en-US" dirty="0" smtClean="0"/>
              <a:t>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Server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3124200"/>
            <a:ext cx="1981200" cy="2057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52800" y="3124200"/>
            <a:ext cx="1981200" cy="2057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29400" y="3124200"/>
            <a:ext cx="1981200" cy="2057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752600" y="1447800"/>
            <a:ext cx="5715000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Shared Dictionary</a:t>
            </a:r>
            <a:endParaRPr lang="en-US" sz="2800" dirty="0"/>
          </a:p>
        </p:txBody>
      </p:sp>
      <p:cxnSp>
        <p:nvCxnSpPr>
          <p:cNvPr id="9" name="Straight Connector 8"/>
          <p:cNvCxnSpPr>
            <a:stCxn id="4" idx="0"/>
            <a:endCxn id="7" idx="2"/>
          </p:cNvCxnSpPr>
          <p:nvPr/>
        </p:nvCxnSpPr>
        <p:spPr>
          <a:xfrm rot="5400000" flipH="1" flipV="1">
            <a:off x="2952750" y="1466850"/>
            <a:ext cx="609600" cy="2705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0"/>
            <a:endCxn id="7" idx="2"/>
          </p:cNvCxnSpPr>
          <p:nvPr/>
        </p:nvCxnSpPr>
        <p:spPr>
          <a:xfrm rot="5400000" flipH="1" flipV="1">
            <a:off x="4171950" y="2686050"/>
            <a:ext cx="60960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0"/>
            <a:endCxn id="7" idx="2"/>
          </p:cNvCxnSpPr>
          <p:nvPr/>
        </p:nvCxnSpPr>
        <p:spPr>
          <a:xfrm rot="16200000" flipV="1">
            <a:off x="5810250" y="1314450"/>
            <a:ext cx="609600" cy="3009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" y="54102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Any message sent from a client to the notification server is propagated to all clients.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Server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4495800"/>
            <a:ext cx="1981200" cy="2057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52800" y="4495800"/>
            <a:ext cx="1981200" cy="2057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29400" y="4495800"/>
            <a:ext cx="1981200" cy="2057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828800" y="1981200"/>
            <a:ext cx="5715000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Shared Dictionary</a:t>
            </a:r>
            <a:endParaRPr lang="en-US" sz="2800" dirty="0"/>
          </a:p>
        </p:txBody>
      </p:sp>
      <p:cxnSp>
        <p:nvCxnSpPr>
          <p:cNvPr id="9" name="Straight Connector 8"/>
          <p:cNvCxnSpPr>
            <a:stCxn id="4" idx="0"/>
            <a:endCxn id="7" idx="2"/>
          </p:cNvCxnSpPr>
          <p:nvPr/>
        </p:nvCxnSpPr>
        <p:spPr>
          <a:xfrm rot="5400000" flipH="1" flipV="1">
            <a:off x="2571750" y="2381250"/>
            <a:ext cx="1447800" cy="278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0"/>
            <a:endCxn id="7" idx="2"/>
          </p:cNvCxnSpPr>
          <p:nvPr/>
        </p:nvCxnSpPr>
        <p:spPr>
          <a:xfrm rot="5400000" flipH="1" flipV="1">
            <a:off x="3790950" y="3600450"/>
            <a:ext cx="144780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0"/>
            <a:endCxn id="7" idx="2"/>
          </p:cNvCxnSpPr>
          <p:nvPr/>
        </p:nvCxnSpPr>
        <p:spPr>
          <a:xfrm rot="16200000" flipV="1">
            <a:off x="5429250" y="2305050"/>
            <a:ext cx="1447800" cy="293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90800" y="3733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828800" y="3429000"/>
            <a:ext cx="15240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Server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4495800"/>
            <a:ext cx="1981200" cy="2057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52800" y="4495800"/>
            <a:ext cx="1981200" cy="2057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29400" y="4495800"/>
            <a:ext cx="1981200" cy="2057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828800" y="1981200"/>
            <a:ext cx="5715000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Shared Dictionary</a:t>
            </a:r>
            <a:endParaRPr lang="en-US" sz="2800" dirty="0"/>
          </a:p>
        </p:txBody>
      </p:sp>
      <p:cxnSp>
        <p:nvCxnSpPr>
          <p:cNvPr id="9" name="Straight Connector 8"/>
          <p:cNvCxnSpPr>
            <a:stCxn id="4" idx="0"/>
            <a:endCxn id="7" idx="2"/>
          </p:cNvCxnSpPr>
          <p:nvPr/>
        </p:nvCxnSpPr>
        <p:spPr>
          <a:xfrm rot="5400000" flipH="1" flipV="1">
            <a:off x="2571750" y="2381250"/>
            <a:ext cx="1447800" cy="278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0"/>
            <a:endCxn id="7" idx="2"/>
          </p:cNvCxnSpPr>
          <p:nvPr/>
        </p:nvCxnSpPr>
        <p:spPr>
          <a:xfrm rot="5400000" flipH="1" flipV="1">
            <a:off x="3790950" y="3600450"/>
            <a:ext cx="144780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0"/>
            <a:endCxn id="7" idx="2"/>
          </p:cNvCxnSpPr>
          <p:nvPr/>
        </p:nvCxnSpPr>
        <p:spPr>
          <a:xfrm rot="16200000" flipV="1">
            <a:off x="5429250" y="2305050"/>
            <a:ext cx="1447800" cy="2933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90800" y="3733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1981200" y="3276600"/>
            <a:ext cx="17526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91000" y="3733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19800" y="3733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3771900" y="3619500"/>
            <a:ext cx="10668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876800" y="3352800"/>
            <a:ext cx="20574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the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630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11775612">
            <a:off x="3550920" y="3435096"/>
            <a:ext cx="3505200" cy="137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Install, and start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8667" r="72656" b="4667"/>
          <a:stretch>
            <a:fillRect/>
          </a:stretch>
        </p:blipFill>
        <p:spPr bwMode="auto">
          <a:xfrm>
            <a:off x="609600" y="1295399"/>
            <a:ext cx="2971800" cy="5519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Arrow 6"/>
          <p:cNvSpPr/>
          <p:nvPr/>
        </p:nvSpPr>
        <p:spPr>
          <a:xfrm rot="11150634">
            <a:off x="2500424" y="3501714"/>
            <a:ext cx="4495800" cy="1447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it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812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12562128">
            <a:off x="1255896" y="2689099"/>
            <a:ext cx="2895600" cy="1219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304</Words>
  <Application>Microsoft Office PowerPoint</Application>
  <PresentationFormat>On-screen Show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Grouplab .Networking</vt:lpstr>
      <vt:lpstr>Basic Idea: Shared Dictionary</vt:lpstr>
      <vt:lpstr>Shared Dictionary: Notifications</vt:lpstr>
      <vt:lpstr>Notification Server</vt:lpstr>
      <vt:lpstr>Notification Server</vt:lpstr>
      <vt:lpstr>Notification Server</vt:lpstr>
      <vt:lpstr>Get the package</vt:lpstr>
      <vt:lpstr>Install, and start the server</vt:lpstr>
      <vt:lpstr>Start it up</vt:lpstr>
      <vt:lpstr>One more step: specify the port</vt:lpstr>
      <vt:lpstr>Add a reference to the Grouplab.Networking.dll</vt:lpstr>
      <vt:lpstr>Some code to set up the connection</vt:lpstr>
      <vt:lpstr>Create a subscription</vt:lpstr>
      <vt:lpstr>Set up the notification</vt:lpstr>
      <vt:lpstr>Modify an entry in the shared dictionary</vt:lpstr>
      <vt:lpstr>Some things that may be useful…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Grouplab .Networking</dc:title>
  <dc:creator>Tony Tang</dc:creator>
  <cp:lastModifiedBy>Tony Tang</cp:lastModifiedBy>
  <cp:revision>4</cp:revision>
  <dcterms:created xsi:type="dcterms:W3CDTF">2011-02-03T05:13:01Z</dcterms:created>
  <dcterms:modified xsi:type="dcterms:W3CDTF">2011-02-03T05:39:36Z</dcterms:modified>
</cp:coreProperties>
</file>