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DA9-D674-8A44-945E-B0A9955D1950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F2CBB-D50A-BE4B-9AAD-A239F3864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cs.gc.ca/eng/policy-politique/initiatives/tcps2-eptc2/Default/" TargetMode="External"/><Relationship Id="rId4" Type="http://schemas.openxmlformats.org/officeDocument/2006/relationships/hyperlink" Target="http://www.ethics.gc.ca/eng/education/tutorial-didacticiel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prisonexp.org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en.wikipedia.org/wiki/File:Milgram_Experiment_v2.png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gina-perry.com/2013/01/03/inside-milgrams-shock-machine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en.wikipedia.org/wiki/Syphilis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shacknews.com/article/76963/wii-u-prototype-is-literally-a-wii-duct-taped-together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F2CBB-D50A-BE4B-9AAD-A239F3864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2B571F0-6353-4E6F-9AEC-8C6EE13B16C5}" type="slidenum">
              <a:rPr lang="en-US" sz="900">
                <a:latin typeface="Times New Roman" pitchFamily="18" charset="0"/>
              </a:rPr>
              <a:pPr/>
              <a:t>16</a:t>
            </a:fld>
            <a:endParaRPr lang="en-US" sz="9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79727" cy="3413881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2" tIns="45871" rIns="91742" bIns="45871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http://www.ethics.gc.ca/eng/policy-politique/initiatives/tcps2-eptc2/Default/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http://www.ethics.gc.ca/eng/education/tutorial-didacticiel/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137" y="692453"/>
            <a:ext cx="4479727" cy="34138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http://www.prisonexp.org/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http://en.wikipedia.org/wiki/File:Milgram_Experiment_v2.png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http://www.youtube.com/watch?v=yr5cjyokVUs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137" y="692453"/>
            <a:ext cx="4479727" cy="34138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http://www.gina-perry.com/2013/01/03/inside-milgrams-shock-machine/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www.prisonexp.org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disorientation, depersonalization and </a:t>
            </a:r>
            <a:r>
              <a:rPr lang="en-US" dirty="0" err="1" smtClean="0"/>
              <a:t>deindividualization</a:t>
            </a:r>
            <a:r>
              <a:rPr lang="en-US" dirty="0" smtClean="0"/>
              <a:t> in the participants.</a:t>
            </a:r>
          </a:p>
          <a:p>
            <a:endParaRPr lang="en-US" dirty="0" smtClean="0"/>
          </a:p>
          <a:p>
            <a:r>
              <a:rPr lang="en-US" dirty="0" smtClean="0"/>
              <a:t>searchers provided the guards with wooden batons to establish their status,[5] clothing similar to that of an actual prison guard (khaki shirt and pants from a local military surplus store), and mirrored sunglasses to prevent eye contact. Prisoners wore uncomfortable ill-fitting smocks and stocking caps, as well as a chain around one ankle. Guards were instructed to call prisoners by their assigned numbers, sewn on their uniforms, instead of by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F2CBB-D50A-BE4B-9AAD-A239F38641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137" y="692453"/>
            <a:ext cx="4479727" cy="34138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Images from: http://en.wikipedia.org/wiki/Syphilis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http://www.youtube.com/watch?v=BQOD8KIfBu0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F2CBB-D50A-BE4B-9AAD-A239F38641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http://www.shacknews.com/article/76963/wii-u-prototype-is-literally-a-wii-duct-taped-together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multiple phases: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preparation before the study</a:t>
            </a:r>
          </a:p>
          <a:p>
            <a:r>
              <a:rPr lang="en-US" baseline="0" dirty="0" smtClean="0"/>
              <a:t>--during the study</a:t>
            </a:r>
          </a:p>
          <a:p>
            <a:r>
              <a:rPr lang="en-US" baseline="0" dirty="0" smtClean="0"/>
              <a:t>--after the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C2D44-2EF6-4D6F-9175-7386F026B0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019B418-291F-42BD-9DBE-6DB2498CD31D}" type="slidenum">
              <a:rPr lang="en-US" sz="900">
                <a:latin typeface="Times New Roman" pitchFamily="18" charset="0"/>
              </a:rPr>
              <a:pPr/>
              <a:t>14</a:t>
            </a:fld>
            <a:endParaRPr lang="en-US" sz="9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79727" cy="3413881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2" tIns="45871" rIns="91742" bIns="45871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E88CF-8838-9D44-BEB5-464FEB96D0EC}" type="datetimeFigureOut">
              <a:rPr lang="en-US" smtClean="0"/>
              <a:t>03-10-14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DBFB-A53B-AA41-AF6D-60EA921C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cs.gc.ca/eng/policy-politique/initiatives/tcps2-eptc2/Default/" TargetMode="External"/><Relationship Id="rId4" Type="http://schemas.openxmlformats.org/officeDocument/2006/relationships/hyperlink" Target="http://www.ethics.gc.ca/eng/education/tutorial-didacticiel/" TargetMode="External"/><Relationship Id="rId5" Type="http://schemas.openxmlformats.org/officeDocument/2006/relationships/hyperlink" Target="http://www.prisonex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algary.ca/research/ethics/cfre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Ethics and User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Tony Tang (with acknowledgements to Saul Greenberg)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9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Tuskegee Syphilis Experiment</a:t>
            </a:r>
            <a:endParaRPr lang="en-US" dirty="0"/>
          </a:p>
        </p:txBody>
      </p:sp>
      <p:pic>
        <p:nvPicPr>
          <p:cNvPr id="1028" name="Picture 4" descr="http://upload.wikimedia.org/wikipedia/commons/b/bd/Secondary_Syphilis_on_palms_CDC_6809_lores.r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0" y="1392447"/>
            <a:ext cx="3894937" cy="26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e/eb/2ndsyph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3" y="4015427"/>
            <a:ext cx="3870844" cy="27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0" y="1556792"/>
            <a:ext cx="4248472" cy="50131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Watch what happens to people suffering from syphilis (in what ways does it present)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Provide fake treatments (and no treatment) </a:t>
            </a:r>
            <a:r>
              <a:rPr lang="en-US" u="sng" dirty="0" smtClean="0">
                <a:solidFill>
                  <a:schemeClr val="tx1"/>
                </a:solidFill>
              </a:rPr>
              <a:t>when treatment is available</a:t>
            </a:r>
          </a:p>
        </p:txBody>
      </p:sp>
    </p:spTree>
    <p:extLst>
      <p:ext uri="{BB962C8B-B14F-4D97-AF65-F5344CB8AC3E}">
        <p14:creationId xmlns:p14="http://schemas.microsoft.com/office/powerpoint/2010/main" val="28613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Articulated: “Why those were bad”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Risk </a:t>
            </a:r>
            <a:r>
              <a:rPr lang="en-US" dirty="0" smtClean="0"/>
              <a:t>to participants outweighs benefit</a:t>
            </a:r>
          </a:p>
          <a:p>
            <a:pPr lvl="1"/>
            <a:r>
              <a:rPr lang="en-US" dirty="0" smtClean="0"/>
              <a:t>physical and emotional</a:t>
            </a:r>
          </a:p>
          <a:p>
            <a:endParaRPr lang="en-US" dirty="0"/>
          </a:p>
          <a:p>
            <a:r>
              <a:rPr lang="en-US" dirty="0" smtClean="0"/>
              <a:t>Deception</a:t>
            </a:r>
          </a:p>
          <a:p>
            <a:pPr lvl="1"/>
            <a:r>
              <a:rPr lang="en-US" dirty="0" smtClean="0"/>
              <a:t>without proper debriefing procedure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Taking advantage of certain </a:t>
            </a:r>
            <a:r>
              <a:rPr lang="en-US" dirty="0" smtClean="0"/>
              <a:t>poor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i.e. vulnerability</a:t>
            </a:r>
          </a:p>
          <a:p>
            <a:endParaRPr lang="en-US" dirty="0" smtClean="0"/>
          </a:p>
          <a:p>
            <a:r>
              <a:rPr lang="en-US" dirty="0" smtClean="0"/>
              <a:t>Revealed identity?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onfidentiality &amp; privacy</a:t>
            </a:r>
          </a:p>
        </p:txBody>
      </p:sp>
    </p:spTree>
    <p:extLst>
      <p:ext uri="{BB962C8B-B14F-4D97-AF65-F5344CB8AC3E}">
        <p14:creationId xmlns:p14="http://schemas.microsoft.com/office/powerpoint/2010/main" val="6027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constitutes “ethical</a:t>
            </a:r>
            <a:r>
              <a:rPr lang="en-US" dirty="0" smtClean="0"/>
              <a:t>” in an HCI context?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Guideline </a:t>
            </a:r>
            <a:r>
              <a:rPr lang="en-US" dirty="0" smtClean="0"/>
              <a:t>1: Respect for Persons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i</a:t>
            </a:r>
            <a:r>
              <a:rPr lang="en-US" dirty="0" smtClean="0">
                <a:solidFill>
                  <a:srgbClr val="A6A6A6"/>
                </a:solidFill>
              </a:rPr>
              <a:t>nformed consent about procedures and purpose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d</a:t>
            </a:r>
            <a:r>
              <a:rPr lang="en-US" dirty="0" smtClean="0">
                <a:solidFill>
                  <a:srgbClr val="A6A6A6"/>
                </a:solidFill>
              </a:rPr>
              <a:t>o not waste their time</a:t>
            </a: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en-US" dirty="0" smtClean="0"/>
              <a:t>Guideline 2: Concern for Welfare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confidentiality and anonymity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e</a:t>
            </a:r>
            <a:r>
              <a:rPr lang="en-US" dirty="0" smtClean="0">
                <a:solidFill>
                  <a:srgbClr val="A6A6A6"/>
                </a:solidFill>
              </a:rPr>
              <a:t>nsure that people will not be demeaned as a result of their participation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feelings </a:t>
            </a:r>
            <a:r>
              <a:rPr lang="en-US" dirty="0">
                <a:solidFill>
                  <a:srgbClr val="A6A6A6"/>
                </a:solidFill>
              </a:rPr>
              <a:t>of </a:t>
            </a:r>
            <a:r>
              <a:rPr lang="en-US" dirty="0" smtClean="0">
                <a:solidFill>
                  <a:srgbClr val="A6A6A6"/>
                </a:solidFill>
              </a:rPr>
              <a:t>inadequacy / stress</a:t>
            </a: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en-US" dirty="0" smtClean="0"/>
              <a:t>Guideline 3: Justice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vulnerable populations – assistive technologies; children; older participants</a:t>
            </a:r>
          </a:p>
          <a:p>
            <a:pPr marL="457200" lvl="1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Ethics in Contemporary HCI Research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575074"/>
            <a:ext cx="8281988" cy="2282925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r>
              <a:rPr lang="en-US" dirty="0" smtClean="0"/>
              <a:t>Testing can be a distressing experience</a:t>
            </a:r>
          </a:p>
          <a:p>
            <a:pPr lvl="1"/>
            <a:r>
              <a:rPr lang="en-US" dirty="0" smtClean="0"/>
              <a:t>pressure to perform, errors inevitable</a:t>
            </a:r>
          </a:p>
          <a:p>
            <a:pPr lvl="1"/>
            <a:r>
              <a:rPr lang="en-US" dirty="0" smtClean="0"/>
              <a:t>feelings of </a:t>
            </a:r>
            <a:r>
              <a:rPr lang="en-US" dirty="0" smtClean="0"/>
              <a:t>inadequacy</a:t>
            </a:r>
          </a:p>
          <a:p>
            <a:pPr lvl="1"/>
            <a:r>
              <a:rPr lang="en-US" dirty="0" smtClean="0"/>
              <a:t>“testing the interface – NOT you.”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Golden rule</a:t>
            </a:r>
          </a:p>
          <a:p>
            <a:pPr lvl="1"/>
            <a:r>
              <a:rPr lang="en-US" dirty="0" smtClean="0"/>
              <a:t>subjects should always be treated with respect</a:t>
            </a:r>
          </a:p>
        </p:txBody>
      </p:sp>
      <p:pic>
        <p:nvPicPr>
          <p:cNvPr id="5122" name="Picture 2" descr="http://cf.shacknews.com/images/20121207/slide002_24192.np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4"/>
            <a:ext cx="5905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16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Ethics – before the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en-US" sz="2000" dirty="0" smtClean="0"/>
              <a:t>Don’t waste the user’s time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use pilot tests to debug experiments, questionnaires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have everything ready before the user shows up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Make users feel comfortable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emphasize that it is the system that is being tested, not the user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acknowledge that the software may have problems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let users know they can stop at any time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Maintain privacy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tell user that individual test results will be completely confidential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Inform the user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explain any monitoring that is being used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answer all user’s questions (but avoid bias)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Only use volunteers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user must sign an informed consent form</a:t>
            </a:r>
          </a:p>
        </p:txBody>
      </p:sp>
    </p:spTree>
    <p:extLst>
      <p:ext uri="{BB962C8B-B14F-4D97-AF65-F5344CB8AC3E}">
        <p14:creationId xmlns:p14="http://schemas.microsoft.com/office/powerpoint/2010/main" val="408970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Ethics – during the test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Don’t waste the user’s time</a:t>
            </a:r>
          </a:p>
          <a:p>
            <a:pPr lvl="1"/>
            <a:r>
              <a:rPr lang="en-US" sz="1600" dirty="0" smtClean="0"/>
              <a:t>never have the user perform unnecessary tasks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Make users comfortable</a:t>
            </a:r>
          </a:p>
          <a:p>
            <a:pPr lvl="1"/>
            <a:r>
              <a:rPr lang="en-US" sz="1600" dirty="0" smtClean="0"/>
              <a:t>try to give user an early success experience</a:t>
            </a:r>
          </a:p>
          <a:p>
            <a:pPr lvl="1"/>
            <a:r>
              <a:rPr lang="en-US" sz="1600" dirty="0" smtClean="0"/>
              <a:t>keep a relaxed atmosphere in the room </a:t>
            </a:r>
          </a:p>
          <a:p>
            <a:pPr lvl="1"/>
            <a:r>
              <a:rPr lang="en-US" sz="1600" dirty="0" smtClean="0"/>
              <a:t>coffee, breaks,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lvl="1"/>
            <a:r>
              <a:rPr lang="en-US" sz="1600" dirty="0" smtClean="0"/>
              <a:t>hand out test tasks one at a time</a:t>
            </a:r>
          </a:p>
          <a:p>
            <a:pPr lvl="1"/>
            <a:r>
              <a:rPr lang="en-US" sz="1600" dirty="0" smtClean="0"/>
              <a:t>never indicate displeasure with the user’s performance</a:t>
            </a:r>
          </a:p>
          <a:p>
            <a:pPr lvl="1"/>
            <a:r>
              <a:rPr lang="en-US" sz="1600" dirty="0" smtClean="0"/>
              <a:t>avoid disruptions</a:t>
            </a:r>
          </a:p>
          <a:p>
            <a:pPr lvl="1"/>
            <a:r>
              <a:rPr lang="en-US" sz="1600" dirty="0" smtClean="0"/>
              <a:t>stop the test if it becomes too unpleasant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Maintain privacy</a:t>
            </a:r>
          </a:p>
          <a:p>
            <a:pPr lvl="1"/>
            <a:r>
              <a:rPr lang="en-US" sz="1600" dirty="0" smtClean="0"/>
              <a:t>do not allow the user’s management to observe the test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49508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Ethics – after the test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z="2000" smtClean="0"/>
              <a:t>Make the users feel comfortable</a:t>
            </a:r>
          </a:p>
          <a:p>
            <a:pPr lvl="1"/>
            <a:r>
              <a:rPr lang="en-US" sz="1600" smtClean="0"/>
              <a:t>state that the user has helped you find areas of improvement</a:t>
            </a:r>
            <a:br>
              <a:rPr lang="en-US" sz="1600" smtClean="0"/>
            </a:br>
            <a:endParaRPr lang="en-US" sz="1600" smtClean="0"/>
          </a:p>
          <a:p>
            <a:r>
              <a:rPr lang="en-US" sz="2000" smtClean="0"/>
              <a:t>Inform the user</a:t>
            </a:r>
          </a:p>
          <a:p>
            <a:pPr lvl="1"/>
            <a:r>
              <a:rPr lang="en-US" sz="1600" smtClean="0"/>
              <a:t>answer particular questions about the experiment that could have biased the results before</a:t>
            </a:r>
            <a:br>
              <a:rPr lang="en-US" sz="1600" smtClean="0"/>
            </a:br>
            <a:endParaRPr lang="en-US" sz="1600" smtClean="0"/>
          </a:p>
          <a:p>
            <a:r>
              <a:rPr lang="en-US" sz="2000" smtClean="0"/>
              <a:t>Maintain privacy</a:t>
            </a:r>
          </a:p>
          <a:p>
            <a:pPr lvl="1"/>
            <a:r>
              <a:rPr lang="en-US" sz="1600" smtClean="0"/>
              <a:t>never report results in a way that individual users can be identified</a:t>
            </a:r>
          </a:p>
          <a:p>
            <a:pPr lvl="1"/>
            <a:r>
              <a:rPr lang="en-US" sz="1600" smtClean="0"/>
              <a:t>only show videotapes outside the research group with the user’s permission</a:t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875601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Ethics Application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university / granting agency / industry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but processes are similar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http://iriss.ucalgary.ca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Why?</a:t>
            </a:r>
          </a:p>
          <a:p>
            <a:pPr>
              <a:buFontTx/>
              <a:buChar char="•"/>
            </a:pPr>
            <a:r>
              <a:rPr lang="en-US" dirty="0" smtClean="0"/>
              <a:t>participant rights</a:t>
            </a:r>
          </a:p>
          <a:p>
            <a:pPr>
              <a:buFontTx/>
              <a:buChar char="•"/>
            </a:pPr>
            <a:r>
              <a:rPr lang="en-US" dirty="0" smtClean="0"/>
              <a:t>organizational backing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you have to follow your protocol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4" y="2953657"/>
            <a:ext cx="3518867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3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The Applicant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investigator is applicant</a:t>
            </a:r>
          </a:p>
          <a:p>
            <a:endParaRPr lang="en-US" dirty="0" smtClean="0"/>
          </a:p>
          <a:p>
            <a:r>
              <a:rPr lang="en-US" dirty="0" smtClean="0"/>
              <a:t>Your supervisor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always list</a:t>
            </a:r>
          </a:p>
          <a:p>
            <a:endParaRPr lang="en-US" dirty="0" smtClean="0"/>
          </a:p>
          <a:p>
            <a:r>
              <a:rPr lang="en-US" dirty="0" smtClean="0"/>
              <a:t>Co-applicants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other people involved in the research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15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Project Details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Title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short but meaningful</a:t>
            </a:r>
          </a:p>
          <a:p>
            <a:endParaRPr lang="en-US" dirty="0" smtClean="0"/>
          </a:p>
          <a:p>
            <a:r>
              <a:rPr lang="en-US" dirty="0" smtClean="0"/>
              <a:t>Funding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agencies </a:t>
            </a:r>
            <a:r>
              <a:rPr lang="en-US" i="1" dirty="0" smtClean="0"/>
              <a:t>directly</a:t>
            </a:r>
            <a:r>
              <a:rPr lang="en-US" dirty="0" smtClean="0"/>
              <a:t> funding the specific project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not scholarships, etc.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Title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short but meaningful</a:t>
            </a:r>
          </a:p>
          <a:p>
            <a:endParaRPr lang="en-US" dirty="0" smtClean="0"/>
          </a:p>
          <a:p>
            <a:r>
              <a:rPr lang="en-US" dirty="0" smtClean="0"/>
              <a:t>List of location(s) where </a:t>
            </a:r>
            <a:r>
              <a:rPr lang="en-US" dirty="0" smtClean="0"/>
              <a:t>data </a:t>
            </a:r>
            <a:r>
              <a:rPr lang="en-US" dirty="0" smtClean="0"/>
              <a:t>will be collected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you have to know where you are running your study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93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Ethical Oversight in Academic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IRB = Institutional Review Board</a:t>
            </a:r>
          </a:p>
          <a:p>
            <a:r>
              <a:rPr lang="en-US" dirty="0" smtClean="0"/>
              <a:t>REB = Research Ethics Board</a:t>
            </a:r>
          </a:p>
          <a:p>
            <a:endParaRPr lang="en-US" dirty="0"/>
          </a:p>
          <a:p>
            <a:r>
              <a:rPr lang="en-US" dirty="0" smtClean="0"/>
              <a:t>U of Calgary: Conjoint Faculties Research Ethics Board (CFREB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Why: balance participant’s rights (i.e. risks) with goals of the research (i.e</a:t>
            </a:r>
            <a:r>
              <a:rPr lang="en-US" dirty="0" smtClean="0"/>
              <a:t>. benefits)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0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Project Details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Summary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purpose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objectives / aims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methodology (detailed)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what is required of participants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  <a:p>
            <a:r>
              <a:rPr lang="en-US" smtClean="0"/>
              <a:t>Include (appendix)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questionnaires</a:t>
            </a:r>
          </a:p>
          <a:p>
            <a:pPr lvl="2"/>
            <a:r>
              <a:rPr lang="en-US" smtClean="0"/>
              <a:t>could be samples of seed questions, e.g., if open-ended interview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other test instruments </a:t>
            </a:r>
          </a:p>
          <a:p>
            <a:pPr lvl="2"/>
            <a:r>
              <a:rPr lang="en-US" smtClean="0"/>
              <a:t>surveys, etc.</a:t>
            </a:r>
          </a:p>
          <a:p>
            <a:pPr>
              <a:buFontTx/>
              <a:buChar char="•"/>
            </a:pPr>
            <a:endParaRPr lang="en-US" smtClean="0"/>
          </a:p>
          <a:p>
            <a:endParaRPr lang="en-US" smtClean="0"/>
          </a:p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412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Recruitment of Participants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Type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students, children, professionals (which ones), etc.</a:t>
            </a:r>
          </a:p>
          <a:p>
            <a:pPr lvl="1">
              <a:buFont typeface="Arial" charset="0"/>
              <a:buChar char="•"/>
            </a:pPr>
            <a:endParaRPr lang="en-US" smtClean="0"/>
          </a:p>
          <a:p>
            <a:r>
              <a:rPr lang="en-US" smtClean="0"/>
              <a:t>Renumeration 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dollars, food, donuts (if any)…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How 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posters, email, snowball sampling, ads, web, etc.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must include example (e.g., email)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078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Informed consent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7" y="1700213"/>
            <a:ext cx="5397223" cy="4752975"/>
          </a:xfrm>
          <a:noFill/>
          <a:extLst>
            <a:ext uri="{91240B29-F687-4f45-9708-019B960494DF}">
              <a14:hiddenLine xmlns:a14="http://schemas.microsoft.com/office/drawing/2010/main" w="12699" cap="flat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Informed consent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Type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written / signed (the norm), web page checkbox…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Content 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researchers, institute, contact information 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university ethics contact for complaints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purpose of the study (lay language)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participant expectations</a:t>
            </a:r>
          </a:p>
          <a:p>
            <a:pPr lvl="2"/>
            <a:r>
              <a:rPr lang="en-US" smtClean="0"/>
              <a:t>what they will do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benefits (to research, to society)</a:t>
            </a:r>
          </a:p>
        </p:txBody>
      </p:sp>
    </p:spTree>
    <p:extLst>
      <p:ext uri="{BB962C8B-B14F-4D97-AF65-F5344CB8AC3E}">
        <p14:creationId xmlns:p14="http://schemas.microsoft.com/office/powerpoint/2010/main" val="66563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Content  (continued)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data collected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measures, observations, quotes, video, audio…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how data will be used e.g.,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anonymity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masked individual information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reported only in aggregate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safe </a:t>
            </a:r>
            <a:r>
              <a:rPr lang="en-US" dirty="0" smtClean="0"/>
              <a:t>guards </a:t>
            </a:r>
            <a:r>
              <a:rPr lang="en-US" dirty="0" smtClean="0"/>
              <a:t>for data security…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specific permissions</a:t>
            </a:r>
          </a:p>
          <a:p>
            <a:pPr marL="966788" lvl="2" indent="-252413">
              <a:buFontTx/>
              <a:buNone/>
              <a:defRPr/>
            </a:pPr>
            <a:r>
              <a:rPr lang="en-US" dirty="0" smtClean="0"/>
              <a:t> I agree to be video taped.</a:t>
            </a:r>
          </a:p>
          <a:p>
            <a:pPr marL="966788" lvl="2" indent="-252413">
              <a:buFontTx/>
              <a:buNone/>
              <a:tabLst>
                <a:tab pos="966788" algn="l"/>
              </a:tabLst>
              <a:defRPr/>
            </a:pPr>
            <a:r>
              <a:rPr lang="en-US" dirty="0" smtClean="0"/>
              <a:t> I agree for video-taped segments to be presented as part of disseminating research results</a:t>
            </a:r>
          </a:p>
          <a:p>
            <a:pPr marL="966788" lvl="2" indent="-252413">
              <a:buFontTx/>
              <a:buNone/>
              <a:defRPr/>
            </a:pPr>
            <a:r>
              <a:rPr lang="en-US" dirty="0" smtClean="0"/>
              <a:t> I grant permission to be quoted in research reporting …</a:t>
            </a:r>
          </a:p>
          <a:p>
            <a:pPr lvl="2">
              <a:buFontTx/>
              <a:buNone/>
              <a:defRPr/>
            </a:pP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6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Informed consent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Risks  (continued)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no / minimal risk </a:t>
            </a:r>
          </a:p>
          <a:p>
            <a:pPr lvl="2"/>
            <a:r>
              <a:rPr lang="en-US" smtClean="0"/>
              <a:t>“there is no known risk associated with your participation in this research”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some risk</a:t>
            </a:r>
          </a:p>
          <a:p>
            <a:pPr lvl="2"/>
            <a:r>
              <a:rPr lang="en-US" smtClean="0"/>
              <a:t>discomfort, fatigue, emotional stress, identification,…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high risk</a:t>
            </a:r>
          </a:p>
          <a:p>
            <a:pPr lvl="2"/>
            <a:r>
              <a:rPr lang="en-US" smtClean="0"/>
              <a:t>you probably want to talk to the ethics chair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Right to withdraw at any time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what will happen to payment / data</a:t>
            </a:r>
          </a:p>
          <a:p>
            <a:endParaRPr lang="en-US" smtClean="0"/>
          </a:p>
          <a:p>
            <a:r>
              <a:rPr lang="en-US" smtClean="0"/>
              <a:t>Signature / date</a:t>
            </a:r>
          </a:p>
          <a:p>
            <a:pPr lvl="1"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96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5. Privacy, Confidentiality, Anonymity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data: usually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kept in secure location</a:t>
            </a:r>
          </a:p>
          <a:p>
            <a:pPr lvl="2"/>
            <a:r>
              <a:rPr lang="en-US" dirty="0" smtClean="0"/>
              <a:t>password protected accounts, locked offices/file cabinets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kept for 3 – 5 years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accessible only by investigators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does not identify participants (except a master sheet)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61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5. Privacy, Confidentiality, Anonymity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Processed data: usually reported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reported anonymously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 aggregate form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individually (e.g., quotes) but </a:t>
            </a:r>
            <a:r>
              <a:rPr lang="en-US" dirty="0" err="1" smtClean="0"/>
              <a:t>pseudononymous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e.g., participant 2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potentially revealing data (audio, video)</a:t>
            </a:r>
          </a:p>
          <a:p>
            <a:pPr lvl="2"/>
            <a:r>
              <a:rPr lang="en-US" dirty="0" smtClean="0"/>
              <a:t>get explicit permission in consent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03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Estimation of Risks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Psychological or emotional manipulations</a:t>
            </a:r>
          </a:p>
          <a:p>
            <a:r>
              <a:rPr lang="en-US" sz="2000" dirty="0" smtClean="0"/>
              <a:t>Questions that may be upsetting</a:t>
            </a:r>
          </a:p>
          <a:p>
            <a:r>
              <a:rPr lang="en-US" sz="2000" dirty="0" smtClean="0"/>
              <a:t>Potential to identify distressed individuals</a:t>
            </a:r>
          </a:p>
          <a:p>
            <a:r>
              <a:rPr lang="en-US" sz="2000" dirty="0" smtClean="0"/>
              <a:t>Physical risk</a:t>
            </a:r>
          </a:p>
          <a:p>
            <a:r>
              <a:rPr lang="en-US" sz="2000" dirty="0" smtClean="0"/>
              <a:t>Is deception involved</a:t>
            </a:r>
          </a:p>
          <a:p>
            <a:r>
              <a:rPr lang="en-US" sz="2000" dirty="0" smtClean="0"/>
              <a:t>Is any information withheld in informed consent?</a:t>
            </a:r>
          </a:p>
          <a:p>
            <a:r>
              <a:rPr lang="en-US" sz="2000" dirty="0" smtClean="0"/>
              <a:t>Social risk</a:t>
            </a:r>
          </a:p>
          <a:p>
            <a:r>
              <a:rPr lang="en-US" sz="2000" dirty="0" smtClean="0"/>
              <a:t>Any chance of harm</a:t>
            </a:r>
          </a:p>
          <a:p>
            <a:r>
              <a:rPr lang="en-US" sz="2000" dirty="0" smtClean="0"/>
              <a:t>Is there potential for </a:t>
            </a:r>
            <a:r>
              <a:rPr lang="en-US" sz="2000" dirty="0" err="1" smtClean="0"/>
              <a:t>coersion</a:t>
            </a:r>
            <a:r>
              <a:rPr lang="en-US" sz="2000" dirty="0" smtClean="0"/>
              <a:t>?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e.g., recruitment involves managers dictating employee participation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39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Benefits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the researcher</a:t>
            </a:r>
          </a:p>
          <a:p>
            <a:pPr lvl="1"/>
            <a:r>
              <a:rPr lang="en-US" dirty="0" smtClean="0"/>
              <a:t>the participant</a:t>
            </a:r>
          </a:p>
          <a:p>
            <a:pPr lvl="1"/>
            <a:r>
              <a:rPr lang="en-US" dirty="0" smtClean="0"/>
              <a:t>the research community</a:t>
            </a:r>
          </a:p>
          <a:p>
            <a:pPr lvl="1"/>
            <a:r>
              <a:rPr lang="en-US" dirty="0" smtClean="0"/>
              <a:t>society</a:t>
            </a:r>
          </a:p>
          <a:p>
            <a:pPr lvl="1">
              <a:buFontTx/>
              <a:buNone/>
            </a:pPr>
            <a:endParaRPr lang="en-US" dirty="0" smtClean="0"/>
          </a:p>
          <a:p>
            <a:r>
              <a:rPr lang="en-US" dirty="0" smtClean="0"/>
              <a:t>If no clear benefit, you are wasting people’s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67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“ethical”?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TCPS 2 Ethics Framework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Guideline 1: Respect for Persons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respecting autonomy</a:t>
            </a:r>
          </a:p>
          <a:p>
            <a:pPr marL="0" indent="0">
              <a:buNone/>
            </a:pPr>
            <a:r>
              <a:rPr lang="en-US" dirty="0" smtClean="0"/>
              <a:t>Guideline 2: Concern for Welfare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q</a:t>
            </a:r>
            <a:r>
              <a:rPr lang="en-US" dirty="0" smtClean="0">
                <a:solidFill>
                  <a:srgbClr val="A6A6A6"/>
                </a:solidFill>
              </a:rPr>
              <a:t>uality of life</a:t>
            </a:r>
          </a:p>
          <a:p>
            <a:pPr marL="0" indent="0">
              <a:buNone/>
            </a:pPr>
            <a:r>
              <a:rPr lang="en-US" dirty="0" smtClean="0"/>
              <a:t>Guideline 3: Justice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v</a:t>
            </a:r>
            <a:r>
              <a:rPr lang="en-US" dirty="0" smtClean="0">
                <a:solidFill>
                  <a:srgbClr val="A6A6A6"/>
                </a:solidFill>
              </a:rPr>
              <a:t>ulnerability and burden of participation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50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Ethics is required to protect participant </a:t>
            </a:r>
            <a:r>
              <a:rPr lang="en-US" dirty="0" smtClean="0"/>
              <a:t>rights</a:t>
            </a:r>
          </a:p>
          <a:p>
            <a:endParaRPr lang="en-US" dirty="0" smtClean="0"/>
          </a:p>
          <a:p>
            <a:r>
              <a:rPr lang="en-US" dirty="0" smtClean="0"/>
              <a:t>Ethics in research is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optional</a:t>
            </a:r>
          </a:p>
          <a:p>
            <a:endParaRPr lang="en-US" dirty="0" smtClean="0"/>
          </a:p>
          <a:p>
            <a:r>
              <a:rPr lang="en-US" dirty="0" smtClean="0"/>
              <a:t>Ethics application requires </a:t>
            </a:r>
            <a:r>
              <a:rPr lang="en-US" dirty="0" smtClean="0"/>
              <a:t>planning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8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Tri-Council </a:t>
            </a:r>
            <a:r>
              <a:rPr lang="en-US" dirty="0" smtClean="0"/>
              <a:t>Policy </a:t>
            </a:r>
            <a:r>
              <a:rPr lang="en-US" dirty="0"/>
              <a:t>Statement: Ethical Conduct for Research Involving </a:t>
            </a:r>
            <a:r>
              <a:rPr lang="en-US" dirty="0" smtClean="0"/>
              <a:t>Humans (~ 200 pages – good for </a:t>
            </a:r>
            <a:r>
              <a:rPr lang="en-US" dirty="0" smtClean="0"/>
              <a:t>bathroom reading </a:t>
            </a:r>
            <a:r>
              <a:rPr lang="en-US" dirty="0" smtClean="0"/>
              <a:t>)</a:t>
            </a:r>
          </a:p>
          <a:p>
            <a:r>
              <a:rPr lang="en-US" u="sng" dirty="0"/>
              <a:t>http://www.ethics.gc.ca/eng/policy-politique/initiatives/tcps2-eptc2/Default/</a:t>
            </a:r>
            <a:endParaRPr lang="en-US" u="sng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sz="2400" dirty="0"/>
              <a:t>This slide deck </a:t>
            </a:r>
            <a:r>
              <a:rPr lang="en-CA" sz="2400" dirty="0" smtClean="0"/>
              <a:t>is partly based on the Tri-Council ethics review process at the University of Calgary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www.ucalgary.ca/research/ethics/cfreb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dirty="0"/>
              <a:t>TCPS 2</a:t>
            </a:r>
          </a:p>
          <a:p>
            <a:r>
              <a:rPr lang="en-US" dirty="0">
                <a:hlinkClick r:id="rId3"/>
              </a:rPr>
              <a:t>http://www.ethics.gc.ca/eng/policy-politique/initiatives/tcps2-eptc2/Default/</a:t>
            </a:r>
            <a:endParaRPr lang="en-US" dirty="0"/>
          </a:p>
          <a:p>
            <a:endParaRPr lang="en-US" sz="2400" dirty="0"/>
          </a:p>
          <a:p>
            <a:r>
              <a:rPr lang="en-CA" sz="2400" dirty="0" smtClean="0"/>
              <a:t>TCPS 2 Core Tutorial</a:t>
            </a:r>
          </a:p>
          <a:p>
            <a:r>
              <a:rPr lang="en-US" dirty="0">
                <a:hlinkClick r:id="rId4"/>
              </a:rPr>
              <a:t>http://www.ethics.gc.ca/eng/education/tutorial-didacticiel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Stanford Prison Experiment</a:t>
            </a:r>
          </a:p>
          <a:p>
            <a:r>
              <a:rPr lang="en-US" dirty="0">
                <a:hlinkClick r:id="rId5"/>
              </a:rPr>
              <a:t>http://www.prisonexp.org/</a:t>
            </a:r>
            <a:endParaRPr lang="en-US" dirty="0" smtClean="0"/>
          </a:p>
          <a:p>
            <a:endParaRPr lang="en-US" sz="2400" dirty="0"/>
          </a:p>
          <a:p>
            <a:r>
              <a:rPr lang="en-CA" sz="2400" dirty="0" smtClean="0"/>
              <a:t/>
            </a:r>
            <a:br>
              <a:rPr lang="en-CA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921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77828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0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7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Ethics in an HCI context</a:t>
            </a:r>
          </a:p>
          <a:p>
            <a:endParaRPr lang="en-US" dirty="0" smtClean="0"/>
          </a:p>
          <a:p>
            <a:r>
              <a:rPr lang="en-US" dirty="0" smtClean="0"/>
              <a:t>What you have to do as an HCI researcher (IRISS)</a:t>
            </a:r>
          </a:p>
          <a:p>
            <a:endParaRPr lang="en-US" dirty="0"/>
          </a:p>
          <a:p>
            <a:r>
              <a:rPr lang="en-US" dirty="0" smtClean="0"/>
              <a:t>An inside look at CFREB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2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Some Classics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Milgram’s</a:t>
            </a:r>
            <a:r>
              <a:rPr lang="en-US" dirty="0" smtClean="0"/>
              <a:t> Experiments on Obedience</a:t>
            </a:r>
          </a:p>
          <a:p>
            <a:endParaRPr lang="en-US" dirty="0"/>
          </a:p>
          <a:p>
            <a:r>
              <a:rPr lang="en-US" dirty="0" smtClean="0"/>
              <a:t>Tuskegee Syphilis Study</a:t>
            </a:r>
          </a:p>
          <a:p>
            <a:endParaRPr lang="en-US" dirty="0"/>
          </a:p>
          <a:p>
            <a:r>
              <a:rPr lang="en-US" dirty="0" smtClean="0"/>
              <a:t>Stanford Prison Experiment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Lining Up the Priso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33570"/>
            <a:ext cx="2505447" cy="22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Milgram's</a:t>
            </a:r>
            <a:r>
              <a:rPr lang="en-US" dirty="0"/>
              <a:t> Obedience </a:t>
            </a:r>
            <a:r>
              <a:rPr lang="en-US" dirty="0" smtClean="0"/>
              <a:t>to Authority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556792"/>
            <a:ext cx="4248472" cy="5013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(T)</a:t>
            </a:r>
            <a:r>
              <a:rPr lang="en-US" dirty="0" err="1" smtClean="0">
                <a:solidFill>
                  <a:schemeClr val="tx1"/>
                </a:solidFill>
              </a:rPr>
              <a:t>eacher</a:t>
            </a:r>
            <a:r>
              <a:rPr lang="en-US" dirty="0" smtClean="0">
                <a:solidFill>
                  <a:schemeClr val="tx1"/>
                </a:solidFill>
              </a:rPr>
              <a:t> gives lessons/tests to (L)earner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(L) gets it wrong, (T) administers increasing levels of shock.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(E)</a:t>
            </a:r>
            <a:r>
              <a:rPr lang="en-US" dirty="0" err="1" smtClean="0">
                <a:solidFill>
                  <a:schemeClr val="tx1"/>
                </a:solidFill>
              </a:rPr>
              <a:t>xperimenter</a:t>
            </a:r>
            <a:r>
              <a:rPr lang="en-US" dirty="0" smtClean="0">
                <a:solidFill>
                  <a:schemeClr val="tx1"/>
                </a:solidFill>
              </a:rPr>
              <a:t>: “you must continue the experiment”</a:t>
            </a:r>
          </a:p>
        </p:txBody>
      </p:sp>
      <p:pic>
        <p:nvPicPr>
          <p:cNvPr id="3074" name="Picture 2" descr="File:Milgram Experiment 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5028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3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Milgram’s</a:t>
            </a:r>
            <a:r>
              <a:rPr lang="en-US" dirty="0" smtClean="0"/>
              <a:t> Shock machine</a:t>
            </a:r>
            <a:endParaRPr lang="en-US" dirty="0"/>
          </a:p>
        </p:txBody>
      </p:sp>
      <p:pic>
        <p:nvPicPr>
          <p:cNvPr id="4098" name="Picture 2" descr="http://www.gina-perry.com/wp-content/uploads/2013/01/shock_generator-Ak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0712"/>
            <a:ext cx="85725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27784" y="3861048"/>
            <a:ext cx="6286212" cy="2947049"/>
            <a:chOff x="2627784" y="3861048"/>
            <a:chExt cx="6286212" cy="2947049"/>
          </a:xfrm>
        </p:grpSpPr>
        <p:pic>
          <p:nvPicPr>
            <p:cNvPr id="6" name="Picture 2" descr="http://www.gina-perry.com/wp-content/uploads/2013/01/shock_generator-Akr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8" t="60700" r="11148" b="19650"/>
            <a:stretch/>
          </p:blipFill>
          <p:spPr bwMode="auto">
            <a:xfrm>
              <a:off x="2627784" y="5370494"/>
              <a:ext cx="6286212" cy="143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 bwMode="auto">
            <a:xfrm>
              <a:off x="2627784" y="5370494"/>
              <a:ext cx="6286212" cy="1437603"/>
            </a:xfrm>
            <a:prstGeom prst="roundRect">
              <a:avLst>
                <a:gd name="adj" fmla="val 5561"/>
              </a:avLst>
            </a:prstGeom>
            <a:noFill/>
            <a:ln w="1016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211960" y="3861048"/>
              <a:ext cx="3477900" cy="864096"/>
            </a:xfrm>
            <a:prstGeom prst="roundRect">
              <a:avLst>
                <a:gd name="adj" fmla="val 5561"/>
              </a:avLst>
            </a:prstGeom>
            <a:noFill/>
            <a:ln w="1016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2627784" y="3861048"/>
              <a:ext cx="1584176" cy="1509446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689860" y="3861048"/>
              <a:ext cx="1224136" cy="1509446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36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Stanford Prison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956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70 students – 24 randomly assigned as “prison guards” (7-14 days; $15/day)</a:t>
            </a:r>
          </a:p>
          <a:p>
            <a:r>
              <a:rPr lang="en-US" dirty="0" smtClean="0"/>
              <a:t>Guards enforced authoritarian measures &amp; subjected participants to psychological torture</a:t>
            </a:r>
          </a:p>
          <a:p>
            <a:r>
              <a:rPr lang="en-US" dirty="0" smtClean="0"/>
              <a:t>Prisoners came to passively accept the abuse, and helped harass other prisoners to prevent it</a:t>
            </a:r>
          </a:p>
          <a:p>
            <a:r>
              <a:rPr lang="en-US" dirty="0" smtClean="0"/>
              <a:t>2 participants quit early, and entire experiment was stopped after 6 days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417638"/>
            <a:ext cx="5080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Stanford Prison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Day 2:  took off stocking caps; blockaded cell door</a:t>
            </a:r>
          </a:p>
          <a:p>
            <a:r>
              <a:rPr lang="en-US" dirty="0" smtClean="0"/>
              <a:t>Guards volunteer to work extra hours (and attacked prisoners with fire extinguishers)</a:t>
            </a:r>
          </a:p>
          <a:p>
            <a:r>
              <a:rPr lang="en-US" dirty="0" smtClean="0"/>
              <a:t>“privilege cell”</a:t>
            </a:r>
          </a:p>
          <a:p>
            <a:r>
              <a:rPr lang="en-US" dirty="0" smtClean="0"/>
              <a:t>Making prisoners repeated their assigned numbers (to reinforce the new identity)</a:t>
            </a:r>
          </a:p>
          <a:p>
            <a:r>
              <a:rPr lang="en-US" dirty="0" smtClean="0"/>
              <a:t>Harassment (extra exercise).</a:t>
            </a:r>
          </a:p>
          <a:p>
            <a:r>
              <a:rPr lang="en-US" dirty="0" smtClean="0"/>
              <a:t>Sanitation went down tube (only allowed to use a small bucket as punishment) &amp; not allowed to empty it</a:t>
            </a:r>
          </a:p>
          <a:p>
            <a:r>
              <a:rPr lang="en-US" dirty="0" smtClean="0"/>
              <a:t>Punishment: removal of mattress</a:t>
            </a:r>
          </a:p>
          <a:p>
            <a:r>
              <a:rPr lang="en-US" dirty="0" smtClean="0"/>
              <a:t>Guards became more sadistic over time; guards were unhappy the experiment ended early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7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</TotalTime>
  <Words>1552</Words>
  <Application>Microsoft Macintosh PowerPoint</Application>
  <PresentationFormat>On-screen Show (4:3)</PresentationFormat>
  <Paragraphs>334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Ethics and User Studies</vt:lpstr>
      <vt:lpstr>Ethical Oversight in Academic Settings</vt:lpstr>
      <vt:lpstr>What constitutes “ethical”?</vt:lpstr>
      <vt:lpstr>Outline</vt:lpstr>
      <vt:lpstr>Motivation: Some Classics</vt:lpstr>
      <vt:lpstr>Milgram's Obedience to Authority</vt:lpstr>
      <vt:lpstr>Milgram’s Shock machine</vt:lpstr>
      <vt:lpstr>Stanford Prison Experiment</vt:lpstr>
      <vt:lpstr>Stanford Prison Experiment</vt:lpstr>
      <vt:lpstr>Tuskegee Syphilis Experiment</vt:lpstr>
      <vt:lpstr>Articulated: “Why those were bad”</vt:lpstr>
      <vt:lpstr>What constitutes “ethical” in an HCI context?</vt:lpstr>
      <vt:lpstr>Ethics in Contemporary HCI Research</vt:lpstr>
      <vt:lpstr>Ethics – before the test</vt:lpstr>
      <vt:lpstr>Ethics – during the test</vt:lpstr>
      <vt:lpstr>Ethics – after the test</vt:lpstr>
      <vt:lpstr>The Ethics Application</vt:lpstr>
      <vt:lpstr>1. The Applicant</vt:lpstr>
      <vt:lpstr>2. Project Details</vt:lpstr>
      <vt:lpstr>2. Project Details</vt:lpstr>
      <vt:lpstr>3. Recruitment of Participants</vt:lpstr>
      <vt:lpstr>4. Informed consent</vt:lpstr>
      <vt:lpstr>4. Informed consent</vt:lpstr>
      <vt:lpstr>4. Informed consent</vt:lpstr>
      <vt:lpstr>4. Informed consent</vt:lpstr>
      <vt:lpstr>5. Privacy, Confidentiality, Anonymity</vt:lpstr>
      <vt:lpstr>5. Privacy, Confidentiality, Anonymity</vt:lpstr>
      <vt:lpstr>6. Estimation of Risks</vt:lpstr>
      <vt:lpstr>6. Benefits</vt:lpstr>
      <vt:lpstr>You now know</vt:lpstr>
      <vt:lpstr>Homework</vt:lpstr>
      <vt:lpstr>Primary Sources</vt:lpstr>
      <vt:lpstr>Permissions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ya gonna call?</dc:title>
  <dc:creator>Tony Tang</dc:creator>
  <cp:lastModifiedBy>Tony Tang</cp:lastModifiedBy>
  <cp:revision>9</cp:revision>
  <dcterms:created xsi:type="dcterms:W3CDTF">2014-09-29T19:15:19Z</dcterms:created>
  <dcterms:modified xsi:type="dcterms:W3CDTF">2014-10-05T03:24:24Z</dcterms:modified>
</cp:coreProperties>
</file>