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8" r:id="rId1"/>
  </p:sldMasterIdLst>
  <p:notesMasterIdLst>
    <p:notesMasterId r:id="rId34"/>
  </p:notesMasterIdLst>
  <p:handoutMasterIdLst>
    <p:handoutMasterId r:id="rId35"/>
  </p:handoutMasterIdLst>
  <p:sldIdLst>
    <p:sldId id="324" r:id="rId2"/>
    <p:sldId id="270" r:id="rId3"/>
    <p:sldId id="271" r:id="rId4"/>
    <p:sldId id="335" r:id="rId5"/>
    <p:sldId id="333" r:id="rId6"/>
    <p:sldId id="272" r:id="rId7"/>
    <p:sldId id="292" r:id="rId8"/>
    <p:sldId id="273" r:id="rId9"/>
    <p:sldId id="274" r:id="rId10"/>
    <p:sldId id="275" r:id="rId11"/>
    <p:sldId id="330" r:id="rId12"/>
    <p:sldId id="284" r:id="rId13"/>
    <p:sldId id="285" r:id="rId14"/>
    <p:sldId id="293" r:id="rId15"/>
    <p:sldId id="317" r:id="rId16"/>
    <p:sldId id="318" r:id="rId17"/>
    <p:sldId id="320" r:id="rId18"/>
    <p:sldId id="321" r:id="rId19"/>
    <p:sldId id="319" r:id="rId20"/>
    <p:sldId id="336" r:id="rId21"/>
    <p:sldId id="279" r:id="rId22"/>
    <p:sldId id="280" r:id="rId23"/>
    <p:sldId id="334" r:id="rId24"/>
    <p:sldId id="298" r:id="rId25"/>
    <p:sldId id="299" r:id="rId26"/>
    <p:sldId id="286" r:id="rId27"/>
    <p:sldId id="281" r:id="rId28"/>
    <p:sldId id="322" r:id="rId29"/>
    <p:sldId id="323" r:id="rId30"/>
    <p:sldId id="290" r:id="rId31"/>
    <p:sldId id="294" r:id="rId32"/>
    <p:sldId id="327" r:id="rId3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21" autoAdjust="0"/>
  </p:normalViewPr>
  <p:slideViewPr>
    <p:cSldViewPr>
      <p:cViewPr varScale="1">
        <p:scale>
          <a:sx n="85" d="100"/>
          <a:sy n="85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8"/>
    </p:cViewPr>
  </p:sorterViewPr>
  <p:notesViewPr>
    <p:cSldViewPr>
      <p:cViewPr varScale="1">
        <p:scale>
          <a:sx n="59" d="100"/>
          <a:sy n="59" d="100"/>
        </p:scale>
        <p:origin x="-118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54138" y="8616950"/>
            <a:ext cx="2663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Evaluation-Controlled Experiments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8616950"/>
            <a:ext cx="194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DEF3B961-B851-4763-BBFA-1B784B3D0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7425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E65CE646-A2DD-4899-ADEF-BD1AF8E2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9138" y="9144000"/>
            <a:ext cx="796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447" tIns="47875" rIns="92447" bIns="47875">
            <a:spAutoFit/>
          </a:bodyPr>
          <a:lstStyle/>
          <a:p>
            <a:pPr algn="ctr" defTabSz="936625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8E9D8CB7-280A-42AA-B007-75407189B553}" type="slidenum">
              <a:rPr lang="en-US" sz="1200">
                <a:latin typeface="Arial" charset="0"/>
              </a:rPr>
              <a:pPr algn="ctr" defTabSz="936625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522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9" tIns="49525" rIns="97399" bIns="4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429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F081989-8BB0-4589-837A-175E64E08335}" type="slidenum">
              <a:rPr lang="en-US" sz="1000" smtClean="0">
                <a:latin typeface="Times New Roman" pitchFamily="18" charset="0"/>
              </a:rPr>
              <a:pPr/>
              <a:t>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8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9307022-60E0-4BF0-A723-E5A9276334BF}" type="slidenum">
              <a:rPr lang="en-US" sz="1000" smtClean="0">
                <a:latin typeface="Times New Roman" pitchFamily="18" charset="0"/>
              </a:rPr>
              <a:pPr/>
              <a:t>20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0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39C63D2-8EA4-4419-87B2-C7054360F898}" type="slidenum">
              <a:rPr lang="en-US" sz="1000" smtClean="0">
                <a:latin typeface="Times New Roman" pitchFamily="18" charset="0"/>
              </a:rPr>
              <a:pPr/>
              <a:t>21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6071BD0-BC4B-4186-9F28-6FC46D30727E}" type="slidenum">
              <a:rPr lang="en-US" sz="1000" smtClean="0">
                <a:latin typeface="Times New Roman" pitchFamily="18" charset="0"/>
              </a:rPr>
              <a:pPr/>
              <a:t>22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7075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yatani.jp</a:t>
            </a:r>
            <a:r>
              <a:rPr lang="en-US" dirty="0" smtClean="0"/>
              <a:t>/teaching/</a:t>
            </a:r>
            <a:r>
              <a:rPr lang="en-US" dirty="0" err="1" smtClean="0"/>
              <a:t>doku.php?id</a:t>
            </a:r>
            <a:r>
              <a:rPr lang="en-US" dirty="0" smtClean="0"/>
              <a:t>=</a:t>
            </a:r>
            <a:r>
              <a:rPr lang="en-US" dirty="0" err="1" smtClean="0"/>
              <a:t>hcistats:correlation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age of the users and average time of their computer usage in a day</a:t>
            </a:r>
          </a:p>
          <a:p>
            <a:r>
              <a:rPr lang="en-US" dirty="0" smtClean="0"/>
              <a:t>Age of users and preference of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E646-A2DD-4899-ADEF-BD1AF8E26A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D0094D0-F414-439E-BE52-8C0549CFDDFE}" type="slidenum">
              <a:rPr lang="en-US" sz="1000" smtClean="0">
                <a:latin typeface="Times New Roman" pitchFamily="18" charset="0"/>
              </a:rPr>
              <a:pPr/>
              <a:t>24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25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D3680B-35CE-4714-A276-5A34FC08C8BC}" type="slidenum">
              <a:rPr lang="en-US" sz="1000" smtClean="0">
                <a:latin typeface="Times New Roman" pitchFamily="18" charset="0"/>
              </a:rPr>
              <a:pPr/>
              <a:t>25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6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84DF2E-2126-4D66-84FD-70A6F6D48F17}" type="slidenum">
              <a:rPr lang="en-US" sz="1000" smtClean="0">
                <a:latin typeface="Times New Roman" pitchFamily="18" charset="0"/>
              </a:rPr>
              <a:pPr/>
              <a:t>27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2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84F68B4-D712-4FEA-8639-8FD2970E9B73}" type="slidenum">
              <a:rPr lang="en-US" sz="1000" smtClean="0">
                <a:latin typeface="Times New Roman" pitchFamily="18" charset="0"/>
              </a:rPr>
              <a:pPr/>
              <a:t>3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7075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Yellowness</a:t>
            </a:r>
            <a:r>
              <a:rPr lang="en-US" baseline="0" dirty="0" smtClean="0"/>
              <a:t> indicates that it is a regrown feather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www.biostathandbook.com</a:t>
            </a:r>
            <a:r>
              <a:rPr lang="en-US" dirty="0" smtClean="0"/>
              <a:t>/</a:t>
            </a:r>
            <a:r>
              <a:rPr lang="en-US" dirty="0" err="1" smtClean="0"/>
              <a:t>pairedttest.html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E646-A2DD-4899-ADEF-BD1AF8E26A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6F4A786-26C7-478E-805F-CBF1C2A27E50}" type="slidenum">
              <a:rPr lang="en-US" sz="1000" smtClean="0">
                <a:latin typeface="Times New Roman" pitchFamily="18" charset="0"/>
              </a:rPr>
              <a:pPr/>
              <a:t>6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21C4E4B-F961-4680-B70F-89513B5C264C}" type="slidenum">
              <a:rPr lang="en-US" sz="1000" smtClean="0">
                <a:latin typeface="Times New Roman" pitchFamily="18" charset="0"/>
              </a:rPr>
              <a:pPr/>
              <a:t>7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</a:rPr>
              <a:t>Images from: http://</a:t>
            </a:r>
            <a:r>
              <a:rPr lang="en-US" sz="2400" dirty="0" err="1" smtClean="0">
                <a:latin typeface="Times New Roman" pitchFamily="18" charset="0"/>
              </a:rPr>
              <a:t>www.chem.utoronto.ca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</a:rPr>
              <a:t>coursenotes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</a:rPr>
              <a:t>analsci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</a:rPr>
              <a:t>StatsTutorial</a:t>
            </a:r>
            <a:r>
              <a:rPr lang="en-US" sz="2400" dirty="0" smtClean="0">
                <a:latin typeface="Times New Roman" pitchFamily="18" charset="0"/>
              </a:rPr>
              <a:t>/12tailed.html</a:t>
            </a:r>
            <a:endParaRPr lang="en-US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8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FD58E03-BEFA-4A00-A0BE-B39173331AB0}" type="slidenum">
              <a:rPr lang="en-US" sz="1000" smtClean="0">
                <a:latin typeface="Times New Roman" pitchFamily="18" charset="0"/>
              </a:rPr>
              <a:pPr/>
              <a:t>8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176227F-B114-4692-9A78-22104DED475E}" type="slidenum">
              <a:rPr lang="en-US" sz="1000" smtClean="0">
                <a:latin typeface="Times New Roman" pitchFamily="18" charset="0"/>
              </a:rPr>
              <a:pPr/>
              <a:t>9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9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514C859-B401-41B4-9485-3DFA610FE396}" type="slidenum">
              <a:rPr lang="en-US" sz="1000" smtClean="0">
                <a:latin typeface="Times New Roman" pitchFamily="18" charset="0"/>
              </a:rPr>
              <a:pPr/>
              <a:t>10</a:t>
            </a:fld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51176" rIns="99050" bIns="51176"/>
          <a:lstStyle/>
          <a:p>
            <a:pPr defTabSz="950913">
              <a:lnSpc>
                <a:spcPct val="100000"/>
              </a:lnSpc>
              <a:spcBef>
                <a:spcPct val="0"/>
              </a:spcBef>
            </a:pPr>
            <a:endParaRPr lang="en-US" sz="25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6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727075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E646-A2DD-4899-ADEF-BD1AF8E26A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26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8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1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38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1" fontAlgn="base" hangingPunct="1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r>
              <a:rPr lang="en-US" dirty="0" smtClean="0"/>
              <a:t>Controlled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313" y="2060575"/>
            <a:ext cx="5721350" cy="504329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b="1" dirty="0" smtClean="0"/>
              <a:t>Part </a:t>
            </a:r>
            <a:r>
              <a:rPr lang="en-US" b="1" dirty="0" smtClean="0"/>
              <a:t>3. Inferential Statistics Tests</a:t>
            </a:r>
            <a:endParaRPr lang="en-US" b="1" dirty="0"/>
          </a:p>
          <a:p>
            <a:pPr>
              <a:lnSpc>
                <a:spcPct val="120000"/>
              </a:lnSpc>
              <a:defRPr/>
            </a:pP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Lecture /slide deck produced by Saul Greenberg, 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/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5" name="Picture 7" descr="C:\Users\saul\AppData\Local\Microsoft\Windows\Temporary Internet Files\Content.IE5\4GQL9YUJ\MPj038265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5373216" cy="383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7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43013" y="1555750"/>
            <a:ext cx="2641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i="1" u="sng">
                <a:latin typeface="Times" pitchFamily="18" charset="0"/>
              </a:rPr>
              <a:t>df	.05	.01</a:t>
            </a:r>
            <a:endParaRPr lang="en-US" sz="1800">
              <a:latin typeface="Times" pitchFamily="18" charset="0"/>
            </a:endParaRPr>
          </a:p>
          <a:p>
            <a:pPr eaLnBrk="0" hangingPunct="0"/>
            <a:r>
              <a:rPr lang="en-US" sz="1800">
                <a:latin typeface="Times" pitchFamily="18" charset="0"/>
              </a:rPr>
              <a:t>1	12.706	63.657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2	4.303	9.925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3	3.182	5.841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4	2.776	4.604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5	2.571	4.032</a:t>
            </a:r>
          </a:p>
          <a:p>
            <a:pPr eaLnBrk="0" hangingPunct="0"/>
            <a:endParaRPr lang="en-US" sz="1800">
              <a:latin typeface="Times" pitchFamily="18" charset="0"/>
            </a:endParaRPr>
          </a:p>
          <a:p>
            <a:pPr eaLnBrk="0" hangingPunct="0"/>
            <a:r>
              <a:rPr lang="en-US" sz="1800">
                <a:latin typeface="Times" pitchFamily="18" charset="0"/>
              </a:rPr>
              <a:t>6	2.447	3.707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7	2.365	3.499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8	2.306	3.355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9	2.262	3.250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10	2.228	3.169</a:t>
            </a:r>
          </a:p>
          <a:p>
            <a:pPr eaLnBrk="0" hangingPunct="0"/>
            <a:endParaRPr lang="en-US" sz="1800">
              <a:latin typeface="Times" pitchFamily="18" charset="0"/>
            </a:endParaRPr>
          </a:p>
          <a:p>
            <a:pPr eaLnBrk="0" hangingPunct="0"/>
            <a:r>
              <a:rPr lang="en-US" sz="1800">
                <a:latin typeface="Times" pitchFamily="18" charset="0"/>
              </a:rPr>
              <a:t>11	2.201	3.106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12	2.179	3.055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13	2.160	3.012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14	2.145	2.977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15	2.131	2.947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of significance for two-tailed test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651500" y="1557338"/>
            <a:ext cx="2527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i="1" u="sng">
                <a:latin typeface="Times" pitchFamily="18" charset="0"/>
              </a:rPr>
              <a:t>df	.05	.01</a:t>
            </a:r>
            <a:endParaRPr lang="en-US" sz="1800">
              <a:latin typeface="Times" pitchFamily="18" charset="0"/>
            </a:endParaRPr>
          </a:p>
          <a:p>
            <a:pPr eaLnBrk="0" hangingPunct="0"/>
            <a:r>
              <a:rPr lang="en-US" sz="1800">
                <a:latin typeface="Times" pitchFamily="18" charset="0"/>
              </a:rPr>
              <a:t>16	2.120	2.921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18	2.101	2.878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20	2.086	2.845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22	2.074	2.819</a:t>
            </a:r>
          </a:p>
          <a:p>
            <a:pPr eaLnBrk="0" hangingPunct="0"/>
            <a:r>
              <a:rPr lang="en-US" sz="1800">
                <a:latin typeface="Times" pitchFamily="18" charset="0"/>
              </a:rPr>
              <a:t>24	2.064	2.797</a:t>
            </a:r>
          </a:p>
          <a:p>
            <a:pPr eaLnBrk="0" hangingPunct="0"/>
            <a:endParaRPr lang="en-US" sz="1800">
              <a:latin typeface="Times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Calculation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1412875"/>
            <a:ext cx="78740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x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= 3  4  4  4  5  5  5  6		Hypothesis: there is no significant difference 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x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= 4  4  5  5  6  6  7  7		between the means at the .05 level</a:t>
            </a:r>
          </a:p>
          <a:p>
            <a:pPr eaLnBrk="0" hangingPunct="0"/>
            <a:endParaRPr lang="en-US" sz="1400" dirty="0">
              <a:latin typeface="Arial" charset="0"/>
            </a:endParaRPr>
          </a:p>
          <a:p>
            <a:pPr eaLnBrk="0" hangingPunct="0"/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Example Calculation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1412875"/>
            <a:ext cx="7874000" cy="12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x</a:t>
            </a:r>
            <a:r>
              <a:rPr lang="en-US" sz="1600" baseline="-25000" dirty="0">
                <a:latin typeface="Arial" charset="0"/>
              </a:rPr>
              <a:t>1</a:t>
            </a:r>
            <a:r>
              <a:rPr lang="en-US" sz="1600" dirty="0">
                <a:latin typeface="Arial" charset="0"/>
              </a:rPr>
              <a:t> = 3  4  4  4  5  5  5  6		Hypothesis: there is no significant difference </a:t>
            </a:r>
          </a:p>
          <a:p>
            <a:pPr eaLnBrk="0" hangingPunct="0"/>
            <a:r>
              <a:rPr lang="en-US" sz="1600" dirty="0">
                <a:latin typeface="Arial" charset="0"/>
              </a:rPr>
              <a:t>x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= 4  4  5  5  6  6  7  7		between the means at the .05 level</a:t>
            </a:r>
          </a:p>
          <a:p>
            <a:pPr eaLnBrk="0" hangingPunct="0"/>
            <a:endParaRPr lang="en-US" sz="1400" dirty="0">
              <a:latin typeface="Arial" charset="0"/>
            </a:endParaRPr>
          </a:p>
          <a:p>
            <a:pPr eaLnBrk="0" hangingPunct="0"/>
            <a:r>
              <a:rPr lang="en-US" sz="1800" dirty="0">
                <a:latin typeface="Arial" charset="0"/>
              </a:rPr>
              <a:t>Step 1. Calculating </a:t>
            </a:r>
            <a:r>
              <a:rPr lang="en-US" sz="1800" i="1" dirty="0">
                <a:latin typeface="Arial" charset="0"/>
              </a:rPr>
              <a:t>s</a:t>
            </a:r>
            <a:r>
              <a:rPr lang="en-US" sz="1800" i="1" baseline="30000" dirty="0">
                <a:latin typeface="Arial" charset="0"/>
              </a:rPr>
              <a:t>2</a:t>
            </a:r>
            <a:r>
              <a:rPr lang="en-US" sz="1800" dirty="0">
                <a:latin typeface="Arial" charset="0"/>
              </a:rPr>
              <a:t> </a:t>
            </a:r>
          </a:p>
          <a:p>
            <a:pPr eaLnBrk="0" hangingPunct="0"/>
            <a:endParaRPr lang="en-US" sz="1400" dirty="0">
              <a:latin typeface="Arial" charset="0"/>
            </a:endParaRP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76488"/>
            <a:ext cx="63357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Example Calculation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60400" y="1539875"/>
            <a:ext cx="2479846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>
                <a:latin typeface="Arial" charset="0"/>
              </a:rPr>
              <a:t>Step 2. Calculating </a:t>
            </a:r>
            <a:r>
              <a:rPr lang="en-US" sz="2000" i="1" dirty="0">
                <a:latin typeface="Arial" charset="0"/>
              </a:rPr>
              <a:t>t</a:t>
            </a: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18535"/>
            <a:ext cx="424815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Example Calculation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11188" y="1916113"/>
            <a:ext cx="6712415" cy="17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latin typeface="Arial" charset="0"/>
              </a:rPr>
              <a:t>Step 3: Looking up critical value of </a:t>
            </a:r>
            <a:r>
              <a:rPr lang="en-US" sz="1800" i="1" dirty="0">
                <a:latin typeface="Arial" charset="0"/>
              </a:rPr>
              <a:t>t</a:t>
            </a:r>
          </a:p>
          <a:p>
            <a:pPr lvl="1" eaLnBrk="0" hangingPunct="0">
              <a:buFontTx/>
              <a:buChar char="•"/>
            </a:pPr>
            <a:r>
              <a:rPr lang="en-US" sz="1800" dirty="0">
                <a:latin typeface="Arial" charset="0"/>
              </a:rPr>
              <a:t> </a:t>
            </a:r>
            <a:r>
              <a:rPr lang="en-US" sz="1800" dirty="0" smtClean="0">
                <a:latin typeface="Arial" charset="0"/>
              </a:rPr>
              <a:t>use </a:t>
            </a:r>
            <a:r>
              <a:rPr lang="en-US" sz="1800" dirty="0">
                <a:latin typeface="Arial" charset="0"/>
              </a:rPr>
              <a:t>table for two-tailed </a:t>
            </a:r>
            <a:r>
              <a:rPr lang="en-US" sz="1800" i="1" dirty="0">
                <a:latin typeface="Arial" charset="0"/>
              </a:rPr>
              <a:t>t-</a:t>
            </a:r>
            <a:r>
              <a:rPr lang="en-US" sz="1800" dirty="0">
                <a:latin typeface="Arial" charset="0"/>
              </a:rPr>
              <a:t>test, at </a:t>
            </a:r>
            <a:r>
              <a:rPr lang="en-US" sz="1800" i="1" dirty="0">
                <a:latin typeface="Arial" charset="0"/>
              </a:rPr>
              <a:t>p</a:t>
            </a:r>
            <a:r>
              <a:rPr lang="en-US" sz="1800" dirty="0">
                <a:latin typeface="Arial" charset="0"/>
              </a:rPr>
              <a:t>=.05, </a:t>
            </a:r>
            <a:r>
              <a:rPr lang="en-US" sz="1800" i="1" dirty="0" err="1">
                <a:latin typeface="Arial" charset="0"/>
              </a:rPr>
              <a:t>df</a:t>
            </a:r>
            <a:r>
              <a:rPr lang="en-US" sz="1800" dirty="0">
                <a:latin typeface="Arial" charset="0"/>
              </a:rPr>
              <a:t>=14</a:t>
            </a:r>
          </a:p>
          <a:p>
            <a:pPr lvl="1" eaLnBrk="0" hangingPunct="0">
              <a:buFontTx/>
              <a:buChar char="•"/>
            </a:pPr>
            <a:r>
              <a:rPr lang="en-US" sz="1800" dirty="0">
                <a:latin typeface="Arial" charset="0"/>
              </a:rPr>
              <a:t> critical value = 2.145</a:t>
            </a:r>
          </a:p>
          <a:p>
            <a:pPr lvl="1" eaLnBrk="0" hangingPunct="0">
              <a:buFontTx/>
              <a:buChar char="•"/>
            </a:pPr>
            <a:r>
              <a:rPr lang="en-US" sz="1800" dirty="0">
                <a:latin typeface="Arial" charset="0"/>
              </a:rPr>
              <a:t> because </a:t>
            </a:r>
            <a:r>
              <a:rPr lang="en-US" sz="1800" i="1" dirty="0">
                <a:latin typeface="Arial" charset="0"/>
              </a:rPr>
              <a:t>t</a:t>
            </a:r>
            <a:r>
              <a:rPr lang="en-US" sz="1800" dirty="0">
                <a:latin typeface="Arial" charset="0"/>
              </a:rPr>
              <a:t>=1.871 &lt; 2.145, there is no significant difference</a:t>
            </a:r>
          </a:p>
          <a:p>
            <a:pPr lvl="1" eaLnBrk="0" hangingPunct="0">
              <a:buFontTx/>
              <a:buChar char="•"/>
            </a:pPr>
            <a:r>
              <a:rPr lang="en-US" sz="1800" dirty="0">
                <a:latin typeface="Arial" charset="0"/>
              </a:rPr>
              <a:t> therefore, we cannot reject the null hypothesis </a:t>
            </a:r>
            <a:br>
              <a:rPr lang="en-US" sz="1800" dirty="0">
                <a:latin typeface="Arial" charset="0"/>
              </a:rPr>
            </a:br>
            <a:r>
              <a:rPr lang="en-US" sz="1800" dirty="0">
                <a:latin typeface="Arial" charset="0"/>
              </a:rPr>
              <a:t>   i.e., there is no difference between the means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940152" y="4653136"/>
            <a:ext cx="2641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1" i="1" u="sng" dirty="0" err="1">
                <a:latin typeface="Times" pitchFamily="18" charset="0"/>
              </a:rPr>
              <a:t>df</a:t>
            </a:r>
            <a:r>
              <a:rPr lang="en-US" sz="1800" b="1" i="1" u="sng" dirty="0">
                <a:latin typeface="Times" pitchFamily="18" charset="0"/>
              </a:rPr>
              <a:t>	.05	.01</a:t>
            </a:r>
            <a:endParaRPr lang="en-US" sz="1800" dirty="0">
              <a:latin typeface="Times" pitchFamily="18" charset="0"/>
            </a:endParaRPr>
          </a:p>
          <a:p>
            <a:pPr eaLnBrk="0" hangingPunct="0"/>
            <a:r>
              <a:rPr lang="en-US" sz="1800" dirty="0">
                <a:solidFill>
                  <a:schemeClr val="bg2"/>
                </a:solidFill>
                <a:latin typeface="Times" pitchFamily="18" charset="0"/>
              </a:rPr>
              <a:t>1	12.706	63.657</a:t>
            </a:r>
          </a:p>
          <a:p>
            <a:pPr eaLnBrk="0" hangingPunct="0"/>
            <a:r>
              <a:rPr lang="en-US" sz="1800" dirty="0">
                <a:latin typeface="Times" pitchFamily="18" charset="0"/>
              </a:rPr>
              <a:t>…</a:t>
            </a:r>
          </a:p>
          <a:p>
            <a:pPr eaLnBrk="0" hangingPunct="0"/>
            <a:r>
              <a:rPr lang="en-US" sz="1800" b="1" dirty="0">
                <a:latin typeface="Times" pitchFamily="18" charset="0"/>
              </a:rPr>
              <a:t>14</a:t>
            </a:r>
            <a:r>
              <a:rPr lang="en-US" sz="1800" dirty="0">
                <a:latin typeface="Times" pitchFamily="18" charset="0"/>
              </a:rPr>
              <a:t>	</a:t>
            </a:r>
            <a:r>
              <a:rPr lang="en-US" sz="1800" b="1" dirty="0">
                <a:latin typeface="Times" pitchFamily="18" charset="0"/>
              </a:rPr>
              <a:t>2.145</a:t>
            </a:r>
            <a:r>
              <a:rPr lang="en-US" sz="1800" dirty="0">
                <a:latin typeface="Times" pitchFamily="18" charset="0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Times" pitchFamily="18" charset="0"/>
              </a:rPr>
              <a:t>2.977</a:t>
            </a:r>
          </a:p>
          <a:p>
            <a:pPr eaLnBrk="0" hangingPunct="0"/>
            <a:r>
              <a:rPr lang="en-US" sz="1800" dirty="0">
                <a:solidFill>
                  <a:schemeClr val="bg2"/>
                </a:solidFill>
                <a:latin typeface="Times" pitchFamily="18" charset="0"/>
              </a:rPr>
              <a:t>15	2.131	2.947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428750"/>
            <a:ext cx="52673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  Stats: Analysis toolpack addin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904875"/>
            <a:ext cx="6732587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33463"/>
            <a:ext cx="63341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90600"/>
            <a:ext cx="72659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76962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18488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Problem with visual inspection of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Will almost always see variation in collected data</a:t>
            </a:r>
          </a:p>
          <a:p>
            <a:pPr marL="0" indent="0" eaLnBrk="1" hangingPunct="1"/>
            <a:endParaRPr lang="en-US" sz="2200" dirty="0" smtClean="0"/>
          </a:p>
          <a:p>
            <a:pPr lvl="1"/>
            <a:r>
              <a:rPr lang="en-US" dirty="0" smtClean="0"/>
              <a:t>normal variation</a:t>
            </a:r>
          </a:p>
          <a:p>
            <a:pPr lvl="2"/>
            <a:r>
              <a:rPr lang="en-US" sz="2000" dirty="0" smtClean="0"/>
              <a:t>two sets of ten tosses with different but fair dice</a:t>
            </a:r>
          </a:p>
          <a:p>
            <a:pPr lvl="3"/>
            <a:r>
              <a:rPr lang="en-US" sz="1600" dirty="0" smtClean="0"/>
              <a:t>differences between data and means are accountable by expected variation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real differences between data</a:t>
            </a:r>
          </a:p>
          <a:p>
            <a:pPr lvl="2"/>
            <a:r>
              <a:rPr lang="en-US" sz="2000" dirty="0" smtClean="0"/>
              <a:t>two sets of ten tosses for with loaded </a:t>
            </a:r>
            <a:br>
              <a:rPr lang="en-US" sz="2000" dirty="0" smtClean="0"/>
            </a:br>
            <a:r>
              <a:rPr lang="en-US" sz="2000" dirty="0" smtClean="0"/>
              <a:t>dice and fair dice </a:t>
            </a:r>
          </a:p>
          <a:p>
            <a:pPr lvl="3"/>
            <a:r>
              <a:rPr lang="en-US" sz="1600" dirty="0" smtClean="0"/>
              <a:t>differences between data and means are </a:t>
            </a:r>
            <a:br>
              <a:rPr lang="en-US" sz="1600" dirty="0" smtClean="0"/>
            </a:br>
            <a:r>
              <a:rPr lang="en-US" sz="1600" dirty="0" smtClean="0"/>
              <a:t>not accountable by expected variation</a:t>
            </a:r>
          </a:p>
        </p:txBody>
      </p:sp>
      <p:pic>
        <p:nvPicPr>
          <p:cNvPr id="10244" name="Picture 5" descr="PE029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625"/>
            <a:ext cx="19192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Single Factor Analysis of Variance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43425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dirty="0" smtClean="0"/>
              <a:t>Compares three or more means</a:t>
            </a:r>
            <a:br>
              <a:rPr lang="en-US" sz="2000" dirty="0" smtClean="0"/>
            </a:br>
            <a:endParaRPr lang="en-US" sz="2000" dirty="0" smtClean="0"/>
          </a:p>
          <a:p>
            <a:pPr marL="0" indent="0" eaLnBrk="1" hangingPunct="1"/>
            <a:r>
              <a:rPr lang="en-US" sz="1800" dirty="0" smtClean="0"/>
              <a:t>e.g. comparing </a:t>
            </a:r>
            <a:r>
              <a:rPr lang="en-US" sz="1800" dirty="0" smtClean="0"/>
              <a:t>click speed between different input techniques</a:t>
            </a:r>
            <a:r>
              <a:rPr lang="en-US" sz="1800" dirty="0" smtClean="0"/>
              <a:t>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1800" dirty="0" smtClean="0"/>
              <a:t>Possible results:</a:t>
            </a:r>
          </a:p>
          <a:p>
            <a:pPr lvl="2" eaLnBrk="1" hangingPunct="1"/>
            <a:r>
              <a:rPr lang="en-US" sz="1600" dirty="0" smtClean="0"/>
              <a:t>These are all the same</a:t>
            </a:r>
          </a:p>
          <a:p>
            <a:pPr lvl="2" eaLnBrk="1" hangingPunct="1"/>
            <a:r>
              <a:rPr lang="en-US" sz="1600" dirty="0" smtClean="0"/>
              <a:t>At least one of these is different from the others</a:t>
            </a:r>
            <a:endParaRPr lang="en-US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65363" y="3683000"/>
            <a:ext cx="1309687" cy="1257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584575" y="3683000"/>
            <a:ext cx="1311275" cy="1257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905375" y="3683000"/>
            <a:ext cx="1309688" cy="1257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268538" y="3284538"/>
            <a:ext cx="87878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Mouse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638550" y="3259138"/>
            <a:ext cx="80191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Touch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124450" y="3271838"/>
            <a:ext cx="81453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Stylus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357438" y="4044950"/>
            <a:ext cx="95587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1-P10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3778250" y="4032250"/>
            <a:ext cx="106712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11-P20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5099050" y="4032250"/>
            <a:ext cx="108425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21-P30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37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Correlation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dirty="0" smtClean="0"/>
              <a:t>Measures the extent to which two concepts are related</a:t>
            </a:r>
          </a:p>
          <a:p>
            <a:pPr lvl="1" eaLnBrk="1" hangingPunct="1"/>
            <a:r>
              <a:rPr lang="en-US" dirty="0" smtClean="0"/>
              <a:t>years of university training </a:t>
            </a:r>
            <a:r>
              <a:rPr lang="en-US" i="1" dirty="0" err="1" smtClean="0"/>
              <a:t>vs</a:t>
            </a:r>
            <a:r>
              <a:rPr lang="en-US" dirty="0" smtClean="0"/>
              <a:t> computer ownership per capita</a:t>
            </a:r>
          </a:p>
          <a:p>
            <a:pPr lvl="1" eaLnBrk="1" hangingPunct="1"/>
            <a:r>
              <a:rPr lang="en-US" dirty="0" smtClean="0"/>
              <a:t>touch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mouse typing performance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/>
            <a:r>
              <a:rPr lang="en-US" dirty="0" smtClean="0"/>
              <a:t>How?</a:t>
            </a:r>
          </a:p>
          <a:p>
            <a:pPr lvl="1" eaLnBrk="1" hangingPunct="1"/>
            <a:r>
              <a:rPr lang="en-US" dirty="0" smtClean="0"/>
              <a:t>obtain the two sets of measurements</a:t>
            </a:r>
          </a:p>
          <a:p>
            <a:pPr lvl="1" eaLnBrk="1" hangingPunct="1"/>
            <a:r>
              <a:rPr lang="en-US" dirty="0" smtClean="0"/>
              <a:t>calculate correlation coefficient</a:t>
            </a:r>
          </a:p>
          <a:p>
            <a:pPr lvl="2" eaLnBrk="1" hangingPunct="1"/>
            <a:r>
              <a:rPr lang="en-US" dirty="0" smtClean="0"/>
              <a:t>+1: positively correlated</a:t>
            </a:r>
          </a:p>
          <a:p>
            <a:pPr lvl="2" eaLnBrk="1" hangingPunct="1"/>
            <a:r>
              <a:rPr lang="en-US" dirty="0" smtClean="0"/>
              <a:t>  0: no correlation (no relation)</a:t>
            </a:r>
          </a:p>
          <a:p>
            <a:pPr lvl="2" eaLnBrk="1" hangingPunct="1"/>
            <a:r>
              <a:rPr lang="en-US" dirty="0" smtClean="0"/>
              <a:t>–1: negatively correlated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Correlation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655763" y="2592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2" name="Rectangle 45"/>
          <p:cNvSpPr>
            <a:spLocks noChangeArrowheads="1"/>
          </p:cNvSpPr>
          <p:nvPr/>
        </p:nvSpPr>
        <p:spPr bwMode="auto">
          <a:xfrm>
            <a:off x="627063" y="2363788"/>
            <a:ext cx="18272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    condition 2</a:t>
            </a:r>
          </a:p>
        </p:txBody>
      </p:sp>
      <p:grpSp>
        <p:nvGrpSpPr>
          <p:cNvPr id="32773" name="Group 86"/>
          <p:cNvGrpSpPr>
            <a:grpSpLocks/>
          </p:cNvGrpSpPr>
          <p:nvPr/>
        </p:nvGrpSpPr>
        <p:grpSpPr bwMode="auto">
          <a:xfrm>
            <a:off x="3895725" y="1808163"/>
            <a:ext cx="4159250" cy="3830637"/>
            <a:chOff x="2454" y="1139"/>
            <a:chExt cx="2620" cy="2413"/>
          </a:xfrm>
        </p:grpSpPr>
        <p:sp>
          <p:nvSpPr>
            <p:cNvPr id="32847" name="Line 46"/>
            <p:cNvSpPr>
              <a:spLocks noChangeShapeType="1"/>
            </p:cNvSpPr>
            <p:nvPr/>
          </p:nvSpPr>
          <p:spPr bwMode="auto">
            <a:xfrm flipV="1">
              <a:off x="2634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Line 47"/>
            <p:cNvSpPr>
              <a:spLocks noChangeShapeType="1"/>
            </p:cNvSpPr>
            <p:nvPr/>
          </p:nvSpPr>
          <p:spPr bwMode="auto">
            <a:xfrm flipV="1">
              <a:off x="5058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9" name="Line 48"/>
            <p:cNvSpPr>
              <a:spLocks noChangeShapeType="1"/>
            </p:cNvSpPr>
            <p:nvPr/>
          </p:nvSpPr>
          <p:spPr bwMode="auto">
            <a:xfrm>
              <a:off x="2614" y="34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0" name="Line 49"/>
            <p:cNvSpPr>
              <a:spLocks noChangeShapeType="1"/>
            </p:cNvSpPr>
            <p:nvPr/>
          </p:nvSpPr>
          <p:spPr bwMode="auto">
            <a:xfrm flipH="1">
              <a:off x="5054" y="34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Rectangle 50"/>
            <p:cNvSpPr>
              <a:spLocks noChangeArrowheads="1"/>
            </p:cNvSpPr>
            <p:nvPr/>
          </p:nvSpPr>
          <p:spPr bwMode="auto">
            <a:xfrm>
              <a:off x="2504" y="33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852" name="Line 51"/>
            <p:cNvSpPr>
              <a:spLocks noChangeShapeType="1"/>
            </p:cNvSpPr>
            <p:nvPr/>
          </p:nvSpPr>
          <p:spPr bwMode="auto">
            <a:xfrm>
              <a:off x="2622" y="33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Line 52"/>
            <p:cNvSpPr>
              <a:spLocks noChangeShapeType="1"/>
            </p:cNvSpPr>
            <p:nvPr/>
          </p:nvSpPr>
          <p:spPr bwMode="auto">
            <a:xfrm>
              <a:off x="5058" y="32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Line 53"/>
            <p:cNvSpPr>
              <a:spLocks noChangeShapeType="1"/>
            </p:cNvSpPr>
            <p:nvPr/>
          </p:nvSpPr>
          <p:spPr bwMode="auto">
            <a:xfrm>
              <a:off x="2614" y="31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Line 54"/>
            <p:cNvSpPr>
              <a:spLocks noChangeShapeType="1"/>
            </p:cNvSpPr>
            <p:nvPr/>
          </p:nvSpPr>
          <p:spPr bwMode="auto">
            <a:xfrm flipH="1">
              <a:off x="5054" y="31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Rectangle 55"/>
            <p:cNvSpPr>
              <a:spLocks noChangeArrowheads="1"/>
            </p:cNvSpPr>
            <p:nvPr/>
          </p:nvSpPr>
          <p:spPr bwMode="auto">
            <a:xfrm>
              <a:off x="2504" y="30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2857" name="Line 56"/>
            <p:cNvSpPr>
              <a:spLocks noChangeShapeType="1"/>
            </p:cNvSpPr>
            <p:nvPr/>
          </p:nvSpPr>
          <p:spPr bwMode="auto">
            <a:xfrm>
              <a:off x="2622" y="29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Line 57"/>
            <p:cNvSpPr>
              <a:spLocks noChangeShapeType="1"/>
            </p:cNvSpPr>
            <p:nvPr/>
          </p:nvSpPr>
          <p:spPr bwMode="auto">
            <a:xfrm>
              <a:off x="5058" y="29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Line 58"/>
            <p:cNvSpPr>
              <a:spLocks noChangeShapeType="1"/>
            </p:cNvSpPr>
            <p:nvPr/>
          </p:nvSpPr>
          <p:spPr bwMode="auto">
            <a:xfrm>
              <a:off x="2614" y="28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Line 59"/>
            <p:cNvSpPr>
              <a:spLocks noChangeShapeType="1"/>
            </p:cNvSpPr>
            <p:nvPr/>
          </p:nvSpPr>
          <p:spPr bwMode="auto">
            <a:xfrm flipH="1">
              <a:off x="5054" y="28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Rectangle 60"/>
            <p:cNvSpPr>
              <a:spLocks noChangeArrowheads="1"/>
            </p:cNvSpPr>
            <p:nvPr/>
          </p:nvSpPr>
          <p:spPr bwMode="auto">
            <a:xfrm>
              <a:off x="2504" y="273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2862" name="Line 61"/>
            <p:cNvSpPr>
              <a:spLocks noChangeShapeType="1"/>
            </p:cNvSpPr>
            <p:nvPr/>
          </p:nvSpPr>
          <p:spPr bwMode="auto">
            <a:xfrm>
              <a:off x="2622" y="26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Line 62"/>
            <p:cNvSpPr>
              <a:spLocks noChangeShapeType="1"/>
            </p:cNvSpPr>
            <p:nvPr/>
          </p:nvSpPr>
          <p:spPr bwMode="auto">
            <a:xfrm>
              <a:off x="5058" y="265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4" name="Line 63"/>
            <p:cNvSpPr>
              <a:spLocks noChangeShapeType="1"/>
            </p:cNvSpPr>
            <p:nvPr/>
          </p:nvSpPr>
          <p:spPr bwMode="auto">
            <a:xfrm>
              <a:off x="2614" y="250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5" name="Line 64"/>
            <p:cNvSpPr>
              <a:spLocks noChangeShapeType="1"/>
            </p:cNvSpPr>
            <p:nvPr/>
          </p:nvSpPr>
          <p:spPr bwMode="auto">
            <a:xfrm flipH="1">
              <a:off x="5054" y="25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6" name="Rectangle 65"/>
            <p:cNvSpPr>
              <a:spLocks noChangeArrowheads="1"/>
            </p:cNvSpPr>
            <p:nvPr/>
          </p:nvSpPr>
          <p:spPr bwMode="auto">
            <a:xfrm>
              <a:off x="2504" y="241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2867" name="Line 66"/>
            <p:cNvSpPr>
              <a:spLocks noChangeShapeType="1"/>
            </p:cNvSpPr>
            <p:nvPr/>
          </p:nvSpPr>
          <p:spPr bwMode="auto">
            <a:xfrm>
              <a:off x="2622" y="23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8" name="Line 67"/>
            <p:cNvSpPr>
              <a:spLocks noChangeShapeType="1"/>
            </p:cNvSpPr>
            <p:nvPr/>
          </p:nvSpPr>
          <p:spPr bwMode="auto">
            <a:xfrm>
              <a:off x="5058" y="23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9" name="Line 68"/>
            <p:cNvSpPr>
              <a:spLocks noChangeShapeType="1"/>
            </p:cNvSpPr>
            <p:nvPr/>
          </p:nvSpPr>
          <p:spPr bwMode="auto">
            <a:xfrm>
              <a:off x="2614" y="218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0" name="Line 69"/>
            <p:cNvSpPr>
              <a:spLocks noChangeShapeType="1"/>
            </p:cNvSpPr>
            <p:nvPr/>
          </p:nvSpPr>
          <p:spPr bwMode="auto">
            <a:xfrm flipH="1">
              <a:off x="5054" y="21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1" name="Rectangle 70"/>
            <p:cNvSpPr>
              <a:spLocks noChangeArrowheads="1"/>
            </p:cNvSpPr>
            <p:nvPr/>
          </p:nvSpPr>
          <p:spPr bwMode="auto">
            <a:xfrm>
              <a:off x="2504" y="209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872" name="Line 71"/>
            <p:cNvSpPr>
              <a:spLocks noChangeShapeType="1"/>
            </p:cNvSpPr>
            <p:nvPr/>
          </p:nvSpPr>
          <p:spPr bwMode="auto">
            <a:xfrm>
              <a:off x="2622" y="20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3" name="Line 72"/>
            <p:cNvSpPr>
              <a:spLocks noChangeShapeType="1"/>
            </p:cNvSpPr>
            <p:nvPr/>
          </p:nvSpPr>
          <p:spPr bwMode="auto">
            <a:xfrm>
              <a:off x="5058" y="20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4" name="Line 73"/>
            <p:cNvSpPr>
              <a:spLocks noChangeShapeType="1"/>
            </p:cNvSpPr>
            <p:nvPr/>
          </p:nvSpPr>
          <p:spPr bwMode="auto">
            <a:xfrm>
              <a:off x="2614" y="18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5" name="Line 74"/>
            <p:cNvSpPr>
              <a:spLocks noChangeShapeType="1"/>
            </p:cNvSpPr>
            <p:nvPr/>
          </p:nvSpPr>
          <p:spPr bwMode="auto">
            <a:xfrm flipH="1">
              <a:off x="5054" y="18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6" name="Rectangle 75"/>
            <p:cNvSpPr>
              <a:spLocks noChangeArrowheads="1"/>
            </p:cNvSpPr>
            <p:nvPr/>
          </p:nvSpPr>
          <p:spPr bwMode="auto">
            <a:xfrm>
              <a:off x="2504" y="17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2877" name="Line 76"/>
            <p:cNvSpPr>
              <a:spLocks noChangeShapeType="1"/>
            </p:cNvSpPr>
            <p:nvPr/>
          </p:nvSpPr>
          <p:spPr bwMode="auto">
            <a:xfrm>
              <a:off x="2622" y="17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8" name="Line 77"/>
            <p:cNvSpPr>
              <a:spLocks noChangeShapeType="1"/>
            </p:cNvSpPr>
            <p:nvPr/>
          </p:nvSpPr>
          <p:spPr bwMode="auto">
            <a:xfrm>
              <a:off x="5058" y="16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Line 78"/>
            <p:cNvSpPr>
              <a:spLocks noChangeShapeType="1"/>
            </p:cNvSpPr>
            <p:nvPr/>
          </p:nvSpPr>
          <p:spPr bwMode="auto">
            <a:xfrm>
              <a:off x="2614" y="15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Line 79"/>
            <p:cNvSpPr>
              <a:spLocks noChangeShapeType="1"/>
            </p:cNvSpPr>
            <p:nvPr/>
          </p:nvSpPr>
          <p:spPr bwMode="auto">
            <a:xfrm flipH="1">
              <a:off x="5054" y="15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Rectangle 80"/>
            <p:cNvSpPr>
              <a:spLocks noChangeArrowheads="1"/>
            </p:cNvSpPr>
            <p:nvPr/>
          </p:nvSpPr>
          <p:spPr bwMode="auto">
            <a:xfrm>
              <a:off x="2504" y="14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2882" name="Line 81"/>
            <p:cNvSpPr>
              <a:spLocks noChangeShapeType="1"/>
            </p:cNvSpPr>
            <p:nvPr/>
          </p:nvSpPr>
          <p:spPr bwMode="auto">
            <a:xfrm>
              <a:off x="2622" y="13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Line 82"/>
            <p:cNvSpPr>
              <a:spLocks noChangeShapeType="1"/>
            </p:cNvSpPr>
            <p:nvPr/>
          </p:nvSpPr>
          <p:spPr bwMode="auto">
            <a:xfrm>
              <a:off x="5058" y="13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Line 83"/>
            <p:cNvSpPr>
              <a:spLocks noChangeShapeType="1"/>
            </p:cNvSpPr>
            <p:nvPr/>
          </p:nvSpPr>
          <p:spPr bwMode="auto">
            <a:xfrm>
              <a:off x="2614" y="12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Line 84"/>
            <p:cNvSpPr>
              <a:spLocks noChangeShapeType="1"/>
            </p:cNvSpPr>
            <p:nvPr/>
          </p:nvSpPr>
          <p:spPr bwMode="auto">
            <a:xfrm flipH="1">
              <a:off x="5054" y="12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Rectangle 85"/>
            <p:cNvSpPr>
              <a:spLocks noChangeArrowheads="1"/>
            </p:cNvSpPr>
            <p:nvPr/>
          </p:nvSpPr>
          <p:spPr bwMode="auto">
            <a:xfrm>
              <a:off x="2454" y="1139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32774" name="Group 142"/>
          <p:cNvGrpSpPr>
            <a:grpSpLocks/>
          </p:cNvGrpSpPr>
          <p:nvPr/>
        </p:nvGrpSpPr>
        <p:grpSpPr bwMode="auto">
          <a:xfrm>
            <a:off x="3986213" y="1908175"/>
            <a:ext cx="4237037" cy="3870325"/>
            <a:chOff x="2511" y="1202"/>
            <a:chExt cx="2669" cy="2438"/>
          </a:xfrm>
        </p:grpSpPr>
        <p:sp>
          <p:nvSpPr>
            <p:cNvPr id="32792" name="Line 87"/>
            <p:cNvSpPr>
              <a:spLocks noChangeShapeType="1"/>
            </p:cNvSpPr>
            <p:nvPr/>
          </p:nvSpPr>
          <p:spPr bwMode="auto">
            <a:xfrm>
              <a:off x="2630" y="346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88"/>
            <p:cNvSpPr>
              <a:spLocks noChangeShapeType="1"/>
            </p:cNvSpPr>
            <p:nvPr/>
          </p:nvSpPr>
          <p:spPr bwMode="auto">
            <a:xfrm>
              <a:off x="2630" y="122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89"/>
            <p:cNvSpPr>
              <a:spLocks noChangeShapeType="1"/>
            </p:cNvSpPr>
            <p:nvPr/>
          </p:nvSpPr>
          <p:spPr bwMode="auto">
            <a:xfrm flipV="1">
              <a:off x="263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90"/>
            <p:cNvSpPr>
              <a:spLocks noChangeShapeType="1"/>
            </p:cNvSpPr>
            <p:nvPr/>
          </p:nvSpPr>
          <p:spPr bwMode="auto">
            <a:xfrm>
              <a:off x="263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6" name="Rectangle 91"/>
            <p:cNvSpPr>
              <a:spLocks noChangeArrowheads="1"/>
            </p:cNvSpPr>
            <p:nvPr/>
          </p:nvSpPr>
          <p:spPr bwMode="auto">
            <a:xfrm>
              <a:off x="251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2.5</a:t>
              </a:r>
            </a:p>
          </p:txBody>
        </p:sp>
        <p:sp>
          <p:nvSpPr>
            <p:cNvPr id="32797" name="Line 92"/>
            <p:cNvSpPr>
              <a:spLocks noChangeShapeType="1"/>
            </p:cNvSpPr>
            <p:nvPr/>
          </p:nvSpPr>
          <p:spPr bwMode="auto">
            <a:xfrm flipV="1">
              <a:off x="275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8" name="Line 93"/>
            <p:cNvSpPr>
              <a:spLocks noChangeShapeType="1"/>
            </p:cNvSpPr>
            <p:nvPr/>
          </p:nvSpPr>
          <p:spPr bwMode="auto">
            <a:xfrm>
              <a:off x="275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9" name="Line 94"/>
            <p:cNvSpPr>
              <a:spLocks noChangeShapeType="1"/>
            </p:cNvSpPr>
            <p:nvPr/>
          </p:nvSpPr>
          <p:spPr bwMode="auto">
            <a:xfrm flipV="1">
              <a:off x="287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Line 95"/>
            <p:cNvSpPr>
              <a:spLocks noChangeShapeType="1"/>
            </p:cNvSpPr>
            <p:nvPr/>
          </p:nvSpPr>
          <p:spPr bwMode="auto">
            <a:xfrm>
              <a:off x="287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Rectangle 96"/>
            <p:cNvSpPr>
              <a:spLocks noChangeArrowheads="1"/>
            </p:cNvSpPr>
            <p:nvPr/>
          </p:nvSpPr>
          <p:spPr bwMode="auto">
            <a:xfrm>
              <a:off x="2788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802" name="Line 97"/>
            <p:cNvSpPr>
              <a:spLocks noChangeShapeType="1"/>
            </p:cNvSpPr>
            <p:nvPr/>
          </p:nvSpPr>
          <p:spPr bwMode="auto">
            <a:xfrm flipV="1">
              <a:off x="299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98"/>
            <p:cNvSpPr>
              <a:spLocks noChangeShapeType="1"/>
            </p:cNvSpPr>
            <p:nvPr/>
          </p:nvSpPr>
          <p:spPr bwMode="auto">
            <a:xfrm>
              <a:off x="299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Line 99"/>
            <p:cNvSpPr>
              <a:spLocks noChangeShapeType="1"/>
            </p:cNvSpPr>
            <p:nvPr/>
          </p:nvSpPr>
          <p:spPr bwMode="auto">
            <a:xfrm flipV="1">
              <a:off x="311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00"/>
            <p:cNvSpPr>
              <a:spLocks noChangeShapeType="1"/>
            </p:cNvSpPr>
            <p:nvPr/>
          </p:nvSpPr>
          <p:spPr bwMode="auto">
            <a:xfrm>
              <a:off x="311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Rectangle 101"/>
            <p:cNvSpPr>
              <a:spLocks noChangeArrowheads="1"/>
            </p:cNvSpPr>
            <p:nvPr/>
          </p:nvSpPr>
          <p:spPr bwMode="auto">
            <a:xfrm>
              <a:off x="2994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3.5</a:t>
              </a:r>
            </a:p>
          </p:txBody>
        </p:sp>
        <p:sp>
          <p:nvSpPr>
            <p:cNvPr id="32807" name="Line 102"/>
            <p:cNvSpPr>
              <a:spLocks noChangeShapeType="1"/>
            </p:cNvSpPr>
            <p:nvPr/>
          </p:nvSpPr>
          <p:spPr bwMode="auto">
            <a:xfrm flipV="1">
              <a:off x="323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Line 103"/>
            <p:cNvSpPr>
              <a:spLocks noChangeShapeType="1"/>
            </p:cNvSpPr>
            <p:nvPr/>
          </p:nvSpPr>
          <p:spPr bwMode="auto">
            <a:xfrm>
              <a:off x="323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Line 104"/>
            <p:cNvSpPr>
              <a:spLocks noChangeShapeType="1"/>
            </p:cNvSpPr>
            <p:nvPr/>
          </p:nvSpPr>
          <p:spPr bwMode="auto">
            <a:xfrm flipV="1">
              <a:off x="335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Line 105"/>
            <p:cNvSpPr>
              <a:spLocks noChangeShapeType="1"/>
            </p:cNvSpPr>
            <p:nvPr/>
          </p:nvSpPr>
          <p:spPr bwMode="auto">
            <a:xfrm>
              <a:off x="335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Rectangle 106"/>
            <p:cNvSpPr>
              <a:spLocks noChangeArrowheads="1"/>
            </p:cNvSpPr>
            <p:nvPr/>
          </p:nvSpPr>
          <p:spPr bwMode="auto">
            <a:xfrm>
              <a:off x="3271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2812" name="Line 107"/>
            <p:cNvSpPr>
              <a:spLocks noChangeShapeType="1"/>
            </p:cNvSpPr>
            <p:nvPr/>
          </p:nvSpPr>
          <p:spPr bwMode="auto">
            <a:xfrm flipV="1">
              <a:off x="348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Line 108"/>
            <p:cNvSpPr>
              <a:spLocks noChangeShapeType="1"/>
            </p:cNvSpPr>
            <p:nvPr/>
          </p:nvSpPr>
          <p:spPr bwMode="auto">
            <a:xfrm>
              <a:off x="348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Line 109"/>
            <p:cNvSpPr>
              <a:spLocks noChangeShapeType="1"/>
            </p:cNvSpPr>
            <p:nvPr/>
          </p:nvSpPr>
          <p:spPr bwMode="auto">
            <a:xfrm flipV="1">
              <a:off x="360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Line 110"/>
            <p:cNvSpPr>
              <a:spLocks noChangeShapeType="1"/>
            </p:cNvSpPr>
            <p:nvPr/>
          </p:nvSpPr>
          <p:spPr bwMode="auto">
            <a:xfrm>
              <a:off x="360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Rectangle 111"/>
            <p:cNvSpPr>
              <a:spLocks noChangeArrowheads="1"/>
            </p:cNvSpPr>
            <p:nvPr/>
          </p:nvSpPr>
          <p:spPr bwMode="auto">
            <a:xfrm>
              <a:off x="347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4.5</a:t>
              </a:r>
            </a:p>
          </p:txBody>
        </p:sp>
        <p:sp>
          <p:nvSpPr>
            <p:cNvPr id="32817" name="Line 112"/>
            <p:cNvSpPr>
              <a:spLocks noChangeShapeType="1"/>
            </p:cNvSpPr>
            <p:nvPr/>
          </p:nvSpPr>
          <p:spPr bwMode="auto">
            <a:xfrm flipV="1">
              <a:off x="372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Line 113"/>
            <p:cNvSpPr>
              <a:spLocks noChangeShapeType="1"/>
            </p:cNvSpPr>
            <p:nvPr/>
          </p:nvSpPr>
          <p:spPr bwMode="auto">
            <a:xfrm>
              <a:off x="372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Line 114"/>
            <p:cNvSpPr>
              <a:spLocks noChangeShapeType="1"/>
            </p:cNvSpPr>
            <p:nvPr/>
          </p:nvSpPr>
          <p:spPr bwMode="auto">
            <a:xfrm flipV="1">
              <a:off x="384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Line 115"/>
            <p:cNvSpPr>
              <a:spLocks noChangeShapeType="1"/>
            </p:cNvSpPr>
            <p:nvPr/>
          </p:nvSpPr>
          <p:spPr bwMode="auto">
            <a:xfrm>
              <a:off x="384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116"/>
            <p:cNvSpPr>
              <a:spLocks noChangeArrowheads="1"/>
            </p:cNvSpPr>
            <p:nvPr/>
          </p:nvSpPr>
          <p:spPr bwMode="auto">
            <a:xfrm>
              <a:off x="375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2822" name="Line 117"/>
            <p:cNvSpPr>
              <a:spLocks noChangeShapeType="1"/>
            </p:cNvSpPr>
            <p:nvPr/>
          </p:nvSpPr>
          <p:spPr bwMode="auto">
            <a:xfrm flipV="1">
              <a:off x="396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Line 118"/>
            <p:cNvSpPr>
              <a:spLocks noChangeShapeType="1"/>
            </p:cNvSpPr>
            <p:nvPr/>
          </p:nvSpPr>
          <p:spPr bwMode="auto">
            <a:xfrm>
              <a:off x="396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Line 119"/>
            <p:cNvSpPr>
              <a:spLocks noChangeShapeType="1"/>
            </p:cNvSpPr>
            <p:nvPr/>
          </p:nvSpPr>
          <p:spPr bwMode="auto">
            <a:xfrm flipV="1">
              <a:off x="409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Line 120"/>
            <p:cNvSpPr>
              <a:spLocks noChangeShapeType="1"/>
            </p:cNvSpPr>
            <p:nvPr/>
          </p:nvSpPr>
          <p:spPr bwMode="auto">
            <a:xfrm>
              <a:off x="409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Rectangle 121"/>
            <p:cNvSpPr>
              <a:spLocks noChangeArrowheads="1"/>
            </p:cNvSpPr>
            <p:nvPr/>
          </p:nvSpPr>
          <p:spPr bwMode="auto">
            <a:xfrm>
              <a:off x="396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5.5</a:t>
              </a:r>
            </a:p>
          </p:txBody>
        </p:sp>
        <p:sp>
          <p:nvSpPr>
            <p:cNvPr id="32827" name="Line 122"/>
            <p:cNvSpPr>
              <a:spLocks noChangeShapeType="1"/>
            </p:cNvSpPr>
            <p:nvPr/>
          </p:nvSpPr>
          <p:spPr bwMode="auto">
            <a:xfrm flipV="1">
              <a:off x="421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Line 123"/>
            <p:cNvSpPr>
              <a:spLocks noChangeShapeType="1"/>
            </p:cNvSpPr>
            <p:nvPr/>
          </p:nvSpPr>
          <p:spPr bwMode="auto">
            <a:xfrm>
              <a:off x="421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Line 124"/>
            <p:cNvSpPr>
              <a:spLocks noChangeShapeType="1"/>
            </p:cNvSpPr>
            <p:nvPr/>
          </p:nvSpPr>
          <p:spPr bwMode="auto">
            <a:xfrm flipV="1">
              <a:off x="433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Line 125"/>
            <p:cNvSpPr>
              <a:spLocks noChangeShapeType="1"/>
            </p:cNvSpPr>
            <p:nvPr/>
          </p:nvSpPr>
          <p:spPr bwMode="auto">
            <a:xfrm>
              <a:off x="433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Rectangle 126"/>
            <p:cNvSpPr>
              <a:spLocks noChangeArrowheads="1"/>
            </p:cNvSpPr>
            <p:nvPr/>
          </p:nvSpPr>
          <p:spPr bwMode="auto">
            <a:xfrm>
              <a:off x="424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2832" name="Line 127"/>
            <p:cNvSpPr>
              <a:spLocks noChangeShapeType="1"/>
            </p:cNvSpPr>
            <p:nvPr/>
          </p:nvSpPr>
          <p:spPr bwMode="auto">
            <a:xfrm flipV="1">
              <a:off x="445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Line 128"/>
            <p:cNvSpPr>
              <a:spLocks noChangeShapeType="1"/>
            </p:cNvSpPr>
            <p:nvPr/>
          </p:nvSpPr>
          <p:spPr bwMode="auto">
            <a:xfrm>
              <a:off x="445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4" name="Line 129"/>
            <p:cNvSpPr>
              <a:spLocks noChangeShapeType="1"/>
            </p:cNvSpPr>
            <p:nvPr/>
          </p:nvSpPr>
          <p:spPr bwMode="auto">
            <a:xfrm flipV="1">
              <a:off x="457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Line 130"/>
            <p:cNvSpPr>
              <a:spLocks noChangeShapeType="1"/>
            </p:cNvSpPr>
            <p:nvPr/>
          </p:nvSpPr>
          <p:spPr bwMode="auto">
            <a:xfrm>
              <a:off x="457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6" name="Rectangle 131"/>
            <p:cNvSpPr>
              <a:spLocks noChangeArrowheads="1"/>
            </p:cNvSpPr>
            <p:nvPr/>
          </p:nvSpPr>
          <p:spPr bwMode="auto">
            <a:xfrm>
              <a:off x="4449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6.5</a:t>
              </a:r>
            </a:p>
          </p:txBody>
        </p:sp>
        <p:sp>
          <p:nvSpPr>
            <p:cNvPr id="32837" name="Line 132"/>
            <p:cNvSpPr>
              <a:spLocks noChangeShapeType="1"/>
            </p:cNvSpPr>
            <p:nvPr/>
          </p:nvSpPr>
          <p:spPr bwMode="auto">
            <a:xfrm flipV="1">
              <a:off x="469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8" name="Line 133"/>
            <p:cNvSpPr>
              <a:spLocks noChangeShapeType="1"/>
            </p:cNvSpPr>
            <p:nvPr/>
          </p:nvSpPr>
          <p:spPr bwMode="auto">
            <a:xfrm>
              <a:off x="469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9" name="Line 134"/>
            <p:cNvSpPr>
              <a:spLocks noChangeShapeType="1"/>
            </p:cNvSpPr>
            <p:nvPr/>
          </p:nvSpPr>
          <p:spPr bwMode="auto">
            <a:xfrm flipV="1">
              <a:off x="481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0" name="Line 135"/>
            <p:cNvSpPr>
              <a:spLocks noChangeShapeType="1"/>
            </p:cNvSpPr>
            <p:nvPr/>
          </p:nvSpPr>
          <p:spPr bwMode="auto">
            <a:xfrm>
              <a:off x="481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1" name="Rectangle 136"/>
            <p:cNvSpPr>
              <a:spLocks noChangeArrowheads="1"/>
            </p:cNvSpPr>
            <p:nvPr/>
          </p:nvSpPr>
          <p:spPr bwMode="auto">
            <a:xfrm>
              <a:off x="4725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2842" name="Line 137"/>
            <p:cNvSpPr>
              <a:spLocks noChangeShapeType="1"/>
            </p:cNvSpPr>
            <p:nvPr/>
          </p:nvSpPr>
          <p:spPr bwMode="auto">
            <a:xfrm flipV="1">
              <a:off x="493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3" name="Line 138"/>
            <p:cNvSpPr>
              <a:spLocks noChangeShapeType="1"/>
            </p:cNvSpPr>
            <p:nvPr/>
          </p:nvSpPr>
          <p:spPr bwMode="auto">
            <a:xfrm>
              <a:off x="493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Line 139"/>
            <p:cNvSpPr>
              <a:spLocks noChangeShapeType="1"/>
            </p:cNvSpPr>
            <p:nvPr/>
          </p:nvSpPr>
          <p:spPr bwMode="auto">
            <a:xfrm flipV="1">
              <a:off x="5058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Line 140"/>
            <p:cNvSpPr>
              <a:spLocks noChangeShapeType="1"/>
            </p:cNvSpPr>
            <p:nvPr/>
          </p:nvSpPr>
          <p:spPr bwMode="auto">
            <a:xfrm>
              <a:off x="5058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Rectangle 141"/>
            <p:cNvSpPr>
              <a:spLocks noChangeArrowheads="1"/>
            </p:cNvSpPr>
            <p:nvPr/>
          </p:nvSpPr>
          <p:spPr bwMode="auto">
            <a:xfrm>
              <a:off x="493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7.5</a:t>
              </a:r>
            </a:p>
          </p:txBody>
        </p:sp>
      </p:grpSp>
      <p:sp>
        <p:nvSpPr>
          <p:cNvPr id="32775" name="Oval 143"/>
          <p:cNvSpPr>
            <a:spLocks noChangeArrowheads="1"/>
          </p:cNvSpPr>
          <p:nvPr/>
        </p:nvSpPr>
        <p:spPr bwMode="auto">
          <a:xfrm>
            <a:off x="45942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144"/>
          <p:cNvSpPr>
            <a:spLocks noChangeArrowheads="1"/>
          </p:cNvSpPr>
          <p:nvPr/>
        </p:nvSpPr>
        <p:spPr bwMode="auto">
          <a:xfrm>
            <a:off x="5292725" y="49180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145"/>
          <p:cNvSpPr>
            <a:spLocks noChangeArrowheads="1"/>
          </p:cNvSpPr>
          <p:nvPr/>
        </p:nvSpPr>
        <p:spPr bwMode="auto">
          <a:xfrm>
            <a:off x="53181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46"/>
          <p:cNvSpPr>
            <a:spLocks noChangeArrowheads="1"/>
          </p:cNvSpPr>
          <p:nvPr/>
        </p:nvSpPr>
        <p:spPr bwMode="auto">
          <a:xfrm>
            <a:off x="6016625" y="39020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47"/>
          <p:cNvSpPr>
            <a:spLocks noChangeArrowheads="1"/>
          </p:cNvSpPr>
          <p:nvPr/>
        </p:nvSpPr>
        <p:spPr bwMode="auto">
          <a:xfrm>
            <a:off x="6016625" y="32924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48"/>
          <p:cNvSpPr>
            <a:spLocks noChangeArrowheads="1"/>
          </p:cNvSpPr>
          <p:nvPr/>
        </p:nvSpPr>
        <p:spPr bwMode="auto">
          <a:xfrm>
            <a:off x="6753225" y="3927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49"/>
          <p:cNvSpPr>
            <a:spLocks noChangeArrowheads="1"/>
          </p:cNvSpPr>
          <p:nvPr/>
        </p:nvSpPr>
        <p:spPr bwMode="auto">
          <a:xfrm>
            <a:off x="6727825" y="32924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50"/>
          <p:cNvSpPr>
            <a:spLocks noChangeArrowheads="1"/>
          </p:cNvSpPr>
          <p:nvPr/>
        </p:nvSpPr>
        <p:spPr bwMode="auto">
          <a:xfrm>
            <a:off x="6753225" y="2911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1"/>
          <p:cNvSpPr>
            <a:spLocks noChangeArrowheads="1"/>
          </p:cNvSpPr>
          <p:nvPr/>
        </p:nvSpPr>
        <p:spPr bwMode="auto">
          <a:xfrm>
            <a:off x="7654925" y="3317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52"/>
          <p:cNvSpPr>
            <a:spLocks noChangeArrowheads="1"/>
          </p:cNvSpPr>
          <p:nvPr/>
        </p:nvSpPr>
        <p:spPr bwMode="auto">
          <a:xfrm>
            <a:off x="7654925" y="2301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Rectangle 153"/>
          <p:cNvSpPr>
            <a:spLocks noChangeArrowheads="1"/>
          </p:cNvSpPr>
          <p:nvPr/>
        </p:nvSpPr>
        <p:spPr bwMode="auto">
          <a:xfrm>
            <a:off x="5619750" y="5707063"/>
            <a:ext cx="95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sp>
        <p:nvSpPr>
          <p:cNvPr id="32786" name="Rectangle 154"/>
          <p:cNvSpPr>
            <a:spLocks noChangeArrowheads="1"/>
          </p:cNvSpPr>
          <p:nvPr/>
        </p:nvSpPr>
        <p:spPr bwMode="auto">
          <a:xfrm>
            <a:off x="5619750" y="5707063"/>
            <a:ext cx="95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pic>
        <p:nvPicPr>
          <p:cNvPr id="32787" name="Picture 15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267075"/>
            <a:ext cx="17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8" name="Rectangle 156"/>
          <p:cNvSpPr>
            <a:spLocks noChangeArrowheads="1"/>
          </p:cNvSpPr>
          <p:nvPr/>
        </p:nvSpPr>
        <p:spPr bwMode="auto">
          <a:xfrm>
            <a:off x="5508625" y="2060575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> = .668</a:t>
            </a:r>
          </a:p>
        </p:txBody>
      </p:sp>
      <p:sp>
        <p:nvSpPr>
          <p:cNvPr id="32789" name="Rectangle 157"/>
          <p:cNvSpPr>
            <a:spLocks noChangeArrowheads="1"/>
          </p:cNvSpPr>
          <p:nvPr/>
        </p:nvSpPr>
        <p:spPr bwMode="auto">
          <a:xfrm>
            <a:off x="5334000" y="1263650"/>
            <a:ext cx="2073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Rectangle 6"/>
          <p:cNvSpPr>
            <a:spLocks noChangeArrowheads="1"/>
          </p:cNvSpPr>
          <p:nvPr/>
        </p:nvSpPr>
        <p:spPr bwMode="auto">
          <a:xfrm>
            <a:off x="1214438" y="2714625"/>
            <a:ext cx="2714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32791" name="Rectangle 6"/>
          <p:cNvSpPr>
            <a:spLocks noChangeArrowheads="1"/>
          </p:cNvSpPr>
          <p:nvPr/>
        </p:nvSpPr>
        <p:spPr bwMode="auto">
          <a:xfrm>
            <a:off x="1785938" y="2714625"/>
            <a:ext cx="2714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of calculating correlation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544" y="1628800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ahoma"/>
                <a:cs typeface="Tahoma"/>
              </a:rPr>
              <a:t>Pearson's product-moment coefficient</a:t>
            </a:r>
            <a:r>
              <a:rPr lang="en-US" sz="1600" dirty="0">
                <a:latin typeface="Tahoma"/>
                <a:cs typeface="Tahoma"/>
              </a:rPr>
              <a:t>: It measures how linear the relationship between the two variables are. It is a parametric test (so the data </a:t>
            </a:r>
            <a:r>
              <a:rPr lang="en-US" sz="1600" dirty="0" smtClean="0">
                <a:latin typeface="Tahoma"/>
                <a:cs typeface="Tahoma"/>
              </a:rPr>
              <a:t>must come from </a:t>
            </a:r>
            <a:r>
              <a:rPr lang="en-US" sz="1600" dirty="0">
                <a:latin typeface="Tahoma"/>
                <a:cs typeface="Tahoma"/>
              </a:rPr>
              <a:t>the normal distribution), and the data must be interval or ratio. However, it is known that Pearson's coefficient is a pretty robust metric, so you can use this unless your data are ordinal</a:t>
            </a:r>
            <a:r>
              <a:rPr lang="en-US" sz="1600" dirty="0" smtClean="0">
                <a:latin typeface="Tahoma"/>
                <a:cs typeface="Tahoma"/>
              </a:rPr>
              <a:t>.</a:t>
            </a:r>
          </a:p>
          <a:p>
            <a:endParaRPr lang="en-US" sz="1600" dirty="0">
              <a:latin typeface="Tahoma"/>
              <a:cs typeface="Tahoma"/>
            </a:endParaRPr>
          </a:p>
          <a:p>
            <a:r>
              <a:rPr lang="en-US" sz="1600" b="1" dirty="0">
                <a:latin typeface="Tahoma"/>
                <a:cs typeface="Tahoma"/>
              </a:rPr>
              <a:t>Spearman's rank correlation coefficient</a:t>
            </a:r>
            <a:r>
              <a:rPr lang="en-US" sz="1600" dirty="0">
                <a:latin typeface="Tahoma"/>
                <a:cs typeface="Tahoma"/>
              </a:rPr>
              <a:t>: This is a non-parametric test, and you can use this if you cannot assume the normality or your data are ordinal. Similarly to other non-parametric tests, it ranks the data and use the ranking for the test.</a:t>
            </a:r>
          </a:p>
          <a:p>
            <a:endParaRPr lang="en-US" sz="1600" dirty="0" smtClean="0">
              <a:latin typeface="Tahoma"/>
              <a:cs typeface="Tahoma"/>
            </a:endParaRPr>
          </a:p>
          <a:p>
            <a:r>
              <a:rPr lang="en-US" sz="1600" b="1" dirty="0" smtClean="0">
                <a:latin typeface="Tahoma"/>
                <a:cs typeface="Tahoma"/>
              </a:rPr>
              <a:t>Kendall </a:t>
            </a:r>
            <a:r>
              <a:rPr lang="en-US" sz="1600" b="1" dirty="0">
                <a:latin typeface="Tahoma"/>
                <a:cs typeface="Tahoma"/>
              </a:rPr>
              <a:t>tau rank correlation coefficient</a:t>
            </a:r>
            <a:r>
              <a:rPr lang="en-US" sz="1600" dirty="0">
                <a:latin typeface="Tahoma"/>
                <a:cs typeface="Tahoma"/>
              </a:rPr>
              <a:t>: This is also a non-parametric test. You should use this if your data have many ties when you rank them.</a:t>
            </a:r>
          </a:p>
        </p:txBody>
      </p:sp>
    </p:spTree>
    <p:extLst>
      <p:ext uri="{BB962C8B-B14F-4D97-AF65-F5344CB8AC3E}">
        <p14:creationId xmlns:p14="http://schemas.microsoft.com/office/powerpoint/2010/main" val="3564031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Correlation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mtClean="0"/>
              <a:t>Dangers</a:t>
            </a:r>
          </a:p>
          <a:p>
            <a:pPr marL="742950" lvl="1" indent="-285750" eaLnBrk="1" hangingPunct="1"/>
            <a:r>
              <a:rPr lang="en-US" smtClean="0"/>
              <a:t>attributing causality</a:t>
            </a:r>
          </a:p>
          <a:p>
            <a:pPr marL="1143000" lvl="2" indent="-228600" eaLnBrk="1" hangingPunct="1"/>
            <a:r>
              <a:rPr lang="en-US" smtClean="0"/>
              <a:t>a correlation does not imply cause and effect</a:t>
            </a:r>
          </a:p>
          <a:p>
            <a:pPr marL="1143000" lvl="2" indent="-228600" eaLnBrk="1" hangingPunct="1"/>
            <a:r>
              <a:rPr lang="en-US" smtClean="0"/>
              <a:t>cause may be due to a third “hidden” variable related to both other variables</a:t>
            </a:r>
          </a:p>
          <a:p>
            <a:pPr marL="1143000" lvl="2" indent="-228600" eaLnBrk="1" hangingPunct="1">
              <a:buFontTx/>
              <a:buNone/>
            </a:pPr>
            <a:endParaRPr lang="en-US" smtClean="0"/>
          </a:p>
          <a:p>
            <a:pPr marL="742950" lvl="1" indent="-285750" eaLnBrk="1" hangingPunct="1"/>
            <a:r>
              <a:rPr lang="en-US" smtClean="0"/>
              <a:t>drawing strong conclusion from small numbers</a:t>
            </a:r>
          </a:p>
          <a:p>
            <a:pPr marL="1143000" lvl="2" indent="-228600" eaLnBrk="1" hangingPunct="1"/>
            <a:r>
              <a:rPr lang="en-US" smtClean="0"/>
              <a:t>unreliable with small groups</a:t>
            </a:r>
          </a:p>
          <a:p>
            <a:pPr marL="1143000" lvl="2" indent="-228600" eaLnBrk="1" hangingPunct="1"/>
            <a:r>
              <a:rPr lang="en-US" smtClean="0"/>
              <a:t>be wary of accepting anything more than the direction of correlation unless you have at least 40 subjects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Correlation</a:t>
            </a:r>
          </a:p>
        </p:txBody>
      </p:sp>
      <p:sp>
        <p:nvSpPr>
          <p:cNvPr id="34874" name="Rectangle 157"/>
          <p:cNvSpPr>
            <a:spLocks noChangeArrowheads="1"/>
          </p:cNvSpPr>
          <p:nvPr/>
        </p:nvSpPr>
        <p:spPr bwMode="auto">
          <a:xfrm>
            <a:off x="5334000" y="1263650"/>
            <a:ext cx="2073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81099" y="1575594"/>
            <a:ext cx="7539037" cy="4271962"/>
            <a:chOff x="684213" y="1808163"/>
            <a:chExt cx="7539037" cy="427196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1109663" y="25923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106613" y="26035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195513" y="26035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1109663" y="27701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106613" y="27813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2195513" y="27813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1109663" y="29479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2106613" y="29591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2195513" y="29591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1109663" y="31257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2106613" y="31369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195513" y="31369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1109663" y="33035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2106613" y="33147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2195513" y="33147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1109663" y="34813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2106613" y="34925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2195513" y="34925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1109663" y="36591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38" name="Rectangle 22"/>
            <p:cNvSpPr>
              <a:spLocks noChangeArrowheads="1"/>
            </p:cNvSpPr>
            <p:nvPr/>
          </p:nvSpPr>
          <p:spPr bwMode="auto">
            <a:xfrm>
              <a:off x="2106613" y="36703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2195513" y="36703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1109663" y="38369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841" name="Rectangle 25"/>
            <p:cNvSpPr>
              <a:spLocks noChangeArrowheads="1"/>
            </p:cNvSpPr>
            <p:nvPr/>
          </p:nvSpPr>
          <p:spPr bwMode="auto">
            <a:xfrm>
              <a:off x="2106613" y="38481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2195513" y="38481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1109663" y="40147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4844" name="Rectangle 28"/>
            <p:cNvSpPr>
              <a:spLocks noChangeArrowheads="1"/>
            </p:cNvSpPr>
            <p:nvPr/>
          </p:nvSpPr>
          <p:spPr bwMode="auto">
            <a:xfrm>
              <a:off x="2106613" y="40259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45" name="Rectangle 29"/>
            <p:cNvSpPr>
              <a:spLocks noChangeArrowheads="1"/>
            </p:cNvSpPr>
            <p:nvPr/>
          </p:nvSpPr>
          <p:spPr bwMode="auto">
            <a:xfrm>
              <a:off x="2195513" y="40259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/>
          </p:nvSpPr>
          <p:spPr bwMode="auto">
            <a:xfrm>
              <a:off x="1109663" y="41925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47" name="Rectangle 31"/>
            <p:cNvSpPr>
              <a:spLocks noChangeArrowheads="1"/>
            </p:cNvSpPr>
            <p:nvPr/>
          </p:nvSpPr>
          <p:spPr bwMode="auto">
            <a:xfrm>
              <a:off x="2106613" y="42037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48" name="Rectangle 32"/>
            <p:cNvSpPr>
              <a:spLocks noChangeArrowheads="1"/>
            </p:cNvSpPr>
            <p:nvPr/>
          </p:nvSpPr>
          <p:spPr bwMode="auto">
            <a:xfrm>
              <a:off x="2195513" y="42037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auto">
            <a:xfrm>
              <a:off x="1109663" y="43703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50" name="Rectangle 34"/>
            <p:cNvSpPr>
              <a:spLocks noChangeArrowheads="1"/>
            </p:cNvSpPr>
            <p:nvPr/>
          </p:nvSpPr>
          <p:spPr bwMode="auto">
            <a:xfrm>
              <a:off x="2106613" y="43815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51" name="Rectangle 35"/>
            <p:cNvSpPr>
              <a:spLocks noChangeArrowheads="1"/>
            </p:cNvSpPr>
            <p:nvPr/>
          </p:nvSpPr>
          <p:spPr bwMode="auto">
            <a:xfrm>
              <a:off x="2195513" y="43815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52" name="Rectangle 36"/>
            <p:cNvSpPr>
              <a:spLocks noChangeArrowheads="1"/>
            </p:cNvSpPr>
            <p:nvPr/>
          </p:nvSpPr>
          <p:spPr bwMode="auto">
            <a:xfrm>
              <a:off x="1109663" y="45481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>
              <a:off x="2106613" y="45593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54" name="Rectangle 38"/>
            <p:cNvSpPr>
              <a:spLocks noChangeArrowheads="1"/>
            </p:cNvSpPr>
            <p:nvPr/>
          </p:nvSpPr>
          <p:spPr bwMode="auto">
            <a:xfrm>
              <a:off x="2195513" y="45593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55" name="Rectangle 39"/>
            <p:cNvSpPr>
              <a:spLocks noChangeArrowheads="1"/>
            </p:cNvSpPr>
            <p:nvPr/>
          </p:nvSpPr>
          <p:spPr bwMode="auto">
            <a:xfrm>
              <a:off x="1109663" y="47259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>
              <a:off x="2106613" y="47371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4857" name="Rectangle 41"/>
            <p:cNvSpPr>
              <a:spLocks noChangeArrowheads="1"/>
            </p:cNvSpPr>
            <p:nvPr/>
          </p:nvSpPr>
          <p:spPr bwMode="auto">
            <a:xfrm>
              <a:off x="2195513" y="47371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1109663" y="4903788"/>
              <a:ext cx="2682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2106613" y="4914900"/>
              <a:ext cx="26828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4860" name="Rectangle 44"/>
            <p:cNvSpPr>
              <a:spLocks noChangeArrowheads="1"/>
            </p:cNvSpPr>
            <p:nvPr/>
          </p:nvSpPr>
          <p:spPr bwMode="auto">
            <a:xfrm>
              <a:off x="1655763" y="4903788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  <a:p>
              <a:pPr eaLnBrk="0" hangingPunct="0"/>
              <a:endParaRPr lang="en-US" sz="12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4861" name="Group 46"/>
            <p:cNvGrpSpPr>
              <a:grpSpLocks/>
            </p:cNvGrpSpPr>
            <p:nvPr/>
          </p:nvGrpSpPr>
          <p:grpSpPr bwMode="auto">
            <a:xfrm>
              <a:off x="3895725" y="1808163"/>
              <a:ext cx="4159250" cy="3830637"/>
              <a:chOff x="2454" y="1139"/>
              <a:chExt cx="2620" cy="2413"/>
            </a:xfrm>
          </p:grpSpPr>
          <p:sp>
            <p:nvSpPr>
              <p:cNvPr id="34935" name="Line 47"/>
              <p:cNvSpPr>
                <a:spLocks noChangeShapeType="1"/>
              </p:cNvSpPr>
              <p:nvPr/>
            </p:nvSpPr>
            <p:spPr bwMode="auto">
              <a:xfrm flipV="1">
                <a:off x="2634" y="1218"/>
                <a:ext cx="0" cy="2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6" name="Line 48"/>
              <p:cNvSpPr>
                <a:spLocks noChangeShapeType="1"/>
              </p:cNvSpPr>
              <p:nvPr/>
            </p:nvSpPr>
            <p:spPr bwMode="auto">
              <a:xfrm flipV="1">
                <a:off x="5058" y="1218"/>
                <a:ext cx="0" cy="22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7" name="Line 49"/>
              <p:cNvSpPr>
                <a:spLocks noChangeShapeType="1"/>
              </p:cNvSpPr>
              <p:nvPr/>
            </p:nvSpPr>
            <p:spPr bwMode="auto">
              <a:xfrm>
                <a:off x="2614" y="34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8" name="Line 50"/>
              <p:cNvSpPr>
                <a:spLocks noChangeShapeType="1"/>
              </p:cNvSpPr>
              <p:nvPr/>
            </p:nvSpPr>
            <p:spPr bwMode="auto">
              <a:xfrm flipH="1">
                <a:off x="5054" y="346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9" name="Rectangle 51"/>
              <p:cNvSpPr>
                <a:spLocks noChangeArrowheads="1"/>
              </p:cNvSpPr>
              <p:nvPr/>
            </p:nvSpPr>
            <p:spPr bwMode="auto">
              <a:xfrm>
                <a:off x="2504" y="337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4940" name="Line 52"/>
              <p:cNvSpPr>
                <a:spLocks noChangeShapeType="1"/>
              </p:cNvSpPr>
              <p:nvPr/>
            </p:nvSpPr>
            <p:spPr bwMode="auto">
              <a:xfrm>
                <a:off x="2622" y="330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1" name="Line 53"/>
              <p:cNvSpPr>
                <a:spLocks noChangeShapeType="1"/>
              </p:cNvSpPr>
              <p:nvPr/>
            </p:nvSpPr>
            <p:spPr bwMode="auto">
              <a:xfrm>
                <a:off x="5058" y="329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2" name="Line 54"/>
              <p:cNvSpPr>
                <a:spLocks noChangeShapeType="1"/>
              </p:cNvSpPr>
              <p:nvPr/>
            </p:nvSpPr>
            <p:spPr bwMode="auto">
              <a:xfrm>
                <a:off x="2614" y="314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3" name="Line 55"/>
              <p:cNvSpPr>
                <a:spLocks noChangeShapeType="1"/>
              </p:cNvSpPr>
              <p:nvPr/>
            </p:nvSpPr>
            <p:spPr bwMode="auto">
              <a:xfrm flipH="1">
                <a:off x="5054" y="314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4" name="Rectangle 56"/>
              <p:cNvSpPr>
                <a:spLocks noChangeArrowheads="1"/>
              </p:cNvSpPr>
              <p:nvPr/>
            </p:nvSpPr>
            <p:spPr bwMode="auto">
              <a:xfrm>
                <a:off x="2504" y="305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34945" name="Line 57"/>
              <p:cNvSpPr>
                <a:spLocks noChangeShapeType="1"/>
              </p:cNvSpPr>
              <p:nvPr/>
            </p:nvSpPr>
            <p:spPr bwMode="auto">
              <a:xfrm>
                <a:off x="2622" y="298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6" name="Line 58"/>
              <p:cNvSpPr>
                <a:spLocks noChangeShapeType="1"/>
              </p:cNvSpPr>
              <p:nvPr/>
            </p:nvSpPr>
            <p:spPr bwMode="auto">
              <a:xfrm>
                <a:off x="5058" y="297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7" name="Line 59"/>
              <p:cNvSpPr>
                <a:spLocks noChangeShapeType="1"/>
              </p:cNvSpPr>
              <p:nvPr/>
            </p:nvSpPr>
            <p:spPr bwMode="auto">
              <a:xfrm>
                <a:off x="2614" y="282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8" name="Line 60"/>
              <p:cNvSpPr>
                <a:spLocks noChangeShapeType="1"/>
              </p:cNvSpPr>
              <p:nvPr/>
            </p:nvSpPr>
            <p:spPr bwMode="auto">
              <a:xfrm flipH="1">
                <a:off x="5054" y="282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9" name="Rectangle 61"/>
              <p:cNvSpPr>
                <a:spLocks noChangeArrowheads="1"/>
              </p:cNvSpPr>
              <p:nvPr/>
            </p:nvSpPr>
            <p:spPr bwMode="auto">
              <a:xfrm>
                <a:off x="2504" y="273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4950" name="Line 62"/>
              <p:cNvSpPr>
                <a:spLocks noChangeShapeType="1"/>
              </p:cNvSpPr>
              <p:nvPr/>
            </p:nvSpPr>
            <p:spPr bwMode="auto">
              <a:xfrm>
                <a:off x="2622" y="266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1" name="Line 63"/>
              <p:cNvSpPr>
                <a:spLocks noChangeShapeType="1"/>
              </p:cNvSpPr>
              <p:nvPr/>
            </p:nvSpPr>
            <p:spPr bwMode="auto">
              <a:xfrm>
                <a:off x="5058" y="265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2" name="Line 64"/>
              <p:cNvSpPr>
                <a:spLocks noChangeShapeType="1"/>
              </p:cNvSpPr>
              <p:nvPr/>
            </p:nvSpPr>
            <p:spPr bwMode="auto">
              <a:xfrm>
                <a:off x="2614" y="250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3" name="Line 65"/>
              <p:cNvSpPr>
                <a:spLocks noChangeShapeType="1"/>
              </p:cNvSpPr>
              <p:nvPr/>
            </p:nvSpPr>
            <p:spPr bwMode="auto">
              <a:xfrm flipH="1">
                <a:off x="5054" y="250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4" name="Rectangle 66"/>
              <p:cNvSpPr>
                <a:spLocks noChangeArrowheads="1"/>
              </p:cNvSpPr>
              <p:nvPr/>
            </p:nvSpPr>
            <p:spPr bwMode="auto">
              <a:xfrm>
                <a:off x="2504" y="241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34955" name="Line 67"/>
              <p:cNvSpPr>
                <a:spLocks noChangeShapeType="1"/>
              </p:cNvSpPr>
              <p:nvPr/>
            </p:nvSpPr>
            <p:spPr bwMode="auto">
              <a:xfrm>
                <a:off x="2622" y="234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6" name="Line 68"/>
              <p:cNvSpPr>
                <a:spLocks noChangeShapeType="1"/>
              </p:cNvSpPr>
              <p:nvPr/>
            </p:nvSpPr>
            <p:spPr bwMode="auto">
              <a:xfrm>
                <a:off x="5058" y="233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7" name="Line 69"/>
              <p:cNvSpPr>
                <a:spLocks noChangeShapeType="1"/>
              </p:cNvSpPr>
              <p:nvPr/>
            </p:nvSpPr>
            <p:spPr bwMode="auto">
              <a:xfrm>
                <a:off x="2614" y="218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8" name="Line 70"/>
              <p:cNvSpPr>
                <a:spLocks noChangeShapeType="1"/>
              </p:cNvSpPr>
              <p:nvPr/>
            </p:nvSpPr>
            <p:spPr bwMode="auto">
              <a:xfrm flipH="1">
                <a:off x="5054" y="218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9" name="Rectangle 71"/>
              <p:cNvSpPr>
                <a:spLocks noChangeArrowheads="1"/>
              </p:cNvSpPr>
              <p:nvPr/>
            </p:nvSpPr>
            <p:spPr bwMode="auto">
              <a:xfrm>
                <a:off x="2504" y="209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34960" name="Line 72"/>
              <p:cNvSpPr>
                <a:spLocks noChangeShapeType="1"/>
              </p:cNvSpPr>
              <p:nvPr/>
            </p:nvSpPr>
            <p:spPr bwMode="auto">
              <a:xfrm>
                <a:off x="2622" y="202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1" name="Line 73"/>
              <p:cNvSpPr>
                <a:spLocks noChangeShapeType="1"/>
              </p:cNvSpPr>
              <p:nvPr/>
            </p:nvSpPr>
            <p:spPr bwMode="auto">
              <a:xfrm>
                <a:off x="5058" y="201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2" name="Line 74"/>
              <p:cNvSpPr>
                <a:spLocks noChangeShapeType="1"/>
              </p:cNvSpPr>
              <p:nvPr/>
            </p:nvSpPr>
            <p:spPr bwMode="auto">
              <a:xfrm>
                <a:off x="2614" y="18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3" name="Line 75"/>
              <p:cNvSpPr>
                <a:spLocks noChangeShapeType="1"/>
              </p:cNvSpPr>
              <p:nvPr/>
            </p:nvSpPr>
            <p:spPr bwMode="auto">
              <a:xfrm flipH="1">
                <a:off x="5054" y="186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4" name="Rectangle 76"/>
              <p:cNvSpPr>
                <a:spLocks noChangeArrowheads="1"/>
              </p:cNvSpPr>
              <p:nvPr/>
            </p:nvSpPr>
            <p:spPr bwMode="auto">
              <a:xfrm>
                <a:off x="2504" y="177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34965" name="Line 77"/>
              <p:cNvSpPr>
                <a:spLocks noChangeShapeType="1"/>
              </p:cNvSpPr>
              <p:nvPr/>
            </p:nvSpPr>
            <p:spPr bwMode="auto">
              <a:xfrm>
                <a:off x="2622" y="170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6" name="Line 78"/>
              <p:cNvSpPr>
                <a:spLocks noChangeShapeType="1"/>
              </p:cNvSpPr>
              <p:nvPr/>
            </p:nvSpPr>
            <p:spPr bwMode="auto">
              <a:xfrm>
                <a:off x="5058" y="169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7" name="Line 79"/>
              <p:cNvSpPr>
                <a:spLocks noChangeShapeType="1"/>
              </p:cNvSpPr>
              <p:nvPr/>
            </p:nvSpPr>
            <p:spPr bwMode="auto">
              <a:xfrm>
                <a:off x="2614" y="154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8" name="Line 80"/>
              <p:cNvSpPr>
                <a:spLocks noChangeShapeType="1"/>
              </p:cNvSpPr>
              <p:nvPr/>
            </p:nvSpPr>
            <p:spPr bwMode="auto">
              <a:xfrm flipH="1">
                <a:off x="5054" y="154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9" name="Rectangle 81"/>
              <p:cNvSpPr>
                <a:spLocks noChangeArrowheads="1"/>
              </p:cNvSpPr>
              <p:nvPr/>
            </p:nvSpPr>
            <p:spPr bwMode="auto">
              <a:xfrm>
                <a:off x="2504" y="1459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9</a:t>
                </a:r>
              </a:p>
            </p:txBody>
          </p:sp>
          <p:sp>
            <p:nvSpPr>
              <p:cNvPr id="34970" name="Line 82"/>
              <p:cNvSpPr>
                <a:spLocks noChangeShapeType="1"/>
              </p:cNvSpPr>
              <p:nvPr/>
            </p:nvSpPr>
            <p:spPr bwMode="auto">
              <a:xfrm>
                <a:off x="2622" y="138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71" name="Line 83"/>
              <p:cNvSpPr>
                <a:spLocks noChangeShapeType="1"/>
              </p:cNvSpPr>
              <p:nvPr/>
            </p:nvSpPr>
            <p:spPr bwMode="auto">
              <a:xfrm>
                <a:off x="5058" y="1378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72" name="Line 84"/>
              <p:cNvSpPr>
                <a:spLocks noChangeShapeType="1"/>
              </p:cNvSpPr>
              <p:nvPr/>
            </p:nvSpPr>
            <p:spPr bwMode="auto">
              <a:xfrm>
                <a:off x="2614" y="122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73" name="Line 85"/>
              <p:cNvSpPr>
                <a:spLocks noChangeShapeType="1"/>
              </p:cNvSpPr>
              <p:nvPr/>
            </p:nvSpPr>
            <p:spPr bwMode="auto">
              <a:xfrm flipH="1">
                <a:off x="5054" y="1222"/>
                <a:ext cx="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74" name="Rectangle 86"/>
              <p:cNvSpPr>
                <a:spLocks noChangeArrowheads="1"/>
              </p:cNvSpPr>
              <p:nvPr/>
            </p:nvSpPr>
            <p:spPr bwMode="auto">
              <a:xfrm>
                <a:off x="2454" y="1139"/>
                <a:ext cx="2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10</a:t>
                </a:r>
              </a:p>
            </p:txBody>
          </p:sp>
        </p:grpSp>
        <p:grpSp>
          <p:nvGrpSpPr>
            <p:cNvPr id="34862" name="Group 87"/>
            <p:cNvGrpSpPr>
              <a:grpSpLocks/>
            </p:cNvGrpSpPr>
            <p:nvPr/>
          </p:nvGrpSpPr>
          <p:grpSpPr bwMode="auto">
            <a:xfrm>
              <a:off x="3986213" y="1908175"/>
              <a:ext cx="4237037" cy="3870325"/>
              <a:chOff x="2511" y="1202"/>
              <a:chExt cx="2669" cy="2438"/>
            </a:xfrm>
          </p:grpSpPr>
          <p:sp>
            <p:nvSpPr>
              <p:cNvPr id="34880" name="Line 88"/>
              <p:cNvSpPr>
                <a:spLocks noChangeShapeType="1"/>
              </p:cNvSpPr>
              <p:nvPr/>
            </p:nvSpPr>
            <p:spPr bwMode="auto">
              <a:xfrm>
                <a:off x="2630" y="3462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1" name="Line 89"/>
              <p:cNvSpPr>
                <a:spLocks noChangeShapeType="1"/>
              </p:cNvSpPr>
              <p:nvPr/>
            </p:nvSpPr>
            <p:spPr bwMode="auto">
              <a:xfrm>
                <a:off x="2630" y="1222"/>
                <a:ext cx="24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Line 90"/>
              <p:cNvSpPr>
                <a:spLocks noChangeShapeType="1"/>
              </p:cNvSpPr>
              <p:nvPr/>
            </p:nvSpPr>
            <p:spPr bwMode="auto">
              <a:xfrm flipV="1">
                <a:off x="2634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3" name="Line 91"/>
              <p:cNvSpPr>
                <a:spLocks noChangeShapeType="1"/>
              </p:cNvSpPr>
              <p:nvPr/>
            </p:nvSpPr>
            <p:spPr bwMode="auto">
              <a:xfrm>
                <a:off x="2634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4" name="Rectangle 92"/>
              <p:cNvSpPr>
                <a:spLocks noChangeArrowheads="1"/>
              </p:cNvSpPr>
              <p:nvPr/>
            </p:nvSpPr>
            <p:spPr bwMode="auto">
              <a:xfrm>
                <a:off x="2511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2.5</a:t>
                </a:r>
              </a:p>
            </p:txBody>
          </p:sp>
          <p:sp>
            <p:nvSpPr>
              <p:cNvPr id="34885" name="Line 93"/>
              <p:cNvSpPr>
                <a:spLocks noChangeShapeType="1"/>
              </p:cNvSpPr>
              <p:nvPr/>
            </p:nvSpPr>
            <p:spPr bwMode="auto">
              <a:xfrm flipV="1">
                <a:off x="2754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6" name="Line 94"/>
              <p:cNvSpPr>
                <a:spLocks noChangeShapeType="1"/>
              </p:cNvSpPr>
              <p:nvPr/>
            </p:nvSpPr>
            <p:spPr bwMode="auto">
              <a:xfrm>
                <a:off x="2754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7" name="Line 95"/>
              <p:cNvSpPr>
                <a:spLocks noChangeShapeType="1"/>
              </p:cNvSpPr>
              <p:nvPr/>
            </p:nvSpPr>
            <p:spPr bwMode="auto">
              <a:xfrm flipV="1">
                <a:off x="2874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8" name="Line 96"/>
              <p:cNvSpPr>
                <a:spLocks noChangeShapeType="1"/>
              </p:cNvSpPr>
              <p:nvPr/>
            </p:nvSpPr>
            <p:spPr bwMode="auto">
              <a:xfrm>
                <a:off x="2874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9" name="Rectangle 97"/>
              <p:cNvSpPr>
                <a:spLocks noChangeArrowheads="1"/>
              </p:cNvSpPr>
              <p:nvPr/>
            </p:nvSpPr>
            <p:spPr bwMode="auto">
              <a:xfrm>
                <a:off x="2788" y="346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3</a:t>
                </a:r>
              </a:p>
            </p:txBody>
          </p:sp>
          <p:sp>
            <p:nvSpPr>
              <p:cNvPr id="34890" name="Line 98"/>
              <p:cNvSpPr>
                <a:spLocks noChangeShapeType="1"/>
              </p:cNvSpPr>
              <p:nvPr/>
            </p:nvSpPr>
            <p:spPr bwMode="auto">
              <a:xfrm flipV="1">
                <a:off x="2994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1" name="Line 99"/>
              <p:cNvSpPr>
                <a:spLocks noChangeShapeType="1"/>
              </p:cNvSpPr>
              <p:nvPr/>
            </p:nvSpPr>
            <p:spPr bwMode="auto">
              <a:xfrm>
                <a:off x="2994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2" name="Line 100"/>
              <p:cNvSpPr>
                <a:spLocks noChangeShapeType="1"/>
              </p:cNvSpPr>
              <p:nvPr/>
            </p:nvSpPr>
            <p:spPr bwMode="auto">
              <a:xfrm flipV="1">
                <a:off x="3114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3" name="Line 101"/>
              <p:cNvSpPr>
                <a:spLocks noChangeShapeType="1"/>
              </p:cNvSpPr>
              <p:nvPr/>
            </p:nvSpPr>
            <p:spPr bwMode="auto">
              <a:xfrm>
                <a:off x="3114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4" name="Rectangle 102"/>
              <p:cNvSpPr>
                <a:spLocks noChangeArrowheads="1"/>
              </p:cNvSpPr>
              <p:nvPr/>
            </p:nvSpPr>
            <p:spPr bwMode="auto">
              <a:xfrm>
                <a:off x="2994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3.5</a:t>
                </a:r>
              </a:p>
            </p:txBody>
          </p:sp>
          <p:sp>
            <p:nvSpPr>
              <p:cNvPr id="34895" name="Line 103"/>
              <p:cNvSpPr>
                <a:spLocks noChangeShapeType="1"/>
              </p:cNvSpPr>
              <p:nvPr/>
            </p:nvSpPr>
            <p:spPr bwMode="auto">
              <a:xfrm flipV="1">
                <a:off x="3234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6" name="Line 104"/>
              <p:cNvSpPr>
                <a:spLocks noChangeShapeType="1"/>
              </p:cNvSpPr>
              <p:nvPr/>
            </p:nvSpPr>
            <p:spPr bwMode="auto">
              <a:xfrm>
                <a:off x="3234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7" name="Line 105"/>
              <p:cNvSpPr>
                <a:spLocks noChangeShapeType="1"/>
              </p:cNvSpPr>
              <p:nvPr/>
            </p:nvSpPr>
            <p:spPr bwMode="auto">
              <a:xfrm flipV="1">
                <a:off x="3354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8" name="Line 106"/>
              <p:cNvSpPr>
                <a:spLocks noChangeShapeType="1"/>
              </p:cNvSpPr>
              <p:nvPr/>
            </p:nvSpPr>
            <p:spPr bwMode="auto">
              <a:xfrm>
                <a:off x="3354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9" name="Rectangle 107"/>
              <p:cNvSpPr>
                <a:spLocks noChangeArrowheads="1"/>
              </p:cNvSpPr>
              <p:nvPr/>
            </p:nvSpPr>
            <p:spPr bwMode="auto">
              <a:xfrm>
                <a:off x="3271" y="346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4</a:t>
                </a:r>
              </a:p>
            </p:txBody>
          </p:sp>
          <p:sp>
            <p:nvSpPr>
              <p:cNvPr id="34900" name="Line 108"/>
              <p:cNvSpPr>
                <a:spLocks noChangeShapeType="1"/>
              </p:cNvSpPr>
              <p:nvPr/>
            </p:nvSpPr>
            <p:spPr bwMode="auto">
              <a:xfrm flipV="1">
                <a:off x="3482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1" name="Line 109"/>
              <p:cNvSpPr>
                <a:spLocks noChangeShapeType="1"/>
              </p:cNvSpPr>
              <p:nvPr/>
            </p:nvSpPr>
            <p:spPr bwMode="auto">
              <a:xfrm>
                <a:off x="3482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2" name="Line 110"/>
              <p:cNvSpPr>
                <a:spLocks noChangeShapeType="1"/>
              </p:cNvSpPr>
              <p:nvPr/>
            </p:nvSpPr>
            <p:spPr bwMode="auto">
              <a:xfrm flipV="1">
                <a:off x="3602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3" name="Line 111"/>
              <p:cNvSpPr>
                <a:spLocks noChangeShapeType="1"/>
              </p:cNvSpPr>
              <p:nvPr/>
            </p:nvSpPr>
            <p:spPr bwMode="auto">
              <a:xfrm>
                <a:off x="3602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4" name="Rectangle 112"/>
              <p:cNvSpPr>
                <a:spLocks noChangeArrowheads="1"/>
              </p:cNvSpPr>
              <p:nvPr/>
            </p:nvSpPr>
            <p:spPr bwMode="auto">
              <a:xfrm>
                <a:off x="3476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4.5</a:t>
                </a:r>
              </a:p>
            </p:txBody>
          </p:sp>
          <p:sp>
            <p:nvSpPr>
              <p:cNvPr id="34905" name="Line 113"/>
              <p:cNvSpPr>
                <a:spLocks noChangeShapeType="1"/>
              </p:cNvSpPr>
              <p:nvPr/>
            </p:nvSpPr>
            <p:spPr bwMode="auto">
              <a:xfrm flipV="1">
                <a:off x="3722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6" name="Line 114"/>
              <p:cNvSpPr>
                <a:spLocks noChangeShapeType="1"/>
              </p:cNvSpPr>
              <p:nvPr/>
            </p:nvSpPr>
            <p:spPr bwMode="auto">
              <a:xfrm>
                <a:off x="3722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7" name="Line 115"/>
              <p:cNvSpPr>
                <a:spLocks noChangeShapeType="1"/>
              </p:cNvSpPr>
              <p:nvPr/>
            </p:nvSpPr>
            <p:spPr bwMode="auto">
              <a:xfrm flipV="1">
                <a:off x="3842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8" name="Line 116"/>
              <p:cNvSpPr>
                <a:spLocks noChangeShapeType="1"/>
              </p:cNvSpPr>
              <p:nvPr/>
            </p:nvSpPr>
            <p:spPr bwMode="auto">
              <a:xfrm>
                <a:off x="3842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9" name="Rectangle 117"/>
              <p:cNvSpPr>
                <a:spLocks noChangeArrowheads="1"/>
              </p:cNvSpPr>
              <p:nvPr/>
            </p:nvSpPr>
            <p:spPr bwMode="auto">
              <a:xfrm>
                <a:off x="3753" y="346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5</a:t>
                </a:r>
              </a:p>
            </p:txBody>
          </p:sp>
          <p:sp>
            <p:nvSpPr>
              <p:cNvPr id="34910" name="Line 118"/>
              <p:cNvSpPr>
                <a:spLocks noChangeShapeType="1"/>
              </p:cNvSpPr>
              <p:nvPr/>
            </p:nvSpPr>
            <p:spPr bwMode="auto">
              <a:xfrm flipV="1">
                <a:off x="3962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1" name="Line 119"/>
              <p:cNvSpPr>
                <a:spLocks noChangeShapeType="1"/>
              </p:cNvSpPr>
              <p:nvPr/>
            </p:nvSpPr>
            <p:spPr bwMode="auto">
              <a:xfrm>
                <a:off x="3962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2" name="Line 120"/>
              <p:cNvSpPr>
                <a:spLocks noChangeShapeType="1"/>
              </p:cNvSpPr>
              <p:nvPr/>
            </p:nvSpPr>
            <p:spPr bwMode="auto">
              <a:xfrm flipV="1">
                <a:off x="4090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3" name="Line 121"/>
              <p:cNvSpPr>
                <a:spLocks noChangeShapeType="1"/>
              </p:cNvSpPr>
              <p:nvPr/>
            </p:nvSpPr>
            <p:spPr bwMode="auto">
              <a:xfrm>
                <a:off x="4090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4" name="Rectangle 122"/>
              <p:cNvSpPr>
                <a:spLocks noChangeArrowheads="1"/>
              </p:cNvSpPr>
              <p:nvPr/>
            </p:nvSpPr>
            <p:spPr bwMode="auto">
              <a:xfrm>
                <a:off x="3966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5.5</a:t>
                </a:r>
              </a:p>
            </p:txBody>
          </p:sp>
          <p:sp>
            <p:nvSpPr>
              <p:cNvPr id="34915" name="Line 123"/>
              <p:cNvSpPr>
                <a:spLocks noChangeShapeType="1"/>
              </p:cNvSpPr>
              <p:nvPr/>
            </p:nvSpPr>
            <p:spPr bwMode="auto">
              <a:xfrm flipV="1">
                <a:off x="4210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6" name="Line 124"/>
              <p:cNvSpPr>
                <a:spLocks noChangeShapeType="1"/>
              </p:cNvSpPr>
              <p:nvPr/>
            </p:nvSpPr>
            <p:spPr bwMode="auto">
              <a:xfrm>
                <a:off x="4210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7" name="Line 125"/>
              <p:cNvSpPr>
                <a:spLocks noChangeShapeType="1"/>
              </p:cNvSpPr>
              <p:nvPr/>
            </p:nvSpPr>
            <p:spPr bwMode="auto">
              <a:xfrm flipV="1">
                <a:off x="4330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8" name="Line 126"/>
              <p:cNvSpPr>
                <a:spLocks noChangeShapeType="1"/>
              </p:cNvSpPr>
              <p:nvPr/>
            </p:nvSpPr>
            <p:spPr bwMode="auto">
              <a:xfrm>
                <a:off x="4330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" name="Rectangle 127"/>
              <p:cNvSpPr>
                <a:spLocks noChangeArrowheads="1"/>
              </p:cNvSpPr>
              <p:nvPr/>
            </p:nvSpPr>
            <p:spPr bwMode="auto">
              <a:xfrm>
                <a:off x="4243" y="346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34920" name="Line 128"/>
              <p:cNvSpPr>
                <a:spLocks noChangeShapeType="1"/>
              </p:cNvSpPr>
              <p:nvPr/>
            </p:nvSpPr>
            <p:spPr bwMode="auto">
              <a:xfrm flipV="1">
                <a:off x="4450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" name="Line 129"/>
              <p:cNvSpPr>
                <a:spLocks noChangeShapeType="1"/>
              </p:cNvSpPr>
              <p:nvPr/>
            </p:nvSpPr>
            <p:spPr bwMode="auto">
              <a:xfrm>
                <a:off x="4450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" name="Line 130"/>
              <p:cNvSpPr>
                <a:spLocks noChangeShapeType="1"/>
              </p:cNvSpPr>
              <p:nvPr/>
            </p:nvSpPr>
            <p:spPr bwMode="auto">
              <a:xfrm flipV="1">
                <a:off x="4570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" name="Line 131"/>
              <p:cNvSpPr>
                <a:spLocks noChangeShapeType="1"/>
              </p:cNvSpPr>
              <p:nvPr/>
            </p:nvSpPr>
            <p:spPr bwMode="auto">
              <a:xfrm>
                <a:off x="4570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4" name="Rectangle 132"/>
              <p:cNvSpPr>
                <a:spLocks noChangeArrowheads="1"/>
              </p:cNvSpPr>
              <p:nvPr/>
            </p:nvSpPr>
            <p:spPr bwMode="auto">
              <a:xfrm>
                <a:off x="4449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6.5</a:t>
                </a:r>
              </a:p>
            </p:txBody>
          </p:sp>
          <p:sp>
            <p:nvSpPr>
              <p:cNvPr id="34925" name="Line 133"/>
              <p:cNvSpPr>
                <a:spLocks noChangeShapeType="1"/>
              </p:cNvSpPr>
              <p:nvPr/>
            </p:nvSpPr>
            <p:spPr bwMode="auto">
              <a:xfrm flipV="1">
                <a:off x="4690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6" name="Line 134"/>
              <p:cNvSpPr>
                <a:spLocks noChangeShapeType="1"/>
              </p:cNvSpPr>
              <p:nvPr/>
            </p:nvSpPr>
            <p:spPr bwMode="auto">
              <a:xfrm>
                <a:off x="4690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7" name="Line 135"/>
              <p:cNvSpPr>
                <a:spLocks noChangeShapeType="1"/>
              </p:cNvSpPr>
              <p:nvPr/>
            </p:nvSpPr>
            <p:spPr bwMode="auto">
              <a:xfrm flipV="1">
                <a:off x="4810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8" name="Line 136"/>
              <p:cNvSpPr>
                <a:spLocks noChangeShapeType="1"/>
              </p:cNvSpPr>
              <p:nvPr/>
            </p:nvSpPr>
            <p:spPr bwMode="auto">
              <a:xfrm>
                <a:off x="4810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9" name="Rectangle 137"/>
              <p:cNvSpPr>
                <a:spLocks noChangeArrowheads="1"/>
              </p:cNvSpPr>
              <p:nvPr/>
            </p:nvSpPr>
            <p:spPr bwMode="auto">
              <a:xfrm>
                <a:off x="4725" y="3467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34930" name="Line 138"/>
              <p:cNvSpPr>
                <a:spLocks noChangeShapeType="1"/>
              </p:cNvSpPr>
              <p:nvPr/>
            </p:nvSpPr>
            <p:spPr bwMode="auto">
              <a:xfrm flipV="1">
                <a:off x="4930" y="345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1" name="Line 139"/>
              <p:cNvSpPr>
                <a:spLocks noChangeShapeType="1"/>
              </p:cNvSpPr>
              <p:nvPr/>
            </p:nvSpPr>
            <p:spPr bwMode="auto">
              <a:xfrm>
                <a:off x="4930" y="1210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2" name="Line 140"/>
              <p:cNvSpPr>
                <a:spLocks noChangeShapeType="1"/>
              </p:cNvSpPr>
              <p:nvPr/>
            </p:nvSpPr>
            <p:spPr bwMode="auto">
              <a:xfrm flipV="1">
                <a:off x="5058" y="345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3" name="Line 141"/>
              <p:cNvSpPr>
                <a:spLocks noChangeShapeType="1"/>
              </p:cNvSpPr>
              <p:nvPr/>
            </p:nvSpPr>
            <p:spPr bwMode="auto">
              <a:xfrm>
                <a:off x="5058" y="120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4" name="Rectangle 142"/>
              <p:cNvSpPr>
                <a:spLocks noChangeArrowheads="1"/>
              </p:cNvSpPr>
              <p:nvPr/>
            </p:nvSpPr>
            <p:spPr bwMode="auto">
              <a:xfrm>
                <a:off x="4931" y="3467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7.5</a:t>
                </a:r>
              </a:p>
            </p:txBody>
          </p:sp>
        </p:grpSp>
        <p:sp>
          <p:nvSpPr>
            <p:cNvPr id="34863" name="Oval 143"/>
            <p:cNvSpPr>
              <a:spLocks noChangeArrowheads="1"/>
            </p:cNvSpPr>
            <p:nvPr/>
          </p:nvSpPr>
          <p:spPr bwMode="auto">
            <a:xfrm>
              <a:off x="4594225" y="43338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Oval 144"/>
            <p:cNvSpPr>
              <a:spLocks noChangeArrowheads="1"/>
            </p:cNvSpPr>
            <p:nvPr/>
          </p:nvSpPr>
          <p:spPr bwMode="auto">
            <a:xfrm>
              <a:off x="5292725" y="4918075"/>
              <a:ext cx="114300" cy="1270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145"/>
            <p:cNvSpPr>
              <a:spLocks noChangeArrowheads="1"/>
            </p:cNvSpPr>
            <p:nvPr/>
          </p:nvSpPr>
          <p:spPr bwMode="auto">
            <a:xfrm>
              <a:off x="5318125" y="43338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6" name="Oval 146"/>
            <p:cNvSpPr>
              <a:spLocks noChangeArrowheads="1"/>
            </p:cNvSpPr>
            <p:nvPr/>
          </p:nvSpPr>
          <p:spPr bwMode="auto">
            <a:xfrm>
              <a:off x="6016625" y="3902075"/>
              <a:ext cx="101600" cy="1270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Oval 147"/>
            <p:cNvSpPr>
              <a:spLocks noChangeArrowheads="1"/>
            </p:cNvSpPr>
            <p:nvPr/>
          </p:nvSpPr>
          <p:spPr bwMode="auto">
            <a:xfrm>
              <a:off x="6016625" y="3292475"/>
              <a:ext cx="101600" cy="1270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8" name="Oval 148"/>
            <p:cNvSpPr>
              <a:spLocks noChangeArrowheads="1"/>
            </p:cNvSpPr>
            <p:nvPr/>
          </p:nvSpPr>
          <p:spPr bwMode="auto">
            <a:xfrm>
              <a:off x="6753225" y="39274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9" name="Oval 149"/>
            <p:cNvSpPr>
              <a:spLocks noChangeArrowheads="1"/>
            </p:cNvSpPr>
            <p:nvPr/>
          </p:nvSpPr>
          <p:spPr bwMode="auto">
            <a:xfrm>
              <a:off x="6727825" y="3292475"/>
              <a:ext cx="114300" cy="1270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0" name="Oval 150"/>
            <p:cNvSpPr>
              <a:spLocks noChangeArrowheads="1"/>
            </p:cNvSpPr>
            <p:nvPr/>
          </p:nvSpPr>
          <p:spPr bwMode="auto">
            <a:xfrm>
              <a:off x="6753225" y="29114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1" name="Oval 151"/>
            <p:cNvSpPr>
              <a:spLocks noChangeArrowheads="1"/>
            </p:cNvSpPr>
            <p:nvPr/>
          </p:nvSpPr>
          <p:spPr bwMode="auto">
            <a:xfrm>
              <a:off x="7654925" y="33178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2" name="Oval 152"/>
            <p:cNvSpPr>
              <a:spLocks noChangeArrowheads="1"/>
            </p:cNvSpPr>
            <p:nvPr/>
          </p:nvSpPr>
          <p:spPr bwMode="auto">
            <a:xfrm>
              <a:off x="7654925" y="2301875"/>
              <a:ext cx="63500" cy="7620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3" name="Rectangle 156"/>
            <p:cNvSpPr>
              <a:spLocks noChangeArrowheads="1"/>
            </p:cNvSpPr>
            <p:nvPr/>
          </p:nvSpPr>
          <p:spPr bwMode="auto">
            <a:xfrm>
              <a:off x="5508625" y="2060575"/>
              <a:ext cx="13843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</a:t>
              </a:r>
              <a:r>
                <a:rPr lang="en-US" sz="1800" b="1" baseline="30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 = .668</a:t>
              </a:r>
            </a:p>
          </p:txBody>
        </p:sp>
        <p:sp>
          <p:nvSpPr>
            <p:cNvPr id="34875" name="Rectangle 158"/>
            <p:cNvSpPr>
              <a:spLocks noChangeArrowheads="1"/>
            </p:cNvSpPr>
            <p:nvPr/>
          </p:nvSpPr>
          <p:spPr bwMode="auto">
            <a:xfrm>
              <a:off x="684213" y="2133600"/>
              <a:ext cx="1130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Pickles eaten </a:t>
              </a:r>
              <a:br>
                <a:rPr lang="en-US" sz="12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per month</a:t>
              </a:r>
            </a:p>
          </p:txBody>
        </p:sp>
        <p:sp>
          <p:nvSpPr>
            <p:cNvPr id="34876" name="Rectangle 159"/>
            <p:cNvSpPr>
              <a:spLocks noChangeArrowheads="1"/>
            </p:cNvSpPr>
            <p:nvPr/>
          </p:nvSpPr>
          <p:spPr bwMode="auto">
            <a:xfrm>
              <a:off x="1908175" y="2133600"/>
              <a:ext cx="1257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Salary per year </a:t>
              </a:r>
              <a:br>
                <a:rPr lang="en-US" sz="12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(*10,000)</a:t>
              </a:r>
            </a:p>
          </p:txBody>
        </p:sp>
        <p:sp>
          <p:nvSpPr>
            <p:cNvPr id="34877" name="Rectangle 160"/>
            <p:cNvSpPr>
              <a:spLocks noChangeArrowheads="1"/>
            </p:cNvSpPr>
            <p:nvPr/>
          </p:nvSpPr>
          <p:spPr bwMode="auto">
            <a:xfrm>
              <a:off x="5148263" y="5805488"/>
              <a:ext cx="187166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Pickles eaten per month</a:t>
              </a:r>
            </a:p>
          </p:txBody>
        </p:sp>
        <p:sp>
          <p:nvSpPr>
            <p:cNvPr id="34878" name="Rectangle 162"/>
            <p:cNvSpPr>
              <a:spLocks noChangeArrowheads="1"/>
            </p:cNvSpPr>
            <p:nvPr/>
          </p:nvSpPr>
          <p:spPr bwMode="auto">
            <a:xfrm rot="16200000">
              <a:off x="2837656" y="3794919"/>
              <a:ext cx="2016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Salary per year  (*10,000)</a:t>
              </a:r>
            </a:p>
          </p:txBody>
        </p:sp>
      </p:grpSp>
      <p:sp>
        <p:nvSpPr>
          <p:cNvPr id="34879" name="Rectangle 163"/>
          <p:cNvSpPr>
            <a:spLocks noChangeArrowheads="1"/>
          </p:cNvSpPr>
          <p:nvPr/>
        </p:nvSpPr>
        <p:spPr bwMode="auto">
          <a:xfrm>
            <a:off x="441488" y="5256203"/>
            <a:ext cx="5407819" cy="16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Which conclusion could be correct?</a:t>
            </a:r>
            <a:br>
              <a:rPr lang="en-US" sz="14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-Eating pickles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causes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your salary to increase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-Making more money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causes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you to eat more pickles</a:t>
            </a:r>
          </a:p>
          <a:p>
            <a:pPr eaLnBrk="0" hangingPunct="0"/>
            <a:r>
              <a:rPr lang="en-US" sz="1400" dirty="0">
                <a:solidFill>
                  <a:srgbClr val="000000"/>
                </a:solidFill>
                <a:latin typeface="Arial" charset="0"/>
              </a:rPr>
              <a:t>-Pickle consumption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predicts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higher salaries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because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older people tend to like pickles better than younger 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people, and older people tend to make more money than </a:t>
            </a:r>
            <a:br>
              <a:rPr lang="en-US" sz="1400" dirty="0">
                <a:solidFill>
                  <a:srgbClr val="000000"/>
                </a:solidFill>
                <a:latin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younger people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6295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Correlation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3960813" cy="4114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1800" b="1" dirty="0" smtClean="0"/>
              <a:t>Cigarette Consumption </a:t>
            </a:r>
          </a:p>
          <a:p>
            <a:pPr marL="0" indent="0" eaLnBrk="1" hangingPunct="1"/>
            <a:endParaRPr lang="en-US" sz="1800" b="1" dirty="0" smtClean="0"/>
          </a:p>
          <a:p>
            <a:pPr marL="0" indent="0" eaLnBrk="1" hangingPunct="1"/>
            <a:r>
              <a:rPr lang="en-US" sz="1800" dirty="0" smtClean="0"/>
              <a:t>Crude Male death rate for lung cancer in 1950 per capita consumption of cigarettes in 1930 in various countries.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While strong correlation (.73), can you </a:t>
            </a:r>
            <a:r>
              <a:rPr lang="en-US" sz="1800" i="1" dirty="0" smtClean="0"/>
              <a:t>prove</a:t>
            </a:r>
            <a:r>
              <a:rPr lang="en-US" sz="1800" dirty="0" smtClean="0"/>
              <a:t> that </a:t>
            </a:r>
            <a:r>
              <a:rPr lang="en-US" sz="1800" dirty="0" smtClean="0"/>
              <a:t>cigarette </a:t>
            </a:r>
            <a:r>
              <a:rPr lang="en-US" sz="1800" dirty="0" smtClean="0"/>
              <a:t>smoking causes death from this data?</a:t>
            </a:r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Possible hidden variables:</a:t>
            </a:r>
          </a:p>
          <a:p>
            <a:pPr lvl="1" eaLnBrk="1" hangingPunct="1"/>
            <a:r>
              <a:rPr lang="en-US" sz="1600" dirty="0" smtClean="0"/>
              <a:t>age</a:t>
            </a:r>
          </a:p>
          <a:p>
            <a:pPr lvl="1" eaLnBrk="1" hangingPunct="1"/>
            <a:r>
              <a:rPr lang="en-US" sz="1600" dirty="0" smtClean="0"/>
              <a:t>poverty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2481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Other Tests: Regression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772400" cy="4114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dirty="0" smtClean="0"/>
              <a:t>Calculates a line of “best fit”</a:t>
            </a:r>
          </a:p>
          <a:p>
            <a:pPr marL="0" indent="0" eaLnBrk="1" hangingPunct="1"/>
            <a:r>
              <a:rPr lang="en-US" sz="2000" dirty="0" smtClean="0"/>
              <a:t>Use value of one variable to predict value of the other</a:t>
            </a:r>
          </a:p>
          <a:p>
            <a:pPr lvl="2" eaLnBrk="1" hangingPunct="1"/>
            <a:r>
              <a:rPr lang="en-US" dirty="0" smtClean="0"/>
              <a:t>e.g., 60% of people with 3 years of university own a computer</a:t>
            </a:r>
          </a:p>
        </p:txBody>
      </p:sp>
      <p:grpSp>
        <p:nvGrpSpPr>
          <p:cNvPr id="36868" name="Group 178"/>
          <p:cNvGrpSpPr>
            <a:grpSpLocks/>
          </p:cNvGrpSpPr>
          <p:nvPr/>
        </p:nvGrpSpPr>
        <p:grpSpPr bwMode="auto">
          <a:xfrm>
            <a:off x="1258888" y="2878137"/>
            <a:ext cx="6270625" cy="3760788"/>
            <a:chOff x="768" y="1415"/>
            <a:chExt cx="4322" cy="2657"/>
          </a:xfrm>
        </p:grpSpPr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 flipV="1">
              <a:off x="2662" y="1494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Line 7"/>
            <p:cNvSpPr>
              <a:spLocks noChangeShapeType="1"/>
            </p:cNvSpPr>
            <p:nvPr/>
          </p:nvSpPr>
          <p:spPr bwMode="auto">
            <a:xfrm>
              <a:off x="2642" y="37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Rectangle 9"/>
            <p:cNvSpPr>
              <a:spLocks noChangeArrowheads="1"/>
            </p:cNvSpPr>
            <p:nvPr/>
          </p:nvSpPr>
          <p:spPr bwMode="auto">
            <a:xfrm>
              <a:off x="2532" y="365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6872" name="Line 10"/>
            <p:cNvSpPr>
              <a:spLocks noChangeShapeType="1"/>
            </p:cNvSpPr>
            <p:nvPr/>
          </p:nvSpPr>
          <p:spPr bwMode="auto">
            <a:xfrm>
              <a:off x="2650" y="357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3" name="Line 12"/>
            <p:cNvSpPr>
              <a:spLocks noChangeShapeType="1"/>
            </p:cNvSpPr>
            <p:nvPr/>
          </p:nvSpPr>
          <p:spPr bwMode="auto">
            <a:xfrm>
              <a:off x="2642" y="34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14"/>
            <p:cNvSpPr>
              <a:spLocks noChangeArrowheads="1"/>
            </p:cNvSpPr>
            <p:nvPr/>
          </p:nvSpPr>
          <p:spPr bwMode="auto">
            <a:xfrm>
              <a:off x="2532" y="333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650" y="325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6" name="Line 17"/>
            <p:cNvSpPr>
              <a:spLocks noChangeShapeType="1"/>
            </p:cNvSpPr>
            <p:nvPr/>
          </p:nvSpPr>
          <p:spPr bwMode="auto">
            <a:xfrm>
              <a:off x="2642" y="30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19"/>
            <p:cNvSpPr>
              <a:spLocks noChangeArrowheads="1"/>
            </p:cNvSpPr>
            <p:nvPr/>
          </p:nvSpPr>
          <p:spPr bwMode="auto">
            <a:xfrm>
              <a:off x="2532" y="301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6878" name="Line 20"/>
            <p:cNvSpPr>
              <a:spLocks noChangeShapeType="1"/>
            </p:cNvSpPr>
            <p:nvPr/>
          </p:nvSpPr>
          <p:spPr bwMode="auto">
            <a:xfrm>
              <a:off x="2650" y="293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Line 22"/>
            <p:cNvSpPr>
              <a:spLocks noChangeShapeType="1"/>
            </p:cNvSpPr>
            <p:nvPr/>
          </p:nvSpPr>
          <p:spPr bwMode="auto">
            <a:xfrm>
              <a:off x="2642" y="27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24"/>
            <p:cNvSpPr>
              <a:spLocks noChangeArrowheads="1"/>
            </p:cNvSpPr>
            <p:nvPr/>
          </p:nvSpPr>
          <p:spPr bwMode="auto">
            <a:xfrm>
              <a:off x="2532" y="269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6881" name="Line 25"/>
            <p:cNvSpPr>
              <a:spLocks noChangeShapeType="1"/>
            </p:cNvSpPr>
            <p:nvPr/>
          </p:nvSpPr>
          <p:spPr bwMode="auto">
            <a:xfrm>
              <a:off x="2650" y="261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Line 27"/>
            <p:cNvSpPr>
              <a:spLocks noChangeShapeType="1"/>
            </p:cNvSpPr>
            <p:nvPr/>
          </p:nvSpPr>
          <p:spPr bwMode="auto">
            <a:xfrm>
              <a:off x="2642" y="245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Rectangle 29"/>
            <p:cNvSpPr>
              <a:spLocks noChangeArrowheads="1"/>
            </p:cNvSpPr>
            <p:nvPr/>
          </p:nvSpPr>
          <p:spPr bwMode="auto">
            <a:xfrm>
              <a:off x="2532" y="237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6884" name="Line 30"/>
            <p:cNvSpPr>
              <a:spLocks noChangeShapeType="1"/>
            </p:cNvSpPr>
            <p:nvPr/>
          </p:nvSpPr>
          <p:spPr bwMode="auto">
            <a:xfrm>
              <a:off x="2650" y="229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Line 32"/>
            <p:cNvSpPr>
              <a:spLocks noChangeShapeType="1"/>
            </p:cNvSpPr>
            <p:nvPr/>
          </p:nvSpPr>
          <p:spPr bwMode="auto">
            <a:xfrm>
              <a:off x="2642" y="21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34"/>
            <p:cNvSpPr>
              <a:spLocks noChangeArrowheads="1"/>
            </p:cNvSpPr>
            <p:nvPr/>
          </p:nvSpPr>
          <p:spPr bwMode="auto">
            <a:xfrm>
              <a:off x="2532" y="205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36887" name="Line 35"/>
            <p:cNvSpPr>
              <a:spLocks noChangeShapeType="1"/>
            </p:cNvSpPr>
            <p:nvPr/>
          </p:nvSpPr>
          <p:spPr bwMode="auto">
            <a:xfrm>
              <a:off x="2650" y="197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Line 37"/>
            <p:cNvSpPr>
              <a:spLocks noChangeShapeType="1"/>
            </p:cNvSpPr>
            <p:nvPr/>
          </p:nvSpPr>
          <p:spPr bwMode="auto">
            <a:xfrm>
              <a:off x="2642" y="18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39"/>
            <p:cNvSpPr>
              <a:spLocks noChangeArrowheads="1"/>
            </p:cNvSpPr>
            <p:nvPr/>
          </p:nvSpPr>
          <p:spPr bwMode="auto">
            <a:xfrm>
              <a:off x="2532" y="173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36890" name="Line 40"/>
            <p:cNvSpPr>
              <a:spLocks noChangeShapeType="1"/>
            </p:cNvSpPr>
            <p:nvPr/>
          </p:nvSpPr>
          <p:spPr bwMode="auto">
            <a:xfrm>
              <a:off x="2650" y="165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2642" y="14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Rectangle 44"/>
            <p:cNvSpPr>
              <a:spLocks noChangeArrowheads="1"/>
            </p:cNvSpPr>
            <p:nvPr/>
          </p:nvSpPr>
          <p:spPr bwMode="auto">
            <a:xfrm>
              <a:off x="2482" y="141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6893" name="Line 46"/>
            <p:cNvSpPr>
              <a:spLocks noChangeShapeType="1"/>
            </p:cNvSpPr>
            <p:nvPr/>
          </p:nvSpPr>
          <p:spPr bwMode="auto">
            <a:xfrm>
              <a:off x="2658" y="3738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Line 48"/>
            <p:cNvSpPr>
              <a:spLocks noChangeShapeType="1"/>
            </p:cNvSpPr>
            <p:nvPr/>
          </p:nvSpPr>
          <p:spPr bwMode="auto">
            <a:xfrm flipV="1">
              <a:off x="266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Line 51"/>
            <p:cNvSpPr>
              <a:spLocks noChangeShapeType="1"/>
            </p:cNvSpPr>
            <p:nvPr/>
          </p:nvSpPr>
          <p:spPr bwMode="auto">
            <a:xfrm flipV="1">
              <a:off x="278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53"/>
            <p:cNvSpPr>
              <a:spLocks noChangeShapeType="1"/>
            </p:cNvSpPr>
            <p:nvPr/>
          </p:nvSpPr>
          <p:spPr bwMode="auto">
            <a:xfrm flipV="1">
              <a:off x="290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55"/>
            <p:cNvSpPr>
              <a:spLocks noChangeArrowheads="1"/>
            </p:cNvSpPr>
            <p:nvPr/>
          </p:nvSpPr>
          <p:spPr bwMode="auto">
            <a:xfrm>
              <a:off x="2816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6898" name="Line 56"/>
            <p:cNvSpPr>
              <a:spLocks noChangeShapeType="1"/>
            </p:cNvSpPr>
            <p:nvPr/>
          </p:nvSpPr>
          <p:spPr bwMode="auto">
            <a:xfrm flipV="1">
              <a:off x="302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9" name="Line 58"/>
            <p:cNvSpPr>
              <a:spLocks noChangeShapeType="1"/>
            </p:cNvSpPr>
            <p:nvPr/>
          </p:nvSpPr>
          <p:spPr bwMode="auto">
            <a:xfrm flipV="1">
              <a:off x="314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0" name="Line 61"/>
            <p:cNvSpPr>
              <a:spLocks noChangeShapeType="1"/>
            </p:cNvSpPr>
            <p:nvPr/>
          </p:nvSpPr>
          <p:spPr bwMode="auto">
            <a:xfrm flipV="1">
              <a:off x="326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1" name="Line 63"/>
            <p:cNvSpPr>
              <a:spLocks noChangeShapeType="1"/>
            </p:cNvSpPr>
            <p:nvPr/>
          </p:nvSpPr>
          <p:spPr bwMode="auto">
            <a:xfrm flipV="1">
              <a:off x="338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2" name="Rectangle 65"/>
            <p:cNvSpPr>
              <a:spLocks noChangeArrowheads="1"/>
            </p:cNvSpPr>
            <p:nvPr/>
          </p:nvSpPr>
          <p:spPr bwMode="auto">
            <a:xfrm>
              <a:off x="3299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36903" name="Line 66"/>
            <p:cNvSpPr>
              <a:spLocks noChangeShapeType="1"/>
            </p:cNvSpPr>
            <p:nvPr/>
          </p:nvSpPr>
          <p:spPr bwMode="auto">
            <a:xfrm flipV="1">
              <a:off x="351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4" name="Line 68"/>
            <p:cNvSpPr>
              <a:spLocks noChangeShapeType="1"/>
            </p:cNvSpPr>
            <p:nvPr/>
          </p:nvSpPr>
          <p:spPr bwMode="auto">
            <a:xfrm flipV="1">
              <a:off x="3630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5" name="Line 71"/>
            <p:cNvSpPr>
              <a:spLocks noChangeShapeType="1"/>
            </p:cNvSpPr>
            <p:nvPr/>
          </p:nvSpPr>
          <p:spPr bwMode="auto">
            <a:xfrm flipV="1">
              <a:off x="375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6" name="Line 73"/>
            <p:cNvSpPr>
              <a:spLocks noChangeShapeType="1"/>
            </p:cNvSpPr>
            <p:nvPr/>
          </p:nvSpPr>
          <p:spPr bwMode="auto">
            <a:xfrm flipV="1">
              <a:off x="3870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7" name="Rectangle 75"/>
            <p:cNvSpPr>
              <a:spLocks noChangeArrowheads="1"/>
            </p:cNvSpPr>
            <p:nvPr/>
          </p:nvSpPr>
          <p:spPr bwMode="auto">
            <a:xfrm>
              <a:off x="3781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36908" name="Line 76"/>
            <p:cNvSpPr>
              <a:spLocks noChangeShapeType="1"/>
            </p:cNvSpPr>
            <p:nvPr/>
          </p:nvSpPr>
          <p:spPr bwMode="auto">
            <a:xfrm flipV="1">
              <a:off x="399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09" name="Line 78"/>
            <p:cNvSpPr>
              <a:spLocks noChangeShapeType="1"/>
            </p:cNvSpPr>
            <p:nvPr/>
          </p:nvSpPr>
          <p:spPr bwMode="auto">
            <a:xfrm flipV="1">
              <a:off x="411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0" name="Line 81"/>
            <p:cNvSpPr>
              <a:spLocks noChangeShapeType="1"/>
            </p:cNvSpPr>
            <p:nvPr/>
          </p:nvSpPr>
          <p:spPr bwMode="auto">
            <a:xfrm flipV="1">
              <a:off x="423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1" name="Line 83"/>
            <p:cNvSpPr>
              <a:spLocks noChangeShapeType="1"/>
            </p:cNvSpPr>
            <p:nvPr/>
          </p:nvSpPr>
          <p:spPr bwMode="auto">
            <a:xfrm flipV="1">
              <a:off x="435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2" name="Rectangle 85"/>
            <p:cNvSpPr>
              <a:spLocks noChangeArrowheads="1"/>
            </p:cNvSpPr>
            <p:nvPr/>
          </p:nvSpPr>
          <p:spPr bwMode="auto">
            <a:xfrm>
              <a:off x="4271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36913" name="Line 86"/>
            <p:cNvSpPr>
              <a:spLocks noChangeShapeType="1"/>
            </p:cNvSpPr>
            <p:nvPr/>
          </p:nvSpPr>
          <p:spPr bwMode="auto">
            <a:xfrm flipV="1">
              <a:off x="447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4" name="Line 88"/>
            <p:cNvSpPr>
              <a:spLocks noChangeShapeType="1"/>
            </p:cNvSpPr>
            <p:nvPr/>
          </p:nvSpPr>
          <p:spPr bwMode="auto">
            <a:xfrm flipV="1">
              <a:off x="459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5" name="Line 91"/>
            <p:cNvSpPr>
              <a:spLocks noChangeShapeType="1"/>
            </p:cNvSpPr>
            <p:nvPr/>
          </p:nvSpPr>
          <p:spPr bwMode="auto">
            <a:xfrm flipV="1">
              <a:off x="471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6" name="Line 93"/>
            <p:cNvSpPr>
              <a:spLocks noChangeShapeType="1"/>
            </p:cNvSpPr>
            <p:nvPr/>
          </p:nvSpPr>
          <p:spPr bwMode="auto">
            <a:xfrm flipV="1">
              <a:off x="483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7" name="Rectangle 95"/>
            <p:cNvSpPr>
              <a:spLocks noChangeArrowheads="1"/>
            </p:cNvSpPr>
            <p:nvPr/>
          </p:nvSpPr>
          <p:spPr bwMode="auto">
            <a:xfrm>
              <a:off x="4753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36918" name="Line 96"/>
            <p:cNvSpPr>
              <a:spLocks noChangeShapeType="1"/>
            </p:cNvSpPr>
            <p:nvPr/>
          </p:nvSpPr>
          <p:spPr bwMode="auto">
            <a:xfrm flipV="1">
              <a:off x="495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Line 98"/>
            <p:cNvSpPr>
              <a:spLocks noChangeShapeType="1"/>
            </p:cNvSpPr>
            <p:nvPr/>
          </p:nvSpPr>
          <p:spPr bwMode="auto">
            <a:xfrm flipV="1">
              <a:off x="5086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Oval 102"/>
            <p:cNvSpPr>
              <a:spLocks noChangeArrowheads="1"/>
            </p:cNvSpPr>
            <p:nvPr/>
          </p:nvSpPr>
          <p:spPr bwMode="auto">
            <a:xfrm>
              <a:off x="2922" y="300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1" name="Oval 103"/>
            <p:cNvSpPr>
              <a:spLocks noChangeArrowheads="1"/>
            </p:cNvSpPr>
            <p:nvPr/>
          </p:nvSpPr>
          <p:spPr bwMode="auto">
            <a:xfrm>
              <a:off x="3362" y="3374"/>
              <a:ext cx="72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2" name="Oval 104"/>
            <p:cNvSpPr>
              <a:spLocks noChangeArrowheads="1"/>
            </p:cNvSpPr>
            <p:nvPr/>
          </p:nvSpPr>
          <p:spPr bwMode="auto">
            <a:xfrm>
              <a:off x="3378" y="300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3" name="Oval 105"/>
            <p:cNvSpPr>
              <a:spLocks noChangeArrowheads="1"/>
            </p:cNvSpPr>
            <p:nvPr/>
          </p:nvSpPr>
          <p:spPr bwMode="auto">
            <a:xfrm>
              <a:off x="3818" y="2734"/>
              <a:ext cx="64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4" name="Oval 106"/>
            <p:cNvSpPr>
              <a:spLocks noChangeArrowheads="1"/>
            </p:cNvSpPr>
            <p:nvPr/>
          </p:nvSpPr>
          <p:spPr bwMode="auto">
            <a:xfrm>
              <a:off x="3818" y="2350"/>
              <a:ext cx="64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5" name="Oval 107"/>
            <p:cNvSpPr>
              <a:spLocks noChangeArrowheads="1"/>
            </p:cNvSpPr>
            <p:nvPr/>
          </p:nvSpPr>
          <p:spPr bwMode="auto">
            <a:xfrm>
              <a:off x="4282" y="2750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6" name="Oval 108"/>
            <p:cNvSpPr>
              <a:spLocks noChangeArrowheads="1"/>
            </p:cNvSpPr>
            <p:nvPr/>
          </p:nvSpPr>
          <p:spPr bwMode="auto">
            <a:xfrm>
              <a:off x="4266" y="2350"/>
              <a:ext cx="72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7" name="Oval 109"/>
            <p:cNvSpPr>
              <a:spLocks noChangeArrowheads="1"/>
            </p:cNvSpPr>
            <p:nvPr/>
          </p:nvSpPr>
          <p:spPr bwMode="auto">
            <a:xfrm>
              <a:off x="4282" y="2110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8" name="Oval 110"/>
            <p:cNvSpPr>
              <a:spLocks noChangeArrowheads="1"/>
            </p:cNvSpPr>
            <p:nvPr/>
          </p:nvSpPr>
          <p:spPr bwMode="auto">
            <a:xfrm>
              <a:off x="4850" y="236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9" name="Oval 111"/>
            <p:cNvSpPr>
              <a:spLocks noChangeArrowheads="1"/>
            </p:cNvSpPr>
            <p:nvPr/>
          </p:nvSpPr>
          <p:spPr bwMode="auto">
            <a:xfrm>
              <a:off x="4850" y="172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0" name="Line 112"/>
            <p:cNvSpPr>
              <a:spLocks noChangeShapeType="1"/>
            </p:cNvSpPr>
            <p:nvPr/>
          </p:nvSpPr>
          <p:spPr bwMode="auto">
            <a:xfrm flipV="1">
              <a:off x="2658" y="1958"/>
              <a:ext cx="2432" cy="1592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1" name="Rectangle 114"/>
            <p:cNvSpPr>
              <a:spLocks noChangeArrowheads="1"/>
            </p:cNvSpPr>
            <p:nvPr/>
          </p:nvSpPr>
          <p:spPr bwMode="auto">
            <a:xfrm>
              <a:off x="3533" y="3899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Condition 1</a:t>
              </a:r>
            </a:p>
          </p:txBody>
        </p:sp>
        <p:sp>
          <p:nvSpPr>
            <p:cNvPr id="36932" name="Rectangle 116"/>
            <p:cNvSpPr>
              <a:spLocks noChangeArrowheads="1"/>
            </p:cNvSpPr>
            <p:nvPr/>
          </p:nvSpPr>
          <p:spPr bwMode="auto">
            <a:xfrm>
              <a:off x="3306" y="1530"/>
              <a:ext cx="1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y = .988x + 1.132, r2 = .668</a:t>
              </a:r>
            </a:p>
          </p:txBody>
        </p:sp>
        <p:sp>
          <p:nvSpPr>
            <p:cNvPr id="36933" name="Rectangle 117"/>
            <p:cNvSpPr>
              <a:spLocks noChangeArrowheads="1"/>
            </p:cNvSpPr>
            <p:nvPr/>
          </p:nvSpPr>
          <p:spPr bwMode="auto">
            <a:xfrm>
              <a:off x="3306" y="1530"/>
              <a:ext cx="1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y = .988x + 1.132, r2 = .668</a:t>
              </a:r>
            </a:p>
          </p:txBody>
        </p:sp>
        <p:grpSp>
          <p:nvGrpSpPr>
            <p:cNvPr id="36934" name="Group 176"/>
            <p:cNvGrpSpPr>
              <a:grpSpLocks/>
            </p:cNvGrpSpPr>
            <p:nvPr/>
          </p:nvGrpSpPr>
          <p:grpSpPr bwMode="auto">
            <a:xfrm>
              <a:off x="768" y="1920"/>
              <a:ext cx="1252" cy="1888"/>
              <a:chOff x="911" y="2018"/>
              <a:chExt cx="1252" cy="1888"/>
            </a:xfrm>
          </p:grpSpPr>
          <p:sp>
            <p:nvSpPr>
              <p:cNvPr id="36936" name="Rectangle 120"/>
              <p:cNvSpPr>
                <a:spLocks noChangeArrowheads="1"/>
              </p:cNvSpPr>
              <p:nvPr/>
            </p:nvSpPr>
            <p:spPr bwMode="auto">
              <a:xfrm>
                <a:off x="1503" y="216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grpSp>
            <p:nvGrpSpPr>
              <p:cNvPr id="36937" name="Group 175"/>
              <p:cNvGrpSpPr>
                <a:grpSpLocks/>
              </p:cNvGrpSpPr>
              <p:nvPr/>
            </p:nvGrpSpPr>
            <p:grpSpPr bwMode="auto">
              <a:xfrm>
                <a:off x="911" y="2018"/>
                <a:ext cx="1252" cy="1888"/>
                <a:chOff x="911" y="2018"/>
                <a:chExt cx="1252" cy="1888"/>
              </a:xfrm>
            </p:grpSpPr>
            <p:sp>
              <p:nvSpPr>
                <p:cNvPr id="369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15" y="2162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200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3693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559" y="2162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endParaRPr lang="en-US" sz="1200">
                    <a:solidFill>
                      <a:srgbClr val="000000"/>
                    </a:solidFill>
                    <a:latin typeface="Arial" charset="0"/>
                  </a:endParaRPr>
                </a:p>
                <a:p>
                  <a:pPr eaLnBrk="0" hangingPunct="0"/>
                  <a:endParaRPr lang="en-US" sz="1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36940" name="Group 174"/>
                <p:cNvGrpSpPr>
                  <a:grpSpLocks/>
                </p:cNvGrpSpPr>
                <p:nvPr/>
              </p:nvGrpSpPr>
              <p:grpSpPr bwMode="auto">
                <a:xfrm>
                  <a:off x="911" y="2018"/>
                  <a:ext cx="1252" cy="1888"/>
                  <a:chOff x="911" y="2018"/>
                  <a:chExt cx="1252" cy="1888"/>
                </a:xfrm>
              </p:grpSpPr>
              <p:sp>
                <p:nvSpPr>
                  <p:cNvPr id="3694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27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3694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27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36943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27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4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38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4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38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4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38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4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49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3694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49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36949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49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5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61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36951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61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52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610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53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72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3695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72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3695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722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56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83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36957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83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58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83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59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94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36960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94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36961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94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6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05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36963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05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64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05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65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7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66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17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67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170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6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28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69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28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70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282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71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39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7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39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7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39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7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50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36975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50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36976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50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77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61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36978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61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9</a:t>
                    </a:r>
                  </a:p>
                </p:txBody>
              </p:sp>
              <p:sp>
                <p:nvSpPr>
                  <p:cNvPr id="36979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61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6980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911" y="2018"/>
                    <a:ext cx="125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 b="1">
                        <a:solidFill>
                          <a:srgbClr val="000000"/>
                        </a:solidFill>
                        <a:latin typeface="Arial" charset="0"/>
                      </a:rPr>
                      <a:t>condition 1    condition 2</a:t>
                    </a:r>
                  </a:p>
                </p:txBody>
              </p:sp>
            </p:grpSp>
          </p:grpSp>
        </p:grpSp>
        <p:sp>
          <p:nvSpPr>
            <p:cNvPr id="36935" name="Rectangle 177"/>
            <p:cNvSpPr>
              <a:spLocks noChangeArrowheads="1"/>
            </p:cNvSpPr>
            <p:nvPr/>
          </p:nvSpPr>
          <p:spPr bwMode="auto">
            <a:xfrm rot="-5400000">
              <a:off x="2116" y="2540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Condition 2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with Excel analysis pack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52" y="1743367"/>
            <a:ext cx="6533334" cy="466666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Regression with Excel analysis pack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0"/>
            <a:ext cx="6532563" cy="4667250"/>
          </a:xfrm>
          <a:noFill/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357688"/>
            <a:ext cx="2628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1" name="Right Arrow 4"/>
          <p:cNvSpPr>
            <a:spLocks noChangeArrowheads="1"/>
          </p:cNvSpPr>
          <p:nvPr/>
        </p:nvSpPr>
        <p:spPr bwMode="auto">
          <a:xfrm>
            <a:off x="5715000" y="4857750"/>
            <a:ext cx="571500" cy="8572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699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T-test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dirty="0"/>
              <a:t>A t test is a very standard statistical test to compare the means of </a:t>
            </a:r>
            <a:r>
              <a:rPr lang="en-US" dirty="0" smtClean="0"/>
              <a:t>two samples, and helps us to decide whether they are the same or different.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dirty="0" smtClean="0"/>
              <a:t>Null hypothesis of the T-test: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difference exists between the </a:t>
            </a:r>
            <a:r>
              <a:rPr lang="en-US" dirty="0" smtClean="0"/>
              <a:t>means of </a:t>
            </a:r>
            <a:r>
              <a:rPr lang="en-US" dirty="0" smtClean="0"/>
              <a:t>two sets of collected data</a:t>
            </a:r>
            <a:br>
              <a:rPr lang="en-US" dirty="0" smtClean="0"/>
            </a:br>
            <a:endParaRPr lang="en-US" dirty="0"/>
          </a:p>
          <a:p>
            <a:pPr marL="3175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Basic intuition:</a:t>
            </a:r>
            <a:endParaRPr lang="en-US" dirty="0"/>
          </a:p>
          <a:p>
            <a:pPr marL="3175" lvl="1" indent="0" eaLnBrk="1" hangingPunct="1">
              <a:lnSpc>
                <a:spcPct val="90000"/>
              </a:lnSpc>
              <a:buNone/>
            </a:pPr>
            <a:r>
              <a:rPr lang="en-US" dirty="0" smtClean="0"/>
              <a:t>-- it is more likely that the two samples are coming from different populations if the means are very different, and each sample’s variances are tight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know now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000" smtClean="0"/>
              <a:t>Controlled experiments can provide clear convincing result on specific issues</a:t>
            </a:r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r>
              <a:rPr lang="en-US" sz="2000" smtClean="0"/>
              <a:t>Creating testable hypotheses are critical to good experimental design</a:t>
            </a:r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r>
              <a:rPr lang="en-US" sz="2000" smtClean="0"/>
              <a:t>Experimental design requires a great deal of planning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know now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Statistics inform us about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mathematical attributes about our data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how data sets relate to each 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the probability that our claims are correct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There are many statistical methods that can be applied to different experimental designs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t-tests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correlation and regression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smtClean="0">
                <a:solidFill>
                  <a:schemeClr val="bg2">
                    <a:lumMod val="75000"/>
                  </a:schemeClr>
                </a:solidFill>
              </a:rPr>
              <a:t>single factor </a:t>
            </a:r>
            <a:r>
              <a:rPr lang="en-US" sz="1800" i="1" dirty="0" err="1" smtClean="0">
                <a:solidFill>
                  <a:schemeClr val="bg2">
                    <a:lumMod val="75000"/>
                  </a:schemeClr>
                </a:solidFill>
              </a:rPr>
              <a:t>anova</a:t>
            </a:r>
            <a:endParaRPr lang="en-US" sz="18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i="1" dirty="0" err="1" smtClean="0">
                <a:solidFill>
                  <a:schemeClr val="bg2">
                    <a:lumMod val="75000"/>
                  </a:schemeClr>
                </a:solidFill>
              </a:rPr>
              <a:t>anova</a:t>
            </a:r>
            <a:endParaRPr lang="en-US" sz="1800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>
              <a:defRPr/>
            </a:pPr>
            <a:endParaRPr lang="en-CA" sz="1000" b="1" dirty="0" smtClean="0"/>
          </a:p>
          <a:p>
            <a:pPr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77828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2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726976"/>
          </a:xfrm>
        </p:spPr>
        <p:txBody>
          <a:bodyPr/>
          <a:lstStyle/>
          <a:p>
            <a:r>
              <a:rPr lang="en-US" dirty="0" smtClean="0"/>
              <a:t>Running Example: which interface is best for tapping (speed)?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700213"/>
            <a:ext cx="8281988" cy="576659"/>
          </a:xfrm>
        </p:spPr>
        <p:txBody>
          <a:bodyPr/>
          <a:lstStyle/>
          <a:p>
            <a:r>
              <a:rPr lang="en-US" dirty="0" smtClean="0"/>
              <a:t>“Reciprocal tapping task” – alternately tap these buttons 100 times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83568" y="2564904"/>
            <a:ext cx="1532242" cy="511489"/>
          </a:xfrm>
          <a:prstGeom prst="roundRect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Click me!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732240" y="2564904"/>
            <a:ext cx="1532242" cy="511489"/>
          </a:xfrm>
          <a:prstGeom prst="roundRect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Click me!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797152"/>
            <a:ext cx="1512168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797152"/>
            <a:ext cx="924750" cy="1035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797152"/>
            <a:ext cx="1512168" cy="1003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51797"/>
              </p:ext>
            </p:extLst>
          </p:nvPr>
        </p:nvGraphicFramePr>
        <p:xfrm>
          <a:off x="755576" y="5943601"/>
          <a:ext cx="7488832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time per click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1.55s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11560" y="3429000"/>
            <a:ext cx="8281988" cy="5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+mj-lt"/>
                <a:ea typeface="+mn-ea"/>
                <a:cs typeface="+mn-cs"/>
              </a:defRPr>
            </a:lvl1pPr>
            <a:lvl2pPr marL="53657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rgbClr val="000066"/>
                </a:solidFill>
                <a:latin typeface="+mj-lt"/>
              </a:defRPr>
            </a:lvl2pPr>
            <a:lvl3pPr marL="1073150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o"/>
              <a:defRPr sz="1800">
                <a:solidFill>
                  <a:srgbClr val="000066"/>
                </a:solidFill>
                <a:latin typeface="+mj-lt"/>
              </a:defRPr>
            </a:lvl3pPr>
            <a:lvl4pPr marL="1611313" indent="-3587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Times New Roman" pitchFamily="18" charset="0"/>
              <a:buChar char="–"/>
              <a:defRPr sz="1400">
                <a:solidFill>
                  <a:srgbClr val="000066"/>
                </a:solidFill>
                <a:latin typeface="+mj-lt"/>
              </a:defRPr>
            </a:lvl4pPr>
            <a:lvl5pPr marL="20637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j-lt"/>
              </a:defRPr>
            </a:lvl5pPr>
            <a:lvl6pPr marL="25209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6pPr>
            <a:lvl7pPr marL="29781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7pPr>
            <a:lvl8pPr marL="34353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8pPr>
            <a:lvl9pPr marL="38925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dirty="0" smtClean="0"/>
              <a:t>Get 10 people to complete this tapping task for each of the three input techniques.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3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-test: helping you to build intuition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0888"/>
            <a:ext cx="2451100" cy="430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340768"/>
            <a:ext cx="2273862" cy="1041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1" y="1340768"/>
            <a:ext cx="490854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Different types of T-</a:t>
            </a:r>
            <a:r>
              <a:rPr lang="en-US" sz="2400" dirty="0" smtClean="0"/>
              <a:t>tests: Paired vs. Unpaired</a:t>
            </a:r>
            <a:endParaRPr lang="en-US" sz="2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Unpaired (or independent) </a:t>
            </a:r>
            <a:r>
              <a:rPr lang="en-US" dirty="0" smtClean="0"/>
              <a:t>samples . “between subjects”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ifferent participants in each group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ach sample from one group is </a:t>
            </a:r>
            <a:r>
              <a:rPr lang="en-US" sz="1600" u="sng" dirty="0" smtClean="0"/>
              <a:t>independent</a:t>
            </a:r>
            <a:r>
              <a:rPr lang="en-US" sz="1600" dirty="0" smtClean="0"/>
              <a:t> of every sample from the other</a:t>
            </a:r>
            <a:endParaRPr lang="en-US" sz="1600" dirty="0"/>
          </a:p>
          <a:p>
            <a:pPr lvl="2"/>
            <a:r>
              <a:rPr lang="en-US" sz="1200" dirty="0"/>
              <a:t>Condition 1     Condition 2</a:t>
            </a:r>
          </a:p>
          <a:p>
            <a:pPr lvl="2"/>
            <a:r>
              <a:rPr lang="en-US" sz="1200" dirty="0"/>
              <a:t>    </a:t>
            </a:r>
            <a:r>
              <a:rPr lang="en-US" sz="1200" dirty="0" smtClean="0"/>
              <a:t>P1–P20            P21–P43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Paired (or dependent) samples . “within subjects”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e</a:t>
            </a:r>
            <a:r>
              <a:rPr lang="en-US" sz="1600" dirty="0" smtClean="0"/>
              <a:t>ach sample from a group has a related sample in the other group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for instance, it is a single group that </a:t>
            </a:r>
            <a:r>
              <a:rPr lang="en-US" sz="1600" dirty="0" smtClean="0"/>
              <a:t>is studied under both conditions</a:t>
            </a:r>
            <a:endParaRPr lang="en-US" sz="1600" dirty="0"/>
          </a:p>
          <a:p>
            <a:pPr lvl="2"/>
            <a:r>
              <a:rPr lang="en-US" sz="1200" dirty="0" smtClean="0"/>
              <a:t>Condition </a:t>
            </a:r>
            <a:r>
              <a:rPr lang="en-US" sz="1200" dirty="0" smtClean="0"/>
              <a:t>1     Condition 2</a:t>
            </a:r>
          </a:p>
          <a:p>
            <a:pPr lvl="2"/>
            <a:r>
              <a:rPr lang="en-US" sz="1200" dirty="0" smtClean="0"/>
              <a:t>    </a:t>
            </a:r>
            <a:r>
              <a:rPr lang="en-US" sz="1200" dirty="0" smtClean="0"/>
              <a:t>P1–P20            </a:t>
            </a:r>
            <a:r>
              <a:rPr lang="en-US" sz="1200" dirty="0"/>
              <a:t>P</a:t>
            </a:r>
            <a:r>
              <a:rPr lang="en-US" sz="1200" dirty="0" smtClean="0"/>
              <a:t>1–</a:t>
            </a:r>
            <a:r>
              <a:rPr lang="en-US" sz="1200" dirty="0"/>
              <a:t>P</a:t>
            </a:r>
            <a:r>
              <a:rPr lang="en-US" sz="1200" dirty="0" smtClean="0"/>
              <a:t>20</a:t>
            </a:r>
            <a:endParaRPr lang="en-US" sz="1200" dirty="0"/>
          </a:p>
          <a:p>
            <a:pPr marL="17462" indent="-285750">
              <a:buFont typeface="Arial"/>
              <a:buChar char="•"/>
              <a:tabLst>
                <a:tab pos="82550" algn="l"/>
                <a:tab pos="179388" algn="l"/>
                <a:tab pos="358775" algn="l"/>
              </a:tabLst>
            </a:pPr>
            <a:r>
              <a:rPr lang="en-US" sz="1800" dirty="0" smtClean="0"/>
              <a:t>	</a:t>
            </a:r>
            <a:r>
              <a:rPr lang="en-US" sz="1400" dirty="0" smtClean="0"/>
              <a:t>in this case, the t-test calculates the difference from one group to another, and then assesses the difference from 0</a:t>
            </a:r>
            <a:endParaRPr lang="en-US" sz="1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Different types of T-</a:t>
            </a:r>
            <a:r>
              <a:rPr lang="en-US" sz="2400" dirty="0" smtClean="0"/>
              <a:t>tests: 1-tailed vs. 2-tailed</a:t>
            </a:r>
            <a:endParaRPr lang="en-US" sz="24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Non-directional </a:t>
            </a:r>
            <a:r>
              <a:rPr lang="en-US" dirty="0" err="1" smtClean="0"/>
              <a:t>vs</a:t>
            </a:r>
            <a:r>
              <a:rPr lang="en-US" dirty="0" smtClean="0"/>
              <a:t> directional alternatives</a:t>
            </a:r>
          </a:p>
          <a:p>
            <a:pPr lvl="1"/>
            <a:r>
              <a:rPr lang="en-US" dirty="0" smtClean="0"/>
              <a:t>non-directional (two-tailed)</a:t>
            </a:r>
          </a:p>
          <a:p>
            <a:pPr lvl="2"/>
            <a:r>
              <a:rPr lang="en-US" dirty="0" smtClean="0"/>
              <a:t>no expectation that the direction of difference matters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directional (one-tailed)</a:t>
            </a:r>
          </a:p>
          <a:p>
            <a:pPr lvl="2"/>
            <a:r>
              <a:rPr lang="en-US" dirty="0" smtClean="0"/>
              <a:t>Only interested if the mean of a given condition is greater than the </a:t>
            </a:r>
            <a:r>
              <a:rPr lang="en-US" dirty="0" smtClean="0"/>
              <a:t>other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400" dirty="0" smtClean="0"/>
              <a:t>Two-tailed test: acknowledging that your thing may be worse than the existing situation</a:t>
            </a:r>
          </a:p>
          <a:p>
            <a:endParaRPr lang="en-US" sz="1400" dirty="0"/>
          </a:p>
          <a:p>
            <a:r>
              <a:rPr lang="en-US" sz="1400" dirty="0"/>
              <a:t>One-tailed </a:t>
            </a:r>
            <a:r>
              <a:rPr lang="en-US" sz="1400" dirty="0" smtClean="0"/>
              <a:t>test: stacking your cards in </a:t>
            </a:r>
            <a:r>
              <a:rPr lang="en-US" sz="1400" dirty="0" err="1" smtClean="0"/>
              <a:t>favour</a:t>
            </a:r>
            <a:r>
              <a:rPr lang="en-US" sz="1400" dirty="0" smtClean="0"/>
              <a:t> of one side of the equation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509120"/>
            <a:ext cx="2653049" cy="1187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852936"/>
            <a:ext cx="2808312" cy="12567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</a:t>
            </a:r>
            <a:r>
              <a:rPr lang="en-US" dirty="0" smtClean="0"/>
              <a:t>test</a:t>
            </a:r>
            <a:r>
              <a:rPr lang="en-US" dirty="0"/>
              <a:t> </a:t>
            </a:r>
            <a:r>
              <a:rPr lang="en-US" dirty="0" smtClean="0"/>
              <a:t>Assumptions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data </a:t>
            </a:r>
            <a:r>
              <a:rPr lang="en-US" sz="2200" dirty="0" smtClean="0"/>
              <a:t>points of each sample are normally distributed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/>
              <a:t>t-test very robust in </a:t>
            </a:r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Q-Q plot (graphical method)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sz="2200" dirty="0" smtClean="0"/>
              <a:t>population variances are equal</a:t>
            </a:r>
          </a:p>
          <a:p>
            <a:pPr lvl="1"/>
            <a:r>
              <a:rPr lang="en-US" dirty="0" smtClean="0"/>
              <a:t>t-test reasonably robust for differing variances</a:t>
            </a:r>
          </a:p>
          <a:p>
            <a:pPr lvl="1"/>
            <a:r>
              <a:rPr lang="en-US" dirty="0" err="1" smtClean="0"/>
              <a:t>Levene’s</a:t>
            </a:r>
            <a:r>
              <a:rPr lang="en-US" dirty="0" smtClean="0"/>
              <a:t> test or F-test</a:t>
            </a:r>
            <a:br>
              <a:rPr lang="en-US" dirty="0" smtClean="0"/>
            </a:br>
            <a:endParaRPr lang="en-US" dirty="0" smtClean="0"/>
          </a:p>
          <a:p>
            <a:r>
              <a:rPr lang="en-US" sz="2200" dirty="0" smtClean="0"/>
              <a:t>individual </a:t>
            </a:r>
            <a:r>
              <a:rPr lang="en-US" sz="2200" dirty="0" smtClean="0"/>
              <a:t>observations of data points in sample are independent</a:t>
            </a:r>
          </a:p>
          <a:p>
            <a:endParaRPr lang="en-US" sz="2000" dirty="0" smtClean="0"/>
          </a:p>
          <a:p>
            <a:r>
              <a:rPr lang="en-US" sz="2000" dirty="0"/>
              <a:t>I</a:t>
            </a:r>
            <a:r>
              <a:rPr lang="en-US" sz="2000" dirty="0" smtClean="0"/>
              <a:t>n practice, you conduct other statistical tests check for the first two assumptions. If they don’t check out, you use other variations of the t-test.</a:t>
            </a: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Two-tailed unpaired T-test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57338"/>
            <a:ext cx="7772400" cy="3167062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N:       number of data points in the one sample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z="1800" smtClean="0"/>
              <a:t>X:     sum of all data points in one sample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X:       mean of data points in sample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z="1800" smtClean="0"/>
              <a:t>(X</a:t>
            </a:r>
            <a:r>
              <a:rPr lang="en-US" sz="1800" baseline="30000" smtClean="0"/>
              <a:t>2</a:t>
            </a:r>
            <a:r>
              <a:rPr lang="en-US" sz="1800" smtClean="0"/>
              <a:t>): sum of squares of data points in sample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s</a:t>
            </a:r>
            <a:r>
              <a:rPr lang="en-US" sz="1800" baseline="30000" smtClean="0"/>
              <a:t>2</a:t>
            </a:r>
            <a:r>
              <a:rPr lang="en-US" sz="1800" smtClean="0"/>
              <a:t>:      unbiased estimate of population variation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t:        t ratio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 df  =   degrees of freedom = N1 + N2 – 2</a:t>
            </a:r>
            <a:br>
              <a:rPr lang="en-US" sz="1800" smtClean="0"/>
            </a:br>
            <a:endParaRPr lang="en-US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en-US" sz="1800" smtClean="0"/>
              <a:t>Formulas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395288" y="4941888"/>
          <a:ext cx="569118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5700600" imgH="1547640" progId="Equation.3">
                  <p:embed/>
                </p:oleObj>
              </mc:Choice>
              <mc:Fallback>
                <p:oleObj name="Equation" r:id="rId4" imgW="5700600" imgH="15476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5691187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503412"/>
              </p:ext>
            </p:extLst>
          </p:nvPr>
        </p:nvGraphicFramePr>
        <p:xfrm>
          <a:off x="6372200" y="4725144"/>
          <a:ext cx="244827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1016000" imgH="787400" progId="Equation.3">
                  <p:embed/>
                </p:oleObj>
              </mc:Choice>
              <mc:Fallback>
                <p:oleObj name="Equation" r:id="rId6" imgW="1016000" imgH="787400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725144"/>
                        <a:ext cx="2448271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6055</TotalTime>
  <Pages>28</Pages>
  <Words>1247</Words>
  <Application>Microsoft Macintosh PowerPoint</Application>
  <PresentationFormat>Letter Paper (8.5x11 in)</PresentationFormat>
  <Paragraphs>391</Paragraphs>
  <Slides>32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phidgets</vt:lpstr>
      <vt:lpstr>Equation</vt:lpstr>
      <vt:lpstr>Microsoft Equation</vt:lpstr>
      <vt:lpstr>Controlled Experiments</vt:lpstr>
      <vt:lpstr>Problem with visual inspection of data</vt:lpstr>
      <vt:lpstr>T-test</vt:lpstr>
      <vt:lpstr>Running Example: which interface is best for tapping (speed)?</vt:lpstr>
      <vt:lpstr>t-test: helping you to build intuition</vt:lpstr>
      <vt:lpstr>Different types of T-tests: Paired vs. Unpaired</vt:lpstr>
      <vt:lpstr>Different types of T-tests: 1-tailed vs. 2-tailed</vt:lpstr>
      <vt:lpstr>T-test Assumptions</vt:lpstr>
      <vt:lpstr>Two-tailed unpaired T-test</vt:lpstr>
      <vt:lpstr>Level of significance for two-tailed test</vt:lpstr>
      <vt:lpstr>Example Calculation</vt:lpstr>
      <vt:lpstr>Example Calculation</vt:lpstr>
      <vt:lpstr>Example Calculation</vt:lpstr>
      <vt:lpstr>Example Calculation</vt:lpstr>
      <vt:lpstr>Excel  Stats: Analysis toolpack addin</vt:lpstr>
      <vt:lpstr>PowerPoint Presentation</vt:lpstr>
      <vt:lpstr>PowerPoint Presentation</vt:lpstr>
      <vt:lpstr>PowerPoint Presentation</vt:lpstr>
      <vt:lpstr>PowerPoint Presentation</vt:lpstr>
      <vt:lpstr>Single Factor Analysis of Variance</vt:lpstr>
      <vt:lpstr>Correlation</vt:lpstr>
      <vt:lpstr>Correlation</vt:lpstr>
      <vt:lpstr>Three ways of calculating correlation</vt:lpstr>
      <vt:lpstr>Correlation</vt:lpstr>
      <vt:lpstr>Correlation</vt:lpstr>
      <vt:lpstr>Correlation</vt:lpstr>
      <vt:lpstr>Other Tests: Regression</vt:lpstr>
      <vt:lpstr>Regression with Excel analysis pack</vt:lpstr>
      <vt:lpstr>Regression with Excel analysis pack</vt:lpstr>
      <vt:lpstr>You know now</vt:lpstr>
      <vt:lpstr>You know 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ways to evaluate systems</dc:title>
  <dc:creator>Saul Greenberg, University of Calgary</dc:creator>
  <cp:lastModifiedBy>Tony Tang</cp:lastModifiedBy>
  <cp:revision>153</cp:revision>
  <cp:lastPrinted>1997-08-16T21:35:18Z</cp:lastPrinted>
  <dcterms:created xsi:type="dcterms:W3CDTF">1995-05-31T16:17:40Z</dcterms:created>
  <dcterms:modified xsi:type="dcterms:W3CDTF">2014-09-14T16:57:59Z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