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56" r:id="rId3"/>
    <p:sldId id="261" r:id="rId4"/>
    <p:sldId id="257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80" r:id="rId19"/>
    <p:sldId id="281" r:id="rId20"/>
    <p:sldId id="282" r:id="rId21"/>
    <p:sldId id="274" r:id="rId22"/>
    <p:sldId id="275" r:id="rId23"/>
    <p:sldId id="276" r:id="rId24"/>
    <p:sldId id="277" r:id="rId25"/>
    <p:sldId id="273" r:id="rId26"/>
    <p:sldId id="278" r:id="rId27"/>
    <p:sldId id="279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7" autoAdjust="0"/>
  </p:normalViewPr>
  <p:slideViewPr>
    <p:cSldViewPr snapToGrid="0" snapToObjects="1">
      <p:cViewPr varScale="1">
        <p:scale>
          <a:sx n="68" d="100"/>
          <a:sy n="68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A56B-E200-B045-8285-2AE0B6A0692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3395-A07A-CD4C-A4C3-DB2BE8C9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material from here: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groups.csail.mit.edu</a:t>
            </a:r>
            <a:r>
              <a:rPr lang="en-US" dirty="0" smtClean="0"/>
              <a:t>/graphics/classes/6.893/F03/lectures/L13.pdf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explorable.com</a:t>
            </a:r>
            <a:r>
              <a:rPr lang="en-US" dirty="0" smtClean="0"/>
              <a:t>/counterbalanced-measures-design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the strengths of counterbalancing with financial and practical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crackberry.com</a:t>
            </a:r>
            <a:r>
              <a:rPr lang="en-US" dirty="0" smtClean="0"/>
              <a:t>/files/u3/</a:t>
            </a:r>
            <a:r>
              <a:rPr lang="en-US" dirty="0" err="1" smtClean="0"/>
              <a:t>roundrobin</a:t>
            </a:r>
            <a:r>
              <a:rPr lang="en-US" dirty="0" smtClean="0"/>
              <a:t>/</a:t>
            </a:r>
            <a:r>
              <a:rPr lang="en-US" dirty="0" err="1" smtClean="0"/>
              <a:t>iphone</a:t>
            </a:r>
            <a:r>
              <a:rPr lang="en-US" dirty="0" smtClean="0"/>
              <a:t>/iphone6.jpg</a:t>
            </a:r>
          </a:p>
          <a:p>
            <a:endParaRPr lang="en-US" dirty="0" smtClean="0"/>
          </a:p>
          <a:p>
            <a:r>
              <a:rPr lang="en-US" dirty="0" smtClean="0"/>
              <a:t>At</a:t>
            </a:r>
            <a:r>
              <a:rPr lang="en-US" baseline="0" dirty="0" smtClean="0"/>
              <a:t> least one hand needed to drive!</a:t>
            </a:r>
          </a:p>
          <a:p>
            <a:r>
              <a:rPr lang="en-US" baseline="0" dirty="0" smtClean="0"/>
              <a:t>What about attention and distractedness?</a:t>
            </a:r>
          </a:p>
          <a:p>
            <a:r>
              <a:rPr lang="en-US" baseline="0" dirty="0" smtClean="0"/>
              <a:t>How will the device be held?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2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Bulls-eye shooter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http://3.bp.blogspot.com/-d3Z2sX-Dv60/UDFDEUwe4pI/AAAAAAAAIM4/Dj8dMzS9jfI/s1600/2012+08+family+room+office+area9.jpg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http://c.suite101.com/files/styles/</a:t>
            </a:r>
            <a:r>
              <a:rPr lang="en-US" dirty="0" err="1" smtClean="0"/>
              <a:t>article_full</a:t>
            </a:r>
            <a:r>
              <a:rPr lang="en-US" dirty="0" smtClean="0"/>
              <a:t>/public/000/105/000105936.jpg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blog.lib.umn.edu</a:t>
            </a:r>
            <a:r>
              <a:rPr lang="en-US" dirty="0" smtClean="0"/>
              <a:t>/paldr001/</a:t>
            </a:r>
            <a:r>
              <a:rPr lang="en-US" dirty="0" err="1" smtClean="0"/>
              <a:t>myblog</a:t>
            </a:r>
            <a:r>
              <a:rPr lang="en-US" dirty="0" smtClean="0"/>
              <a:t>/2011/12/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Pepsi</a:t>
            </a:r>
            <a:r>
              <a:rPr lang="en-US" baseline="0" dirty="0" smtClean="0"/>
              <a:t>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</a:t>
            </a:r>
            <a:r>
              <a:rPr lang="en-US" baseline="0" dirty="0" smtClean="0"/>
              <a:t>-blind tests</a:t>
            </a:r>
          </a:p>
          <a:p>
            <a:r>
              <a:rPr lang="en-US" dirty="0" smtClean="0"/>
              <a:t>Controlling protocol</a:t>
            </a:r>
          </a:p>
          <a:p>
            <a:endParaRPr lang="en-US" dirty="0" smtClean="0"/>
          </a:p>
          <a:p>
            <a:r>
              <a:rPr lang="en-US" dirty="0" smtClean="0"/>
              <a:t>Novelty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3395-A07A-CD4C-A4C3-DB2BE8C9AF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DF97-311A-CC4E-B4A0-42989A7B65A8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76ED-54C8-6944-A5C6-8DB6B47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Generally, look good</a:t>
            </a:r>
          </a:p>
          <a:p>
            <a:r>
              <a:rPr lang="en-US" dirty="0" smtClean="0"/>
              <a:t>Be narrow in your focus (if you’re not sure if you’re being too narrow or too broad, speak to me)</a:t>
            </a:r>
          </a:p>
          <a:p>
            <a:r>
              <a:rPr lang="en-US" dirty="0" smtClean="0"/>
              <a:t>Deliverables: a webpage handout (with a simple worked example suitable for teaching); a presentation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Wed – Oct 8: Draft report (tutorial material) and presentation for early feedback</a:t>
            </a:r>
          </a:p>
        </p:txBody>
      </p:sp>
    </p:spTree>
    <p:extLst>
      <p:ext uri="{BB962C8B-B14F-4D97-AF65-F5344CB8AC3E}">
        <p14:creationId xmlns:p14="http://schemas.microsoft.com/office/powerpoint/2010/main" val="133463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 next 10 students that complete their homework are sent to play the second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383"/>
          <a:stretch/>
        </p:blipFill>
        <p:spPr>
          <a:xfrm>
            <a:off x="5314018" y="1600200"/>
            <a:ext cx="452987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81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 design two computer games for children, and bring it to a school to test.</a:t>
            </a:r>
          </a:p>
          <a:p>
            <a:r>
              <a:rPr lang="en-US" dirty="0" smtClean="0"/>
              <a:t>The first 10 students that complete their homework are sent to your testing office for the first game.</a:t>
            </a:r>
          </a:p>
          <a:p>
            <a:r>
              <a:rPr lang="en-US" dirty="0" smtClean="0"/>
              <a:t>They find the game easy to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Systematic, non-random sampling of the population distorts your ability to generalize from the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456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have designed two new interfaces for PeopleSoft. You recruit students to test your interface.</a:t>
            </a:r>
          </a:p>
          <a:p>
            <a:r>
              <a:rPr lang="en-US" dirty="0" smtClean="0"/>
              <a:t>For each participant, you give them your least </a:t>
            </a:r>
            <a:r>
              <a:rPr lang="en-US" dirty="0" err="1" smtClean="0"/>
              <a:t>favourite</a:t>
            </a:r>
            <a:r>
              <a:rPr lang="en-US" dirty="0" smtClean="0"/>
              <a:t> interface first to complete the task, and then you give them your </a:t>
            </a:r>
            <a:r>
              <a:rPr lang="en-US" dirty="0" err="1" smtClean="0"/>
              <a:t>favourite</a:t>
            </a:r>
            <a:r>
              <a:rPr lang="en-US" dirty="0" smtClean="0"/>
              <a:t> interface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8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Learning | Fatigue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Experience gained from using the first interface (to conceptual model) affects how they think about and use the second interface.</a:t>
            </a:r>
          </a:p>
          <a:p>
            <a:endParaRPr lang="en-US" dirty="0"/>
          </a:p>
          <a:p>
            <a:r>
              <a:rPr lang="en-US" dirty="0" smtClean="0"/>
              <a:t>Too much testing means participants get tired of testing.</a:t>
            </a:r>
          </a:p>
          <a:p>
            <a:endParaRPr lang="en-US" dirty="0"/>
          </a:p>
          <a:p>
            <a:r>
              <a:rPr lang="en-US" dirty="0" smtClean="0"/>
              <a:t>Mix it up: for some participants, A then B; for others, B then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Experimenter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Validity » Demand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participants know what your hypothesis is, they will actively try to be “good participants” and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Internal Validity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3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Confounds: variable systematically varies with different levels of IV</a:t>
            </a:r>
          </a:p>
          <a:p>
            <a:r>
              <a:rPr lang="en-US" dirty="0" smtClean="0"/>
              <a:t>Ordering effects: learning, getting tired</a:t>
            </a:r>
          </a:p>
          <a:p>
            <a:r>
              <a:rPr lang="en-US" dirty="0" smtClean="0"/>
              <a:t>Selection effects</a:t>
            </a:r>
          </a:p>
          <a:p>
            <a:r>
              <a:rPr lang="en-US" dirty="0" smtClean="0"/>
              <a:t>Experimenter bias</a:t>
            </a:r>
          </a:p>
          <a:p>
            <a:r>
              <a:rPr lang="en-US" dirty="0" smtClean="0"/>
              <a:t>Other problems?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to address each of these?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7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balancing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417638"/>
            <a:ext cx="5511800" cy="115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2880117"/>
            <a:ext cx="45847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balancing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578" y="1417638"/>
            <a:ext cx="3497342" cy="49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2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4 – Experimental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Incomplete Counterbalanced Measure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Latin square designs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Google 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Subjects	1st	2nd	3rd	4th	5th	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	1	2	6	3	5	4</a:t>
            </a:r>
          </a:p>
          <a:p>
            <a:r>
              <a:rPr lang="en-US" dirty="0" smtClean="0"/>
              <a:t>	B	2	3	1	4	6	5</a:t>
            </a:r>
          </a:p>
          <a:p>
            <a:r>
              <a:rPr lang="en-US" dirty="0" smtClean="0"/>
              <a:t>	C	3	4	2	5	1	6</a:t>
            </a:r>
          </a:p>
          <a:p>
            <a:r>
              <a:rPr lang="en-US" dirty="0" smtClean="0"/>
              <a:t>	D	4	5	3	6	2	1</a:t>
            </a:r>
          </a:p>
          <a:p>
            <a:r>
              <a:rPr lang="en-US" dirty="0" smtClean="0"/>
              <a:t>	E	5	6	4	1	3	2</a:t>
            </a:r>
          </a:p>
          <a:p>
            <a:r>
              <a:rPr lang="en-US" dirty="0" smtClean="0"/>
              <a:t>	F	6	1	5	2	4	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2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72" y="1501399"/>
            <a:ext cx="6473268" cy="4854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367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a typing interface for use while driving cars.</a:t>
            </a:r>
            <a:endParaRPr lang="en-US" dirty="0"/>
          </a:p>
          <a:p>
            <a:r>
              <a:rPr lang="en-US" dirty="0" smtClean="0"/>
              <a:t>Bring people into the lab, put them at a desk.</a:t>
            </a:r>
          </a:p>
          <a:p>
            <a:r>
              <a:rPr lang="en-US" dirty="0" smtClean="0"/>
              <a:t>Ask them to write an email, and time how long it 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Validity » Across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test situation match the situation that the design will be used in?</a:t>
            </a:r>
          </a:p>
          <a:p>
            <a:r>
              <a:rPr lang="en-US" dirty="0" smtClean="0"/>
              <a:t>Does it match at least in critical ways?</a:t>
            </a:r>
          </a:p>
          <a:p>
            <a:r>
              <a:rPr lang="en-US" dirty="0" smtClean="0"/>
              <a:t>What are aspects that are different?</a:t>
            </a:r>
          </a:p>
          <a:p>
            <a:endParaRPr lang="en-US" dirty="0"/>
          </a:p>
          <a:p>
            <a:r>
              <a:rPr lang="en-US" sz="4000" b="1" dirty="0" smtClean="0"/>
              <a:t>Artificialit</a:t>
            </a:r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119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Recruiting developers of PeopleSoft, ask them to register for courses.</a:t>
            </a:r>
          </a:p>
          <a:p>
            <a:r>
              <a:rPr lang="en-US" dirty="0" smtClean="0"/>
              <a:t>Because they can register for their courses within 5 minutes, the interface is deemed usable.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88" y="1600199"/>
            <a:ext cx="5280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 » Across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test subjects representative of the target user population?</a:t>
            </a:r>
          </a:p>
          <a:p>
            <a:r>
              <a:rPr lang="en-US" dirty="0" smtClean="0"/>
              <a:t>Is it a randomly selected group, or are there constraints on how the group is selected that may affect test results?</a:t>
            </a:r>
          </a:p>
          <a:p>
            <a:endParaRPr lang="en-US" dirty="0"/>
          </a:p>
          <a:p>
            <a:r>
              <a:rPr lang="en-US" b="1" dirty="0" smtClean="0"/>
              <a:t>Generalizability across a population.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:: Population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Draw a random sample from your real target population (recruitment)</a:t>
            </a:r>
          </a:p>
          <a:p>
            <a:r>
              <a:rPr lang="en-US" dirty="0" smtClean="0"/>
              <a:t>Ecological </a:t>
            </a:r>
            <a:r>
              <a:rPr lang="en-US" dirty="0" smtClean="0">
                <a:sym typeface="Wingdings"/>
              </a:rPr>
              <a:t> make lab conditions as realistic as possible in important respects</a:t>
            </a:r>
          </a:p>
          <a:p>
            <a:r>
              <a:rPr lang="en-US" dirty="0" smtClean="0">
                <a:sym typeface="Wingdings"/>
              </a:rPr>
              <a:t>Task  Base your tasks on real tasks (through, say, task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4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Uncontrolled variation</a:t>
            </a:r>
          </a:p>
          <a:p>
            <a:pPr lvl="1"/>
            <a:r>
              <a:rPr lang="en-US" dirty="0" smtClean="0"/>
              <a:t>Previous experience</a:t>
            </a:r>
          </a:p>
          <a:p>
            <a:pPr lvl="1"/>
            <a:r>
              <a:rPr lang="en-US" dirty="0" smtClean="0"/>
              <a:t>User differences</a:t>
            </a:r>
          </a:p>
          <a:p>
            <a:pPr lvl="1"/>
            <a:r>
              <a:rPr lang="en-US" dirty="0" smtClean="0"/>
              <a:t>Task design</a:t>
            </a:r>
          </a:p>
          <a:p>
            <a:pPr lvl="1"/>
            <a:r>
              <a:rPr lang="en-US" dirty="0" smtClean="0"/>
              <a:t>Measurement error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Eliminate uncontrolled variation (e.g. through selection; through analysis)</a:t>
            </a:r>
          </a:p>
          <a:p>
            <a:pPr lvl="1"/>
            <a:r>
              <a:rPr lang="en-US" dirty="0" smtClean="0"/>
              <a:t>Repetition (more people!)</a:t>
            </a:r>
          </a:p>
        </p:txBody>
      </p:sp>
    </p:spTree>
    <p:extLst>
      <p:ext uri="{BB962C8B-B14F-4D97-AF65-F5344CB8AC3E}">
        <p14:creationId xmlns:p14="http://schemas.microsoft.com/office/powerpoint/2010/main" val="4568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Between &amp; Within-Subjects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subjects: people are separated into groups, and each group is subject to different conditions. DVs are compared </a:t>
            </a:r>
            <a:r>
              <a:rPr lang="en-US" u="sng" dirty="0" smtClean="0"/>
              <a:t>between</a:t>
            </a:r>
            <a:r>
              <a:rPr lang="en-US" dirty="0" smtClean="0"/>
              <a:t> groups.</a:t>
            </a:r>
          </a:p>
          <a:p>
            <a:r>
              <a:rPr lang="en-US" dirty="0" smtClean="0"/>
              <a:t>Within subjects: people experience both/all conditions, and DVs are compared “</a:t>
            </a:r>
            <a:r>
              <a:rPr lang="en-US" u="sng" dirty="0" smtClean="0"/>
              <a:t>within</a:t>
            </a:r>
            <a:r>
              <a:rPr lang="en-US" dirty="0" smtClean="0"/>
              <a:t>” each individual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IVs and DVs are</a:t>
            </a:r>
          </a:p>
          <a:p>
            <a:r>
              <a:rPr lang="en-US" dirty="0" smtClean="0"/>
              <a:t>Threats to experimental design (internal and external validity; reliability)</a:t>
            </a:r>
          </a:p>
          <a:p>
            <a:r>
              <a:rPr lang="en-US" dirty="0" smtClean="0"/>
              <a:t>Ways to address these concerns</a:t>
            </a:r>
          </a:p>
          <a:p>
            <a:r>
              <a:rPr lang="en-US" dirty="0" smtClean="0"/>
              <a:t>Difference between within-subjects and between-</a:t>
            </a:r>
            <a:r>
              <a:rPr lang="en-US" smtClean="0"/>
              <a:t>subjects designs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29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View of Experiment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63079"/>
            <a:ext cx="8322432" cy="3225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54313"/>
            <a:ext cx="6467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Levels of IV: different settings on the knobs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381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Bubble Cursor</a:t>
            </a:r>
            <a:br>
              <a:rPr lang="en-US" dirty="0" smtClean="0"/>
            </a:br>
            <a:r>
              <a:rPr lang="en-US" sz="2200" dirty="0" smtClean="0"/>
              <a:t>Grossman &amp; </a:t>
            </a:r>
            <a:r>
              <a:rPr lang="en-US" sz="2200" dirty="0" err="1" smtClean="0"/>
              <a:t>Balakrishnan</a:t>
            </a:r>
            <a:r>
              <a:rPr lang="en-US" sz="2200" dirty="0" smtClean="0"/>
              <a:t> (200x)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would you set up the experiment to evaluate whether this is a good idea?</a:t>
            </a:r>
          </a:p>
          <a:p>
            <a:endParaRPr lang="en-US" dirty="0" smtClean="0"/>
          </a:p>
          <a:p>
            <a:r>
              <a:rPr lang="en-US" dirty="0" smtClean="0"/>
              <a:t>What is your hypothesis?</a:t>
            </a:r>
          </a:p>
          <a:p>
            <a:r>
              <a:rPr lang="en-US" dirty="0" smtClean="0"/>
              <a:t>What are your IVs?</a:t>
            </a:r>
          </a:p>
          <a:p>
            <a:r>
              <a:rPr lang="en-US" dirty="0" smtClean="0"/>
              <a:t>What are your DVs?</a:t>
            </a:r>
          </a:p>
          <a:p>
            <a:r>
              <a:rPr lang="en-US" dirty="0" smtClean="0"/>
              <a:t>What is the actual task?</a:t>
            </a:r>
          </a:p>
          <a:p>
            <a:r>
              <a:rPr lang="en-US" dirty="0" smtClean="0"/>
              <a:t>How would you select participants?</a:t>
            </a:r>
          </a:p>
          <a:p>
            <a:r>
              <a:rPr lang="en-US" dirty="0" smtClean="0"/>
              <a:t>What kind of bias do you need to be aware of? How would you control for these?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24" y="2678410"/>
            <a:ext cx="269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Menus/Marking Menus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6068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165600"/>
            <a:ext cx="5029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Pie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305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would you set up the experiment to evaluate whether this is a good idea?</a:t>
            </a:r>
          </a:p>
          <a:p>
            <a:endParaRPr lang="en-US" dirty="0" smtClean="0"/>
          </a:p>
          <a:p>
            <a:r>
              <a:rPr lang="en-US" dirty="0" smtClean="0"/>
              <a:t>What is your hypothesis?</a:t>
            </a:r>
          </a:p>
          <a:p>
            <a:r>
              <a:rPr lang="en-US" dirty="0" smtClean="0"/>
              <a:t>What are your IVs?</a:t>
            </a:r>
          </a:p>
          <a:p>
            <a:r>
              <a:rPr lang="en-US" dirty="0" smtClean="0"/>
              <a:t>What are your DVs?</a:t>
            </a:r>
          </a:p>
          <a:p>
            <a:r>
              <a:rPr lang="en-US" dirty="0" smtClean="0"/>
              <a:t>What is the actual task?</a:t>
            </a:r>
          </a:p>
          <a:p>
            <a:r>
              <a:rPr lang="en-US" dirty="0" smtClean="0"/>
              <a:t>How would you select participants?</a:t>
            </a:r>
          </a:p>
          <a:p>
            <a:r>
              <a:rPr lang="en-US" dirty="0" smtClean="0"/>
              <a:t>What kind of bias do you need to be aware of? How would you control for these?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32" y="2012267"/>
            <a:ext cx="5029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Internal validity</a:t>
            </a:r>
          </a:p>
          <a:p>
            <a:pPr lvl="1"/>
            <a:r>
              <a:rPr lang="en-US" dirty="0" smtClean="0"/>
              <a:t>Are observed results actually </a:t>
            </a:r>
            <a:r>
              <a:rPr lang="en-US" b="1" dirty="0" smtClean="0"/>
              <a:t>caused</a:t>
            </a:r>
            <a:r>
              <a:rPr lang="en-US" dirty="0" smtClean="0"/>
              <a:t> by the independent variables?</a:t>
            </a:r>
          </a:p>
          <a:p>
            <a:pPr lvl="1"/>
            <a:r>
              <a:rPr lang="en-US" dirty="0" smtClean="0"/>
              <a:t>Are we confident that the experiment was conducted properly?</a:t>
            </a:r>
          </a:p>
          <a:p>
            <a:r>
              <a:rPr lang="en-US" dirty="0" smtClean="0"/>
              <a:t>External validity</a:t>
            </a:r>
          </a:p>
          <a:p>
            <a:pPr lvl="1"/>
            <a:r>
              <a:rPr lang="en-US" dirty="0" smtClean="0"/>
              <a:t>Are we confident that we would see these results </a:t>
            </a:r>
            <a:r>
              <a:rPr lang="en-US" b="1" dirty="0" smtClean="0"/>
              <a:t>generalized beyond the lab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Are we confident that we could </a:t>
            </a:r>
            <a:r>
              <a:rPr lang="en-US" b="1" dirty="0" smtClean="0"/>
              <a:t>repeat</a:t>
            </a:r>
            <a:r>
              <a:rPr lang="en-US" dirty="0" smtClean="0"/>
              <a:t> this experiment and get consistent results?</a:t>
            </a:r>
          </a:p>
        </p:txBody>
      </p:sp>
    </p:spTree>
    <p:extLst>
      <p:ext uri="{BB962C8B-B14F-4D97-AF65-F5344CB8AC3E}">
        <p14:creationId xmlns:p14="http://schemas.microsoft.com/office/powerpoint/2010/main" val="271846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8892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are designing a </a:t>
            </a:r>
            <a:r>
              <a:rPr lang="en-US" dirty="0" err="1" smtClean="0"/>
              <a:t>colour</a:t>
            </a:r>
            <a:r>
              <a:rPr lang="en-US" dirty="0" smtClean="0"/>
              <a:t> scheme for your interface, and recruit participants for the entire day. For morning participants, you use interface A; for afternoon participants, you use interface B.</a:t>
            </a:r>
          </a:p>
          <a:p>
            <a:r>
              <a:rPr lang="en-US" dirty="0" smtClean="0"/>
              <a:t>Morning participants seem to have no problems with the interface, but participants take a lot more time to complete the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48"/>
          <a:stretch/>
        </p:blipFill>
        <p:spPr>
          <a:xfrm>
            <a:off x="5132565" y="0"/>
            <a:ext cx="676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 » Confound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you are testing something, and changing one aspect of the test (i.e. a variable), if something else changes along with that variable, then you have a confound.</a:t>
            </a:r>
          </a:p>
          <a:p>
            <a:r>
              <a:rPr lang="en-US" dirty="0" smtClean="0"/>
              <a:t>This means that you cannot tell what is causing the difference.</a:t>
            </a:r>
          </a:p>
          <a:p>
            <a:endParaRPr lang="en-US" smtClean="0"/>
          </a:p>
          <a:p>
            <a:r>
              <a:rPr lang="en-US" smtClean="0"/>
              <a:t>E.g</a:t>
            </a:r>
            <a:r>
              <a:rPr lang="en-US" dirty="0" smtClean="0"/>
              <a:t>. When you do not eat cereal in the morning, you are fine, but if you do, then you get sick. You conclude that you are allergic to cereal.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1252</Words>
  <Application>Microsoft Macintosh PowerPoint</Application>
  <PresentationFormat>On-screen Show (4:3)</PresentationFormat>
  <Paragraphs>176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Topics</vt:lpstr>
      <vt:lpstr>Lecture 4 – Experimental Design</vt:lpstr>
      <vt:lpstr>Schematic View of Experiment Design</vt:lpstr>
      <vt:lpstr>Evaluating Bubble Cursor Grossman &amp; Balakrishnan (200x)</vt:lpstr>
      <vt:lpstr>Pie Menus/Marking Menus</vt:lpstr>
      <vt:lpstr>Evaluating Pie Menus</vt:lpstr>
      <vt:lpstr>Experimental Design Concerns</vt:lpstr>
      <vt:lpstr>Imagine this test…</vt:lpstr>
      <vt:lpstr>Internal Validity » Confound</vt:lpstr>
      <vt:lpstr>Imagine this test…</vt:lpstr>
      <vt:lpstr>Imagine this test…</vt:lpstr>
      <vt:lpstr>Internal Validity » Selection Bias</vt:lpstr>
      <vt:lpstr>Imagine this test…</vt:lpstr>
      <vt:lpstr>Internal Validity » Learning | Fatigue Effects</vt:lpstr>
      <vt:lpstr>Internal Validity » Experimenter Bias</vt:lpstr>
      <vt:lpstr>Internal Validity » Demand Characteristics</vt:lpstr>
      <vt:lpstr>Potential Internal Validity Problems</vt:lpstr>
      <vt:lpstr>Counter balancing</vt:lpstr>
      <vt:lpstr>Counter balancing</vt:lpstr>
      <vt:lpstr>Incomplete Counterbalanced Measure Designs</vt:lpstr>
      <vt:lpstr>Imagine this test…</vt:lpstr>
      <vt:lpstr>External Validity » Across Situations</vt:lpstr>
      <vt:lpstr>Imagine this test…</vt:lpstr>
      <vt:lpstr>External Validity » Across People</vt:lpstr>
      <vt:lpstr>External Validity</vt:lpstr>
      <vt:lpstr>Reliability</vt:lpstr>
      <vt:lpstr>Between &amp; Within-Subjects Designs</vt:lpstr>
      <vt:lpstr>You now know…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</dc:title>
  <dc:creator>Tony Tang</dc:creator>
  <cp:lastModifiedBy>Tony Tang</cp:lastModifiedBy>
  <cp:revision>8</cp:revision>
  <dcterms:created xsi:type="dcterms:W3CDTF">2014-09-17T14:52:53Z</dcterms:created>
  <dcterms:modified xsi:type="dcterms:W3CDTF">2014-09-17T18:34:51Z</dcterms:modified>
</cp:coreProperties>
</file>