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35"/>
  </p:notesMasterIdLst>
  <p:handoutMasterIdLst>
    <p:handoutMasterId r:id="rId36"/>
  </p:handoutMasterIdLst>
  <p:sldIdLst>
    <p:sldId id="335" r:id="rId2"/>
    <p:sldId id="287" r:id="rId3"/>
    <p:sldId id="256" r:id="rId4"/>
    <p:sldId id="257" r:id="rId5"/>
    <p:sldId id="322" r:id="rId6"/>
    <p:sldId id="323" r:id="rId7"/>
    <p:sldId id="258" r:id="rId8"/>
    <p:sldId id="328" r:id="rId9"/>
    <p:sldId id="259" r:id="rId10"/>
    <p:sldId id="260" r:id="rId11"/>
    <p:sldId id="296" r:id="rId12"/>
    <p:sldId id="261" r:id="rId13"/>
    <p:sldId id="297" r:id="rId14"/>
    <p:sldId id="262" r:id="rId15"/>
    <p:sldId id="263" r:id="rId16"/>
    <p:sldId id="264" r:id="rId17"/>
    <p:sldId id="291" r:id="rId18"/>
    <p:sldId id="265" r:id="rId19"/>
    <p:sldId id="348" r:id="rId20"/>
    <p:sldId id="347" r:id="rId21"/>
    <p:sldId id="343" r:id="rId22"/>
    <p:sldId id="345" r:id="rId23"/>
    <p:sldId id="346" r:id="rId24"/>
    <p:sldId id="349" r:id="rId25"/>
    <p:sldId id="350" r:id="rId26"/>
    <p:sldId id="351" r:id="rId27"/>
    <p:sldId id="352" r:id="rId28"/>
    <p:sldId id="353" r:id="rId29"/>
    <p:sldId id="344" r:id="rId30"/>
    <p:sldId id="342" r:id="rId31"/>
    <p:sldId id="340" r:id="rId32"/>
    <p:sldId id="295" r:id="rId33"/>
    <p:sldId id="338" r:id="rId34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74" autoAdjust="0"/>
    <p:restoredTop sz="94660"/>
  </p:normalViewPr>
  <p:slideViewPr>
    <p:cSldViewPr>
      <p:cViewPr varScale="1">
        <p:scale>
          <a:sx n="69" d="100"/>
          <a:sy n="69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8"/>
    </p:cViewPr>
  </p:sorterViewPr>
  <p:notesViewPr>
    <p:cSldViewPr>
      <p:cViewPr varScale="1">
        <p:scale>
          <a:sx n="59" d="100"/>
          <a:sy n="59" d="100"/>
        </p:scale>
        <p:origin x="-1188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54138" y="8616950"/>
            <a:ext cx="2663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Evaluation-Controlled Experiments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8616950"/>
            <a:ext cx="1944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87A6FFD0-C9CB-4C26-8856-D15C863A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8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1092D587-8E29-466D-9652-E06144795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9138" y="9144000"/>
            <a:ext cx="796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447" tIns="47875" rIns="92447" bIns="47875">
            <a:spAutoFit/>
          </a:bodyPr>
          <a:lstStyle/>
          <a:p>
            <a:pPr algn="ctr" defTabSz="936625" eaLnBrk="0" hangingPunct="0">
              <a:lnSpc>
                <a:spcPct val="90000"/>
              </a:lnSpc>
              <a:defRPr/>
            </a:pPr>
            <a:r>
              <a:rPr lang="en-US" sz="1200">
                <a:latin typeface="Arial" charset="0"/>
              </a:rPr>
              <a:t>Page </a:t>
            </a:r>
            <a:fld id="{22327B45-6AAD-4ACE-84BD-2C24EC370FC8}" type="slidenum">
              <a:rPr lang="en-US" sz="1200">
                <a:latin typeface="Arial" charset="0"/>
              </a:rPr>
              <a:pPr algn="ctr" defTabSz="936625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9" tIns="49525" rIns="97399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093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D51B793-8967-462D-9EE4-92C661DE059D}" type="slidenum">
              <a:rPr lang="en-US" sz="1000" smtClean="0">
                <a:latin typeface="Times New Roman" pitchFamily="18" charset="0"/>
              </a:rPr>
              <a:pPr/>
              <a:t>3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0343CE2-589A-4EA7-B511-76C2EC210A57}" type="slidenum">
              <a:rPr lang="en-US" sz="1000" smtClean="0">
                <a:latin typeface="Times New Roman" pitchFamily="18" charset="0"/>
              </a:rPr>
              <a:pPr/>
              <a:t>15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B9404A3-9555-4E1B-867D-D4D642C0FA60}" type="slidenum">
              <a:rPr lang="en-US" sz="1000" smtClean="0">
                <a:latin typeface="Times New Roman" pitchFamily="18" charset="0"/>
              </a:rPr>
              <a:pPr/>
              <a:t>16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F6616D2-2C4B-4CF9-8421-6DE6FE2B9CC0}" type="slidenum">
              <a:rPr lang="en-US" sz="1000" smtClean="0">
                <a:latin typeface="Times New Roman" pitchFamily="18" charset="0"/>
              </a:rPr>
              <a:pPr/>
              <a:t>17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13FA44D-6AA4-49AA-B07E-433DCDCE941D}" type="slidenum">
              <a:rPr lang="en-US" sz="1000" smtClean="0">
                <a:latin typeface="Times New Roman" pitchFamily="18" charset="0"/>
              </a:rPr>
              <a:pPr/>
              <a:t>18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AAF05C9-DFE4-4313-8200-399A463029F2}" type="slidenum">
              <a:rPr lang="en-US" sz="1000" smtClean="0">
                <a:latin typeface="Times New Roman" pitchFamily="18" charset="0"/>
              </a:rPr>
              <a:pPr/>
              <a:t>22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2FCF1F2-FEAB-4C96-9B5C-1D59BB7D9CCB}" type="slidenum">
              <a:rPr lang="en-US" sz="1000" smtClean="0">
                <a:latin typeface="Times New Roman" pitchFamily="18" charset="0"/>
              </a:rPr>
              <a:pPr/>
              <a:t>23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13E1FF4-FC0D-4743-AFA4-0BADF93DE8CA}" type="slidenum">
              <a:rPr lang="en-US" sz="1000" smtClean="0">
                <a:latin typeface="Times New Roman" pitchFamily="18" charset="0"/>
              </a:rPr>
              <a:pPr/>
              <a:t>30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3CD9933-B39B-40F1-8F21-FCECF6A1D349}" type="slidenum">
              <a:rPr lang="en-US" sz="1000" smtClean="0">
                <a:latin typeface="Times New Roman" pitchFamily="18" charset="0"/>
              </a:rPr>
              <a:pPr/>
              <a:t>31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3AC11B8-E82B-4FF9-A3D7-E40A37FE6D67}" type="slidenum">
              <a:rPr lang="en-US" sz="1000" smtClean="0">
                <a:latin typeface="Times New Roman" pitchFamily="18" charset="0"/>
              </a:rPr>
              <a:pPr/>
              <a:t>32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7661974-16A8-44D1-BD0F-210BD14705D7}" type="slidenum">
              <a:rPr lang="en-US" sz="1000" smtClean="0">
                <a:latin typeface="Times New Roman" pitchFamily="18" charset="0"/>
              </a:rPr>
              <a:pPr/>
              <a:t>4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EF89E9C-69D5-4B57-B3ED-3740E0BFD559}" type="slidenum">
              <a:rPr lang="en-US" sz="1000" smtClean="0">
                <a:latin typeface="Times New Roman" pitchFamily="18" charset="0"/>
              </a:rPr>
              <a:pPr/>
              <a:t>7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0E9CE5A-27D5-4473-B50C-0C7366239782}" type="slidenum">
              <a:rPr lang="en-US" sz="1000" smtClean="0">
                <a:latin typeface="Times New Roman" pitchFamily="18" charset="0"/>
              </a:rPr>
              <a:pPr/>
              <a:t>9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DD7B1C3-E5BA-4292-8477-43D2D07E870C}" type="slidenum">
              <a:rPr lang="en-US" sz="1000" smtClean="0">
                <a:latin typeface="Times New Roman" pitchFamily="18" charset="0"/>
              </a:rPr>
              <a:pPr/>
              <a:t>10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9A2C094-9E3A-4745-A87A-CEC81E1668CF}" type="slidenum">
              <a:rPr lang="en-US" sz="1000" smtClean="0">
                <a:latin typeface="Times New Roman" pitchFamily="18" charset="0"/>
              </a:rPr>
              <a:pPr/>
              <a:t>11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686BF3E-3278-4FCE-BCAC-6EF0E74E2D70}" type="slidenum">
              <a:rPr lang="en-US" sz="1000" smtClean="0">
                <a:latin typeface="Times New Roman" pitchFamily="18" charset="0"/>
              </a:rPr>
              <a:pPr/>
              <a:t>12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BE7D85A-9D9C-41C7-ADA2-0D52207D5BE6}" type="slidenum">
              <a:rPr lang="en-US" sz="1000" smtClean="0">
                <a:latin typeface="Times New Roman" pitchFamily="18" charset="0"/>
              </a:rPr>
              <a:pPr/>
              <a:t>13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15DB2A9-937D-48C1-8B0F-BB784CC2E306}" type="slidenum">
              <a:rPr lang="en-US" sz="1000" smtClean="0">
                <a:latin typeface="Times New Roman" pitchFamily="18" charset="0"/>
              </a:rPr>
              <a:pPr/>
              <a:t>14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263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99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557338"/>
            <a:ext cx="38100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2150" y="1557338"/>
            <a:ext cx="3810000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02150" y="4044950"/>
            <a:ext cx="3810000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3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7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8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1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38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7777162" cy="720725"/>
          </a:xfrm>
        </p:spPr>
        <p:txBody>
          <a:bodyPr/>
          <a:lstStyle/>
          <a:p>
            <a:r>
              <a:rPr lang="en-US" dirty="0" smtClean="0"/>
              <a:t>Controlled Experiments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313" y="2060575"/>
            <a:ext cx="5721350" cy="504329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b="1" dirty="0" smtClean="0"/>
              <a:t>Part 1: Introduction</a:t>
            </a:r>
            <a:endParaRPr lang="en-US" b="1" dirty="0"/>
          </a:p>
          <a:p>
            <a:pPr>
              <a:lnSpc>
                <a:spcPct val="120000"/>
              </a:lnSpc>
              <a:defRPr/>
            </a:pP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Lecture /slide deck produced by Saul Greenberg, University of Calgary, Canada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900113" y="6459538"/>
            <a:ext cx="7812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pPr algn="r"/>
            <a:r>
              <a:rPr lang="en-US" sz="800" dirty="0">
                <a:solidFill>
                  <a:srgbClr val="808080"/>
                </a:solidFill>
              </a:rPr>
              <a:t> </a:t>
            </a:r>
            <a:br>
              <a:rPr lang="en-US" sz="800" dirty="0">
                <a:solidFill>
                  <a:srgbClr val="808080"/>
                </a:solidFill>
              </a:rPr>
            </a:br>
            <a:r>
              <a:rPr lang="en-US" sz="800" dirty="0">
                <a:solidFill>
                  <a:srgbClr val="808080"/>
                </a:solidFill>
              </a:rPr>
              <a:t>Notice: some material in this deck is used from other sources without permission. Credit to the original source is given if it is known,</a:t>
            </a:r>
            <a:endParaRPr lang="en-US" dirty="0"/>
          </a:p>
        </p:txBody>
      </p:sp>
      <p:pic>
        <p:nvPicPr>
          <p:cNvPr id="5" name="Picture 5" descr="DOC_O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02" y="2564904"/>
            <a:ext cx="609030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07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Independent </a:t>
            </a:r>
            <a:r>
              <a:rPr lang="en-US" dirty="0" smtClean="0"/>
              <a:t>variables (IVs)</a:t>
            </a:r>
            <a:endParaRPr lang="en-US" dirty="0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7675" indent="-447675" eaLnBrk="1" hangingPunct="1"/>
            <a:r>
              <a:rPr lang="en-US" dirty="0" smtClean="0"/>
              <a:t>b) Hypothesis includes the </a:t>
            </a:r>
            <a:r>
              <a:rPr lang="en-US" b="1" dirty="0" smtClean="0"/>
              <a:t>independent variables</a:t>
            </a:r>
            <a:r>
              <a:rPr lang="en-US" dirty="0" smtClean="0"/>
              <a:t> </a:t>
            </a:r>
            <a:r>
              <a:rPr lang="en-US" dirty="0" smtClean="0"/>
              <a:t>(IVs) that are </a:t>
            </a:r>
            <a:r>
              <a:rPr lang="en-US" dirty="0" smtClean="0"/>
              <a:t>to be altered</a:t>
            </a:r>
            <a:br>
              <a:rPr lang="en-US" dirty="0" smtClean="0"/>
            </a:br>
            <a:endParaRPr lang="en-US" dirty="0" smtClean="0"/>
          </a:p>
          <a:p>
            <a:pPr marL="903288" lvl="1" eaLnBrk="1" hangingPunct="1">
              <a:lnSpc>
                <a:spcPct val="120000"/>
              </a:lnSpc>
            </a:pPr>
            <a:r>
              <a:rPr lang="en-US" dirty="0" smtClean="0"/>
              <a:t>the things you manipulate independent of a subject’s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marL="903288" lvl="1" eaLnBrk="1" hangingPunct="1">
              <a:lnSpc>
                <a:spcPct val="120000"/>
              </a:lnSpc>
            </a:pPr>
            <a:r>
              <a:rPr lang="en-US" dirty="0" smtClean="0"/>
              <a:t>determines a modification to the conditions the subjects undergo </a:t>
            </a:r>
            <a:br>
              <a:rPr lang="en-US" dirty="0" smtClean="0"/>
            </a:br>
            <a:endParaRPr lang="en-US" dirty="0" smtClean="0"/>
          </a:p>
          <a:p>
            <a:pPr marL="903288" lvl="1" eaLnBrk="1" hangingPunct="1">
              <a:lnSpc>
                <a:spcPct val="120000"/>
              </a:lnSpc>
            </a:pPr>
            <a:r>
              <a:rPr lang="en-US" dirty="0" smtClean="0"/>
              <a:t>may arise from subjects being classified into different groups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Independent </a:t>
            </a:r>
            <a:r>
              <a:rPr lang="en-US" dirty="0" smtClean="0"/>
              <a:t>variables (IVs)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1200"/>
            <a:ext cx="7847012" cy="4471988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2000" i="1" dirty="0" smtClean="0"/>
              <a:t>in toothpaste experiment</a:t>
            </a:r>
            <a:endParaRPr lang="en-US" sz="2000" dirty="0" smtClean="0"/>
          </a:p>
          <a:p>
            <a:pPr marL="0" indent="0" eaLnBrk="1" hangingPunct="1"/>
            <a:endParaRPr lang="en-US" sz="2000" i="1" dirty="0" smtClean="0"/>
          </a:p>
          <a:p>
            <a:pPr marL="0" indent="0" eaLnBrk="1" hangingPunct="1"/>
            <a:r>
              <a:rPr lang="en-US" sz="2000" dirty="0" smtClean="0"/>
              <a:t>There is no difference in the number of cavities </a:t>
            </a:r>
            <a:r>
              <a:rPr lang="en-US" sz="2000" b="1" dirty="0" smtClean="0"/>
              <a:t>in children and teenagers</a:t>
            </a:r>
            <a:r>
              <a:rPr lang="en-US" sz="2000" dirty="0" smtClean="0"/>
              <a:t> using </a:t>
            </a:r>
            <a:r>
              <a:rPr lang="en-US" sz="2000" b="1" dirty="0" smtClean="0"/>
              <a:t>glow-right and no-teeth toothpaste </a:t>
            </a:r>
            <a:r>
              <a:rPr lang="en-US" sz="2000" dirty="0" smtClean="0"/>
              <a:t>when brushing daily over a one month period </a:t>
            </a:r>
            <a:br>
              <a:rPr lang="en-US" sz="2000" dirty="0" smtClean="0"/>
            </a:br>
            <a:endParaRPr lang="en-US" sz="2000" dirty="0" smtClean="0"/>
          </a:p>
          <a:p>
            <a:pPr marL="1143000" lvl="2" indent="-228600" eaLnBrk="1" hangingPunct="1"/>
            <a:r>
              <a:rPr lang="en-US" dirty="0" smtClean="0"/>
              <a:t>IV1: toothpaste </a:t>
            </a:r>
            <a:r>
              <a:rPr lang="en-US" dirty="0" smtClean="0"/>
              <a:t>type: uses Crest or No-teeth toothpaste</a:t>
            </a:r>
          </a:p>
          <a:p>
            <a:pPr marL="1143000" lvl="2" indent="-228600" eaLnBrk="1" hangingPunct="1"/>
            <a:r>
              <a:rPr lang="en-US" dirty="0" smtClean="0"/>
              <a:t>IV2: age</a:t>
            </a:r>
            <a:r>
              <a:rPr lang="en-US" dirty="0" smtClean="0"/>
              <a:t>:	 &lt;= 11 years </a:t>
            </a:r>
            <a:r>
              <a:rPr lang="en-US" i="1" dirty="0" smtClean="0"/>
              <a:t>or</a:t>
            </a:r>
            <a:r>
              <a:rPr lang="en-US" dirty="0" smtClean="0"/>
              <a:t>  &gt; 11 years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16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Dependent variables (DVs)</a:t>
            </a:r>
            <a:endParaRPr lang="en-US" dirty="0" smtClean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c) Hypothesis includes the </a:t>
            </a:r>
            <a:r>
              <a:rPr lang="en-US" b="1" dirty="0" smtClean="0"/>
              <a:t>dependent  </a:t>
            </a:r>
            <a:br>
              <a:rPr lang="en-US" b="1" dirty="0" smtClean="0"/>
            </a:br>
            <a:r>
              <a:rPr lang="en-US" b="1" dirty="0" smtClean="0"/>
              <a:t>    </a:t>
            </a:r>
            <a:r>
              <a:rPr lang="en-US" b="1" dirty="0" smtClean="0"/>
              <a:t>variables (DVs)</a:t>
            </a:r>
            <a:r>
              <a:rPr lang="en-US" dirty="0" smtClean="0"/>
              <a:t> </a:t>
            </a:r>
            <a:r>
              <a:rPr lang="en-US" dirty="0" smtClean="0"/>
              <a:t>that will be measured</a:t>
            </a:r>
            <a:br>
              <a:rPr lang="en-US" dirty="0" smtClean="0"/>
            </a:br>
            <a:endParaRPr lang="en-US" dirty="0" smtClean="0"/>
          </a:p>
          <a:p>
            <a:pPr lvl="2" eaLnBrk="1" hangingPunct="1"/>
            <a:r>
              <a:rPr lang="en-US" dirty="0" smtClean="0"/>
              <a:t>variables dependent on the subject’s </a:t>
            </a:r>
            <a:r>
              <a:rPr lang="en-US" dirty="0" err="1" smtClean="0"/>
              <a:t>behaviour</a:t>
            </a:r>
            <a:r>
              <a:rPr lang="en-US" dirty="0" smtClean="0"/>
              <a:t> / reaction to the independent variable</a:t>
            </a:r>
            <a:br>
              <a:rPr lang="en-US" dirty="0" smtClean="0"/>
            </a:br>
            <a:endParaRPr lang="en-US" dirty="0" smtClean="0"/>
          </a:p>
          <a:p>
            <a:pPr lvl="2" eaLnBrk="1" hangingPunct="1"/>
            <a:r>
              <a:rPr lang="en-US" dirty="0" smtClean="0"/>
              <a:t>the specific things you set out to quantitatively measure / observe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Dependent variables (DVs)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i="1" dirty="0" smtClean="0"/>
              <a:t>in toothpaste experiment</a:t>
            </a:r>
          </a:p>
          <a:p>
            <a:pPr marL="0" indent="0" eaLnBrk="1" hangingPunct="1"/>
            <a:endParaRPr lang="en-US" i="1" dirty="0" smtClean="0"/>
          </a:p>
          <a:p>
            <a:pPr marL="0" indent="0" eaLnBrk="1" hangingPunct="1"/>
            <a:r>
              <a:rPr lang="en-US" dirty="0" smtClean="0"/>
              <a:t>There is no difference in the </a:t>
            </a:r>
            <a:r>
              <a:rPr lang="en-US" b="1" dirty="0" smtClean="0"/>
              <a:t>number of cavities </a:t>
            </a:r>
            <a:r>
              <a:rPr lang="en-US" dirty="0" smtClean="0"/>
              <a:t>in children and teenagers using glow-right and no-teeth toothpaste when brushing daily over a one month period </a:t>
            </a:r>
            <a:r>
              <a:rPr lang="en-US" i="1" dirty="0" smtClean="0"/>
              <a:t>in toothpaste experiment</a:t>
            </a:r>
            <a:br>
              <a:rPr lang="en-US" i="1" dirty="0" smtClean="0"/>
            </a:br>
            <a:endParaRPr lang="en-US" i="1" dirty="0" smtClean="0"/>
          </a:p>
          <a:p>
            <a:pPr lvl="2" eaLnBrk="1" hangingPunct="1"/>
            <a:r>
              <a:rPr lang="en-US" dirty="0" smtClean="0"/>
              <a:t>number of cavities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sz="1800" dirty="0" smtClean="0"/>
              <a:t>         </a:t>
            </a:r>
            <a:r>
              <a:rPr lang="en-US" sz="1800" dirty="0"/>
              <a:t>o</a:t>
            </a:r>
            <a:r>
              <a:rPr lang="en-US" sz="1800" dirty="0" smtClean="0"/>
              <a:t>ther things we could have measured</a:t>
            </a:r>
          </a:p>
          <a:p>
            <a:pPr lvl="2" eaLnBrk="1" hangingPunct="1"/>
            <a:r>
              <a:rPr lang="en-US" sz="1400" dirty="0" smtClean="0"/>
              <a:t>frequency of brushing</a:t>
            </a:r>
          </a:p>
          <a:p>
            <a:pPr lvl="2" eaLnBrk="1" hangingPunct="1"/>
            <a:r>
              <a:rPr lang="en-US" sz="1400" dirty="0" smtClean="0"/>
              <a:t>preference</a:t>
            </a:r>
          </a:p>
          <a:p>
            <a:pPr marL="0" indent="0" eaLnBrk="1" hangingPunct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Subject Selection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208963" cy="4824412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d) Judiciously select and assign subjects to groups</a:t>
            </a:r>
          </a:p>
          <a:p>
            <a:pPr marL="0" indent="0" eaLnBrk="1" hangingPunct="1"/>
            <a:r>
              <a:rPr lang="en-US" sz="2000" smtClean="0"/>
              <a:t>      </a:t>
            </a:r>
            <a:br>
              <a:rPr lang="en-US" sz="2000" smtClean="0"/>
            </a:br>
            <a:r>
              <a:rPr lang="en-US" sz="2000" smtClean="0"/>
              <a:t>      ways of controlling subject variability</a:t>
            </a:r>
          </a:p>
          <a:p>
            <a:pPr lvl="2" eaLnBrk="1" hangingPunct="1"/>
            <a:r>
              <a:rPr lang="en-US" sz="2000" smtClean="0"/>
              <a:t>reasonable amount of subjects </a:t>
            </a:r>
          </a:p>
          <a:p>
            <a:pPr lvl="2" eaLnBrk="1" hangingPunct="1"/>
            <a:r>
              <a:rPr lang="en-US" sz="2000" smtClean="0"/>
              <a:t>random assignment</a:t>
            </a:r>
          </a:p>
          <a:p>
            <a:pPr lvl="2" eaLnBrk="1" hangingPunct="1"/>
            <a:r>
              <a:rPr lang="en-US" sz="2000" smtClean="0"/>
              <a:t>make different user groups an independent variable</a:t>
            </a:r>
          </a:p>
          <a:p>
            <a:pPr lvl="2" eaLnBrk="1" hangingPunct="1"/>
            <a:r>
              <a:rPr lang="en-US" sz="2000" smtClean="0"/>
              <a:t>screen for anomalies in subject group</a:t>
            </a:r>
          </a:p>
          <a:p>
            <a:pPr lvl="3" eaLnBrk="1" hangingPunct="1"/>
            <a:r>
              <a:rPr lang="en-US" sz="2000" smtClean="0"/>
              <a:t>superstars versus poor performers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3635375" y="479742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Novice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5218113" y="4868863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Expert</a:t>
            </a:r>
          </a:p>
        </p:txBody>
      </p:sp>
      <p:pic>
        <p:nvPicPr>
          <p:cNvPr id="27654" name="Picture 8" descr="j02825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868863"/>
            <a:ext cx="266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j02826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97425"/>
            <a:ext cx="18049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j02899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725"/>
            <a:ext cx="29654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Controlling bias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e) Control for bias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unbiased instructions </a:t>
            </a:r>
          </a:p>
          <a:p>
            <a:pPr lvl="2" eaLnBrk="1" hangingPunct="1"/>
            <a:r>
              <a:rPr lang="en-US" smtClean="0"/>
              <a:t>unbiased experimental protocols</a:t>
            </a:r>
          </a:p>
          <a:p>
            <a:pPr lvl="3" eaLnBrk="1" hangingPunct="1"/>
            <a:r>
              <a:rPr lang="en-US" smtClean="0"/>
              <a:t>prepare scripts ahead of time</a:t>
            </a:r>
          </a:p>
          <a:p>
            <a:pPr lvl="2" eaLnBrk="1" hangingPunct="1"/>
            <a:r>
              <a:rPr lang="en-US" smtClean="0"/>
              <a:t>unbiased subject selection</a:t>
            </a:r>
          </a:p>
        </p:txBody>
      </p:sp>
      <p:sp>
        <p:nvSpPr>
          <p:cNvPr id="28677" name="AutoShape 9"/>
          <p:cNvSpPr>
            <a:spLocks noChangeArrowheads="1"/>
          </p:cNvSpPr>
          <p:nvPr/>
        </p:nvSpPr>
        <p:spPr bwMode="auto">
          <a:xfrm>
            <a:off x="6155903" y="2636912"/>
            <a:ext cx="2448521" cy="1295326"/>
          </a:xfrm>
          <a:prstGeom prst="wedgeRoundRectCallout">
            <a:avLst>
              <a:gd name="adj1" fmla="val -25048"/>
              <a:gd name="adj2" fmla="val 80725"/>
              <a:gd name="adj3" fmla="val 16667"/>
            </a:avLst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/>
          <a:p>
            <a:r>
              <a:rPr lang="en-US" sz="1400"/>
              <a:t>Now you get to do the</a:t>
            </a:r>
          </a:p>
          <a:p>
            <a:r>
              <a:rPr lang="en-US" sz="1400"/>
              <a:t>pop-up menus. I think</a:t>
            </a:r>
          </a:p>
          <a:p>
            <a:r>
              <a:rPr lang="en-US" sz="1400"/>
              <a:t>you will really like them...</a:t>
            </a:r>
          </a:p>
          <a:p>
            <a:r>
              <a:rPr lang="en-US" sz="1400"/>
              <a:t>I designed them myself!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Statistical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7993063" cy="4824412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f) Apply statistical methods to data analysis</a:t>
            </a:r>
          </a:p>
          <a:p>
            <a:pPr lvl="1" eaLnBrk="1" hangingPunct="1"/>
            <a:r>
              <a:rPr lang="en-US" smtClean="0"/>
              <a:t>confidence limits</a:t>
            </a:r>
            <a:r>
              <a:rPr lang="en-US" sz="2400" smtClean="0"/>
              <a:t>:</a:t>
            </a:r>
            <a:r>
              <a:rPr lang="en-US" sz="1600" smtClean="0"/>
              <a:t> </a:t>
            </a:r>
            <a:br>
              <a:rPr lang="en-US" sz="1600" smtClean="0"/>
            </a:br>
            <a:endParaRPr lang="en-US" sz="1600" smtClean="0"/>
          </a:p>
          <a:p>
            <a:pPr lvl="2" eaLnBrk="1" hangingPunct="1"/>
            <a:r>
              <a:rPr lang="en-US" smtClean="0"/>
              <a:t>the confidence that your conclusion is correct</a:t>
            </a:r>
          </a:p>
          <a:p>
            <a:pPr lvl="2" eaLnBrk="1" hangingPunct="1">
              <a:buFontTx/>
              <a:buNone/>
            </a:pPr>
            <a:endParaRPr lang="en-US" smtClean="0"/>
          </a:p>
          <a:p>
            <a:pPr lvl="2" eaLnBrk="1" hangingPunct="1"/>
            <a:r>
              <a:rPr lang="en-US" smtClean="0"/>
              <a:t>“the hypothesis that computer experience makes no difference is rejected at the .05 level”</a:t>
            </a:r>
            <a:br>
              <a:rPr lang="en-US" smtClean="0"/>
            </a:br>
            <a:r>
              <a:rPr lang="en-US" smtClean="0"/>
              <a:t>means:</a:t>
            </a:r>
          </a:p>
          <a:p>
            <a:pPr lvl="3" eaLnBrk="1" hangingPunct="1"/>
            <a:r>
              <a:rPr lang="en-US" sz="1800" smtClean="0"/>
              <a:t>a 95% chance that your statement is correct</a:t>
            </a:r>
          </a:p>
          <a:p>
            <a:pPr lvl="3" eaLnBrk="1" hangingPunct="1"/>
            <a:r>
              <a:rPr lang="en-US" sz="1800" smtClean="0"/>
              <a:t>a 5% chance you are wrong</a:t>
            </a:r>
            <a:br>
              <a:rPr lang="en-US" sz="1800" smtClean="0"/>
            </a:br>
            <a:endParaRPr lang="en-US" sz="1800" smtClean="0"/>
          </a:p>
        </p:txBody>
      </p:sp>
      <p:pic>
        <p:nvPicPr>
          <p:cNvPr id="29700" name="Picture 7" descr="j01569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11111"/>
            <a:ext cx="2339752" cy="224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Interpretation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g) Interpret your results</a:t>
            </a:r>
          </a:p>
          <a:p>
            <a:pPr lvl="1" eaLnBrk="1" hangingPunct="1"/>
            <a:r>
              <a:rPr lang="en-US" sz="1600" smtClean="0"/>
              <a:t>what you believe the results really mean</a:t>
            </a:r>
          </a:p>
          <a:p>
            <a:pPr lvl="1" eaLnBrk="1" hangingPunct="1"/>
            <a:r>
              <a:rPr lang="en-US" sz="1600" smtClean="0"/>
              <a:t>their implications to your research</a:t>
            </a:r>
          </a:p>
          <a:p>
            <a:pPr lvl="1" eaLnBrk="1" hangingPunct="1"/>
            <a:r>
              <a:rPr lang="en-US" sz="1600" smtClean="0"/>
              <a:t>their implications to practitioners</a:t>
            </a:r>
          </a:p>
          <a:p>
            <a:pPr lvl="1" eaLnBrk="1" hangingPunct="1"/>
            <a:r>
              <a:rPr lang="en-US" sz="1600" smtClean="0"/>
              <a:t>how generalizable they are</a:t>
            </a:r>
          </a:p>
          <a:p>
            <a:pPr lvl="1" eaLnBrk="1" hangingPunct="1"/>
            <a:r>
              <a:rPr lang="en-US" sz="1600" smtClean="0"/>
              <a:t>limitations and critique</a:t>
            </a:r>
          </a:p>
          <a:p>
            <a:pPr lvl="1" eaLnBrk="1" hangingPunct="1">
              <a:buFontTx/>
              <a:buNone/>
            </a:pPr>
            <a:endParaRPr lang="en-US" sz="1600" smtClean="0"/>
          </a:p>
        </p:txBody>
      </p:sp>
      <p:pic>
        <p:nvPicPr>
          <p:cNvPr id="30724" name="Picture 4" descr="PE0248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41" y="3258246"/>
            <a:ext cx="2302123" cy="359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Planning flowchart for experiments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368425" y="125412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Stage 1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368425" y="1597025"/>
            <a:ext cx="895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Problem 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368425" y="1787525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definition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339850" y="1581150"/>
            <a:ext cx="901700" cy="55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470025" y="2397125"/>
            <a:ext cx="9255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research 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673225" y="2587625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idea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368425" y="2968625"/>
            <a:ext cx="876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literature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457325" y="3159125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review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254125" y="3768725"/>
            <a:ext cx="1162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statement of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419225" y="3959225"/>
            <a:ext cx="827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problem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343025" y="4454525"/>
            <a:ext cx="1033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hypothesis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254125" y="4645025"/>
            <a:ext cx="1201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development</a:t>
            </a:r>
          </a:p>
        </p:txBody>
      </p:sp>
      <p:grpSp>
        <p:nvGrpSpPr>
          <p:cNvPr id="31759" name="Group 17"/>
          <p:cNvGrpSpPr>
            <a:grpSpLocks/>
          </p:cNvGrpSpPr>
          <p:nvPr/>
        </p:nvGrpSpPr>
        <p:grpSpPr bwMode="auto">
          <a:xfrm>
            <a:off x="1739900" y="2146300"/>
            <a:ext cx="77788" cy="331788"/>
            <a:chOff x="1096" y="1352"/>
            <a:chExt cx="49" cy="209"/>
          </a:xfrm>
        </p:grpSpPr>
        <p:sp>
          <p:nvSpPr>
            <p:cNvPr id="31930" name="Freeform 15"/>
            <p:cNvSpPr>
              <a:spLocks/>
            </p:cNvSpPr>
            <p:nvPr/>
          </p:nvSpPr>
          <p:spPr bwMode="auto">
            <a:xfrm>
              <a:off x="1096" y="1456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1" name="Line 16"/>
            <p:cNvSpPr>
              <a:spLocks noChangeShapeType="1"/>
            </p:cNvSpPr>
            <p:nvPr/>
          </p:nvSpPr>
          <p:spPr bwMode="auto">
            <a:xfrm>
              <a:off x="1132" y="1352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0" name="Group 20"/>
          <p:cNvGrpSpPr>
            <a:grpSpLocks/>
          </p:cNvGrpSpPr>
          <p:nvPr/>
        </p:nvGrpSpPr>
        <p:grpSpPr bwMode="auto">
          <a:xfrm>
            <a:off x="1739900" y="2717800"/>
            <a:ext cx="77788" cy="331788"/>
            <a:chOff x="1096" y="1712"/>
            <a:chExt cx="49" cy="209"/>
          </a:xfrm>
        </p:grpSpPr>
        <p:sp>
          <p:nvSpPr>
            <p:cNvPr id="31928" name="Freeform 18"/>
            <p:cNvSpPr>
              <a:spLocks/>
            </p:cNvSpPr>
            <p:nvPr/>
          </p:nvSpPr>
          <p:spPr bwMode="auto">
            <a:xfrm>
              <a:off x="1096" y="1816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9" name="Line 19"/>
            <p:cNvSpPr>
              <a:spLocks noChangeShapeType="1"/>
            </p:cNvSpPr>
            <p:nvPr/>
          </p:nvSpPr>
          <p:spPr bwMode="auto">
            <a:xfrm>
              <a:off x="1132" y="1712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1" name="Group 23"/>
          <p:cNvGrpSpPr>
            <a:grpSpLocks/>
          </p:cNvGrpSpPr>
          <p:nvPr/>
        </p:nvGrpSpPr>
        <p:grpSpPr bwMode="auto">
          <a:xfrm>
            <a:off x="1739900" y="3517900"/>
            <a:ext cx="77788" cy="331788"/>
            <a:chOff x="1096" y="2216"/>
            <a:chExt cx="49" cy="209"/>
          </a:xfrm>
        </p:grpSpPr>
        <p:sp>
          <p:nvSpPr>
            <p:cNvPr id="31926" name="Freeform 21"/>
            <p:cNvSpPr>
              <a:spLocks/>
            </p:cNvSpPr>
            <p:nvPr/>
          </p:nvSpPr>
          <p:spPr bwMode="auto">
            <a:xfrm>
              <a:off x="1096" y="2320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7" name="Line 22"/>
            <p:cNvSpPr>
              <a:spLocks noChangeShapeType="1"/>
            </p:cNvSpPr>
            <p:nvPr/>
          </p:nvSpPr>
          <p:spPr bwMode="auto">
            <a:xfrm>
              <a:off x="1132" y="2216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2" name="Group 26"/>
          <p:cNvGrpSpPr>
            <a:grpSpLocks/>
          </p:cNvGrpSpPr>
          <p:nvPr/>
        </p:nvGrpSpPr>
        <p:grpSpPr bwMode="auto">
          <a:xfrm>
            <a:off x="1739900" y="4203700"/>
            <a:ext cx="77788" cy="331788"/>
            <a:chOff x="1096" y="2648"/>
            <a:chExt cx="49" cy="209"/>
          </a:xfrm>
        </p:grpSpPr>
        <p:sp>
          <p:nvSpPr>
            <p:cNvPr id="31924" name="Freeform 24"/>
            <p:cNvSpPr>
              <a:spLocks/>
            </p:cNvSpPr>
            <p:nvPr/>
          </p:nvSpPr>
          <p:spPr bwMode="auto">
            <a:xfrm>
              <a:off x="1096" y="2752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5" name="Line 25"/>
            <p:cNvSpPr>
              <a:spLocks noChangeShapeType="1"/>
            </p:cNvSpPr>
            <p:nvPr/>
          </p:nvSpPr>
          <p:spPr bwMode="auto">
            <a:xfrm>
              <a:off x="1132" y="2648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3" name="Rectangle 27"/>
          <p:cNvSpPr>
            <a:spLocks noChangeArrowheads="1"/>
          </p:cNvSpPr>
          <p:nvPr/>
        </p:nvSpPr>
        <p:spPr bwMode="auto">
          <a:xfrm>
            <a:off x="2854325" y="125412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Stage 2</a:t>
            </a:r>
          </a:p>
        </p:txBody>
      </p:sp>
      <p:sp>
        <p:nvSpPr>
          <p:cNvPr id="31764" name="Rectangle 28"/>
          <p:cNvSpPr>
            <a:spLocks noChangeArrowheads="1"/>
          </p:cNvSpPr>
          <p:nvPr/>
        </p:nvSpPr>
        <p:spPr bwMode="auto">
          <a:xfrm>
            <a:off x="2854325" y="1597025"/>
            <a:ext cx="87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Planning</a:t>
            </a:r>
          </a:p>
        </p:txBody>
      </p:sp>
      <p:sp>
        <p:nvSpPr>
          <p:cNvPr id="31765" name="Rectangle 29"/>
          <p:cNvSpPr>
            <a:spLocks noChangeArrowheads="1"/>
          </p:cNvSpPr>
          <p:nvPr/>
        </p:nvSpPr>
        <p:spPr bwMode="auto">
          <a:xfrm>
            <a:off x="2825750" y="1581150"/>
            <a:ext cx="901700" cy="55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Rectangle 30"/>
          <p:cNvSpPr>
            <a:spLocks noChangeArrowheads="1"/>
          </p:cNvSpPr>
          <p:nvPr/>
        </p:nvSpPr>
        <p:spPr bwMode="auto">
          <a:xfrm>
            <a:off x="2828925" y="2397125"/>
            <a:ext cx="717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define 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67" name="Rectangle 31"/>
          <p:cNvSpPr>
            <a:spLocks noChangeArrowheads="1"/>
          </p:cNvSpPr>
          <p:nvPr/>
        </p:nvSpPr>
        <p:spPr bwMode="auto">
          <a:xfrm>
            <a:off x="2740025" y="2587625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variables</a:t>
            </a:r>
          </a:p>
        </p:txBody>
      </p:sp>
      <p:sp>
        <p:nvSpPr>
          <p:cNvPr id="31768" name="Rectangle 32"/>
          <p:cNvSpPr>
            <a:spLocks noChangeArrowheads="1"/>
          </p:cNvSpPr>
          <p:nvPr/>
        </p:nvSpPr>
        <p:spPr bwMode="auto">
          <a:xfrm>
            <a:off x="2879725" y="3197225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controls</a:t>
            </a:r>
          </a:p>
        </p:txBody>
      </p:sp>
      <p:sp>
        <p:nvSpPr>
          <p:cNvPr id="31769" name="Rectangle 33"/>
          <p:cNvSpPr>
            <a:spLocks noChangeArrowheads="1"/>
          </p:cNvSpPr>
          <p:nvPr/>
        </p:nvSpPr>
        <p:spPr bwMode="auto">
          <a:xfrm>
            <a:off x="2828925" y="3654425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apparatus</a:t>
            </a:r>
          </a:p>
        </p:txBody>
      </p:sp>
      <p:sp>
        <p:nvSpPr>
          <p:cNvPr id="31770" name="Rectangle 34"/>
          <p:cNvSpPr>
            <a:spLocks noChangeArrowheads="1"/>
          </p:cNvSpPr>
          <p:nvPr/>
        </p:nvSpPr>
        <p:spPr bwMode="auto">
          <a:xfrm>
            <a:off x="2803525" y="4111625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procedures</a:t>
            </a:r>
          </a:p>
        </p:txBody>
      </p:sp>
      <p:grpSp>
        <p:nvGrpSpPr>
          <p:cNvPr id="31771" name="Group 37"/>
          <p:cNvGrpSpPr>
            <a:grpSpLocks/>
          </p:cNvGrpSpPr>
          <p:nvPr/>
        </p:nvGrpSpPr>
        <p:grpSpPr bwMode="auto">
          <a:xfrm>
            <a:off x="3225800" y="2832100"/>
            <a:ext cx="77788" cy="331788"/>
            <a:chOff x="2032" y="1784"/>
            <a:chExt cx="49" cy="209"/>
          </a:xfrm>
        </p:grpSpPr>
        <p:sp>
          <p:nvSpPr>
            <p:cNvPr id="31922" name="Freeform 35"/>
            <p:cNvSpPr>
              <a:spLocks/>
            </p:cNvSpPr>
            <p:nvPr/>
          </p:nvSpPr>
          <p:spPr bwMode="auto">
            <a:xfrm>
              <a:off x="2032" y="1888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3" name="Line 36"/>
            <p:cNvSpPr>
              <a:spLocks noChangeShapeType="1"/>
            </p:cNvSpPr>
            <p:nvPr/>
          </p:nvSpPr>
          <p:spPr bwMode="auto">
            <a:xfrm>
              <a:off x="2068" y="1784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2" name="Group 40"/>
          <p:cNvGrpSpPr>
            <a:grpSpLocks/>
          </p:cNvGrpSpPr>
          <p:nvPr/>
        </p:nvGrpSpPr>
        <p:grpSpPr bwMode="auto">
          <a:xfrm>
            <a:off x="3225800" y="3403600"/>
            <a:ext cx="77788" cy="331788"/>
            <a:chOff x="2032" y="2144"/>
            <a:chExt cx="49" cy="209"/>
          </a:xfrm>
        </p:grpSpPr>
        <p:sp>
          <p:nvSpPr>
            <p:cNvPr id="31920" name="Freeform 38"/>
            <p:cNvSpPr>
              <a:spLocks/>
            </p:cNvSpPr>
            <p:nvPr/>
          </p:nvSpPr>
          <p:spPr bwMode="auto">
            <a:xfrm>
              <a:off x="2032" y="2248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1" name="Line 39"/>
            <p:cNvSpPr>
              <a:spLocks noChangeShapeType="1"/>
            </p:cNvSpPr>
            <p:nvPr/>
          </p:nvSpPr>
          <p:spPr bwMode="auto">
            <a:xfrm>
              <a:off x="2068" y="2144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3" name="Group 43"/>
          <p:cNvGrpSpPr>
            <a:grpSpLocks/>
          </p:cNvGrpSpPr>
          <p:nvPr/>
        </p:nvGrpSpPr>
        <p:grpSpPr bwMode="auto">
          <a:xfrm>
            <a:off x="3225800" y="3860800"/>
            <a:ext cx="77788" cy="331788"/>
            <a:chOff x="2032" y="2432"/>
            <a:chExt cx="49" cy="209"/>
          </a:xfrm>
        </p:grpSpPr>
        <p:sp>
          <p:nvSpPr>
            <p:cNvPr id="31918" name="Freeform 41"/>
            <p:cNvSpPr>
              <a:spLocks/>
            </p:cNvSpPr>
            <p:nvPr/>
          </p:nvSpPr>
          <p:spPr bwMode="auto">
            <a:xfrm>
              <a:off x="2032" y="2536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9" name="Line 42"/>
            <p:cNvSpPr>
              <a:spLocks noChangeShapeType="1"/>
            </p:cNvSpPr>
            <p:nvPr/>
          </p:nvSpPr>
          <p:spPr bwMode="auto">
            <a:xfrm>
              <a:off x="2068" y="2432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74" name="Rectangle 44"/>
          <p:cNvSpPr>
            <a:spLocks noChangeArrowheads="1"/>
          </p:cNvSpPr>
          <p:nvPr/>
        </p:nvSpPr>
        <p:spPr bwMode="auto">
          <a:xfrm>
            <a:off x="4225925" y="125412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Stage 3</a:t>
            </a:r>
          </a:p>
        </p:txBody>
      </p:sp>
      <p:sp>
        <p:nvSpPr>
          <p:cNvPr id="31775" name="Rectangle 45"/>
          <p:cNvSpPr>
            <a:spLocks noChangeArrowheads="1"/>
          </p:cNvSpPr>
          <p:nvPr/>
        </p:nvSpPr>
        <p:spPr bwMode="auto">
          <a:xfrm>
            <a:off x="4225925" y="1597025"/>
            <a:ext cx="846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Conduct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6" name="Rectangle 46"/>
          <p:cNvSpPr>
            <a:spLocks noChangeArrowheads="1"/>
          </p:cNvSpPr>
          <p:nvPr/>
        </p:nvSpPr>
        <p:spPr bwMode="auto">
          <a:xfrm>
            <a:off x="4225925" y="1787525"/>
            <a:ext cx="87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research</a:t>
            </a:r>
          </a:p>
        </p:txBody>
      </p:sp>
      <p:sp>
        <p:nvSpPr>
          <p:cNvPr id="31777" name="Rectangle 47"/>
          <p:cNvSpPr>
            <a:spLocks noChangeArrowheads="1"/>
          </p:cNvSpPr>
          <p:nvPr/>
        </p:nvSpPr>
        <p:spPr bwMode="auto">
          <a:xfrm>
            <a:off x="4197350" y="1581150"/>
            <a:ext cx="901700" cy="55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Rectangle 48"/>
          <p:cNvSpPr>
            <a:spLocks noChangeArrowheads="1"/>
          </p:cNvSpPr>
          <p:nvPr/>
        </p:nvSpPr>
        <p:spPr bwMode="auto">
          <a:xfrm>
            <a:off x="4454525" y="3248025"/>
            <a:ext cx="530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9" name="Rectangle 49"/>
          <p:cNvSpPr>
            <a:spLocks noChangeArrowheads="1"/>
          </p:cNvSpPr>
          <p:nvPr/>
        </p:nvSpPr>
        <p:spPr bwMode="auto">
          <a:xfrm>
            <a:off x="4264025" y="3438525"/>
            <a:ext cx="925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collection</a:t>
            </a:r>
          </a:p>
        </p:txBody>
      </p:sp>
      <p:grpSp>
        <p:nvGrpSpPr>
          <p:cNvPr id="31780" name="Group 52"/>
          <p:cNvGrpSpPr>
            <a:grpSpLocks/>
          </p:cNvGrpSpPr>
          <p:nvPr/>
        </p:nvGrpSpPr>
        <p:grpSpPr bwMode="auto">
          <a:xfrm>
            <a:off x="4737100" y="2959100"/>
            <a:ext cx="77788" cy="331788"/>
            <a:chOff x="2984" y="1864"/>
            <a:chExt cx="49" cy="209"/>
          </a:xfrm>
        </p:grpSpPr>
        <p:sp>
          <p:nvSpPr>
            <p:cNvPr id="31916" name="Freeform 50"/>
            <p:cNvSpPr>
              <a:spLocks/>
            </p:cNvSpPr>
            <p:nvPr/>
          </p:nvSpPr>
          <p:spPr bwMode="auto">
            <a:xfrm>
              <a:off x="2984" y="1968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7" name="Line 51"/>
            <p:cNvSpPr>
              <a:spLocks noChangeShapeType="1"/>
            </p:cNvSpPr>
            <p:nvPr/>
          </p:nvSpPr>
          <p:spPr bwMode="auto">
            <a:xfrm>
              <a:off x="3020" y="1864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81" name="Rectangle 53"/>
          <p:cNvSpPr>
            <a:spLocks noChangeArrowheads="1"/>
          </p:cNvSpPr>
          <p:nvPr/>
        </p:nvSpPr>
        <p:spPr bwMode="auto">
          <a:xfrm>
            <a:off x="5597525" y="125412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Stage 4</a:t>
            </a:r>
          </a:p>
        </p:txBody>
      </p:sp>
      <p:sp>
        <p:nvSpPr>
          <p:cNvPr id="31782" name="Rectangle 54"/>
          <p:cNvSpPr>
            <a:spLocks noChangeArrowheads="1"/>
          </p:cNvSpPr>
          <p:nvPr/>
        </p:nvSpPr>
        <p:spPr bwMode="auto">
          <a:xfrm>
            <a:off x="5597525" y="1597025"/>
            <a:ext cx="846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Analysis</a:t>
            </a:r>
          </a:p>
        </p:txBody>
      </p:sp>
      <p:sp>
        <p:nvSpPr>
          <p:cNvPr id="31783" name="Rectangle 55"/>
          <p:cNvSpPr>
            <a:spLocks noChangeArrowheads="1"/>
          </p:cNvSpPr>
          <p:nvPr/>
        </p:nvSpPr>
        <p:spPr bwMode="auto">
          <a:xfrm>
            <a:off x="5568950" y="1581150"/>
            <a:ext cx="901700" cy="55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56"/>
          <p:cNvSpPr>
            <a:spLocks noChangeArrowheads="1"/>
          </p:cNvSpPr>
          <p:nvPr/>
        </p:nvSpPr>
        <p:spPr bwMode="auto">
          <a:xfrm>
            <a:off x="5724525" y="2397125"/>
            <a:ext cx="530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85" name="Rectangle 57"/>
          <p:cNvSpPr>
            <a:spLocks noChangeArrowheads="1"/>
          </p:cNvSpPr>
          <p:nvPr/>
        </p:nvSpPr>
        <p:spPr bwMode="auto">
          <a:xfrm>
            <a:off x="5483225" y="2587625"/>
            <a:ext cx="1004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reductions</a:t>
            </a:r>
          </a:p>
        </p:txBody>
      </p:sp>
      <p:sp>
        <p:nvSpPr>
          <p:cNvPr id="31786" name="Rectangle 58"/>
          <p:cNvSpPr>
            <a:spLocks noChangeArrowheads="1"/>
          </p:cNvSpPr>
          <p:nvPr/>
        </p:nvSpPr>
        <p:spPr bwMode="auto">
          <a:xfrm>
            <a:off x="5597525" y="3197225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statistics</a:t>
            </a:r>
          </a:p>
        </p:txBody>
      </p:sp>
      <p:sp>
        <p:nvSpPr>
          <p:cNvPr id="31787" name="Rectangle 59"/>
          <p:cNvSpPr>
            <a:spLocks noChangeArrowheads="1"/>
          </p:cNvSpPr>
          <p:nvPr/>
        </p:nvSpPr>
        <p:spPr bwMode="auto">
          <a:xfrm>
            <a:off x="5546725" y="3654425"/>
            <a:ext cx="1033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hypothesis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88" name="Rectangle 60"/>
          <p:cNvSpPr>
            <a:spLocks noChangeArrowheads="1"/>
          </p:cNvSpPr>
          <p:nvPr/>
        </p:nvSpPr>
        <p:spPr bwMode="auto">
          <a:xfrm>
            <a:off x="5711825" y="38449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testing</a:t>
            </a:r>
          </a:p>
        </p:txBody>
      </p:sp>
      <p:grpSp>
        <p:nvGrpSpPr>
          <p:cNvPr id="31789" name="Group 63"/>
          <p:cNvGrpSpPr>
            <a:grpSpLocks/>
          </p:cNvGrpSpPr>
          <p:nvPr/>
        </p:nvGrpSpPr>
        <p:grpSpPr bwMode="auto">
          <a:xfrm>
            <a:off x="5969000" y="2832100"/>
            <a:ext cx="77788" cy="331788"/>
            <a:chOff x="3760" y="1784"/>
            <a:chExt cx="49" cy="209"/>
          </a:xfrm>
        </p:grpSpPr>
        <p:sp>
          <p:nvSpPr>
            <p:cNvPr id="31914" name="Freeform 61"/>
            <p:cNvSpPr>
              <a:spLocks/>
            </p:cNvSpPr>
            <p:nvPr/>
          </p:nvSpPr>
          <p:spPr bwMode="auto">
            <a:xfrm>
              <a:off x="3760" y="1888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5" name="Line 62"/>
            <p:cNvSpPr>
              <a:spLocks noChangeShapeType="1"/>
            </p:cNvSpPr>
            <p:nvPr/>
          </p:nvSpPr>
          <p:spPr bwMode="auto">
            <a:xfrm>
              <a:off x="3796" y="1784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90" name="Group 66"/>
          <p:cNvGrpSpPr>
            <a:grpSpLocks/>
          </p:cNvGrpSpPr>
          <p:nvPr/>
        </p:nvGrpSpPr>
        <p:grpSpPr bwMode="auto">
          <a:xfrm>
            <a:off x="5969000" y="3403600"/>
            <a:ext cx="77788" cy="331788"/>
            <a:chOff x="3760" y="2144"/>
            <a:chExt cx="49" cy="209"/>
          </a:xfrm>
        </p:grpSpPr>
        <p:sp>
          <p:nvSpPr>
            <p:cNvPr id="31912" name="Freeform 64"/>
            <p:cNvSpPr>
              <a:spLocks/>
            </p:cNvSpPr>
            <p:nvPr/>
          </p:nvSpPr>
          <p:spPr bwMode="auto">
            <a:xfrm>
              <a:off x="3760" y="2248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Line 65"/>
            <p:cNvSpPr>
              <a:spLocks noChangeShapeType="1"/>
            </p:cNvSpPr>
            <p:nvPr/>
          </p:nvSpPr>
          <p:spPr bwMode="auto">
            <a:xfrm>
              <a:off x="3796" y="2144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91" name="Rectangle 67"/>
          <p:cNvSpPr>
            <a:spLocks noChangeArrowheads="1"/>
          </p:cNvSpPr>
          <p:nvPr/>
        </p:nvSpPr>
        <p:spPr bwMode="auto">
          <a:xfrm>
            <a:off x="6969125" y="125412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Stage 5</a:t>
            </a:r>
          </a:p>
        </p:txBody>
      </p:sp>
      <p:sp>
        <p:nvSpPr>
          <p:cNvPr id="31792" name="Rectangle 68"/>
          <p:cNvSpPr>
            <a:spLocks noChangeArrowheads="1"/>
          </p:cNvSpPr>
          <p:nvPr/>
        </p:nvSpPr>
        <p:spPr bwMode="auto">
          <a:xfrm>
            <a:off x="6969125" y="1597025"/>
            <a:ext cx="904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Interpret-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93" name="Rectangle 69"/>
          <p:cNvSpPr>
            <a:spLocks noChangeArrowheads="1"/>
          </p:cNvSpPr>
          <p:nvPr/>
        </p:nvSpPr>
        <p:spPr bwMode="auto">
          <a:xfrm>
            <a:off x="6969125" y="1787525"/>
            <a:ext cx="569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ation</a:t>
            </a:r>
          </a:p>
        </p:txBody>
      </p:sp>
      <p:sp>
        <p:nvSpPr>
          <p:cNvPr id="31794" name="Rectangle 70"/>
          <p:cNvSpPr>
            <a:spLocks noChangeArrowheads="1"/>
          </p:cNvSpPr>
          <p:nvPr/>
        </p:nvSpPr>
        <p:spPr bwMode="auto">
          <a:xfrm>
            <a:off x="6940550" y="1581150"/>
            <a:ext cx="901700" cy="55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5" name="Rectangle 71"/>
          <p:cNvSpPr>
            <a:spLocks noChangeArrowheads="1"/>
          </p:cNvSpPr>
          <p:nvPr/>
        </p:nvSpPr>
        <p:spPr bwMode="auto">
          <a:xfrm>
            <a:off x="6854825" y="2397125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interpretation</a:t>
            </a:r>
          </a:p>
        </p:txBody>
      </p:sp>
      <p:sp>
        <p:nvSpPr>
          <p:cNvPr id="31796" name="Rectangle 72"/>
          <p:cNvSpPr>
            <a:spLocks noChangeArrowheads="1"/>
          </p:cNvSpPr>
          <p:nvPr/>
        </p:nvSpPr>
        <p:spPr bwMode="auto">
          <a:xfrm>
            <a:off x="6867525" y="2854325"/>
            <a:ext cx="1290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generalization</a:t>
            </a:r>
          </a:p>
        </p:txBody>
      </p:sp>
      <p:sp>
        <p:nvSpPr>
          <p:cNvPr id="31797" name="Rectangle 73"/>
          <p:cNvSpPr>
            <a:spLocks noChangeArrowheads="1"/>
          </p:cNvSpPr>
          <p:nvPr/>
        </p:nvSpPr>
        <p:spPr bwMode="auto">
          <a:xfrm>
            <a:off x="6994525" y="3311525"/>
            <a:ext cx="88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reporting</a:t>
            </a:r>
          </a:p>
        </p:txBody>
      </p:sp>
      <p:grpSp>
        <p:nvGrpSpPr>
          <p:cNvPr id="31798" name="Group 76"/>
          <p:cNvGrpSpPr>
            <a:grpSpLocks/>
          </p:cNvGrpSpPr>
          <p:nvPr/>
        </p:nvGrpSpPr>
        <p:grpSpPr bwMode="auto">
          <a:xfrm>
            <a:off x="7340600" y="2603500"/>
            <a:ext cx="77788" cy="331788"/>
            <a:chOff x="4624" y="1640"/>
            <a:chExt cx="49" cy="209"/>
          </a:xfrm>
        </p:grpSpPr>
        <p:sp>
          <p:nvSpPr>
            <p:cNvPr id="31910" name="Freeform 74"/>
            <p:cNvSpPr>
              <a:spLocks/>
            </p:cNvSpPr>
            <p:nvPr/>
          </p:nvSpPr>
          <p:spPr bwMode="auto">
            <a:xfrm>
              <a:off x="4624" y="1744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Line 75"/>
            <p:cNvSpPr>
              <a:spLocks noChangeShapeType="1"/>
            </p:cNvSpPr>
            <p:nvPr/>
          </p:nvSpPr>
          <p:spPr bwMode="auto">
            <a:xfrm>
              <a:off x="4660" y="1640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99" name="Group 79"/>
          <p:cNvGrpSpPr>
            <a:grpSpLocks/>
          </p:cNvGrpSpPr>
          <p:nvPr/>
        </p:nvGrpSpPr>
        <p:grpSpPr bwMode="auto">
          <a:xfrm>
            <a:off x="7340600" y="3060700"/>
            <a:ext cx="77788" cy="331788"/>
            <a:chOff x="4624" y="1928"/>
            <a:chExt cx="49" cy="209"/>
          </a:xfrm>
        </p:grpSpPr>
        <p:sp>
          <p:nvSpPr>
            <p:cNvPr id="31908" name="Freeform 77"/>
            <p:cNvSpPr>
              <a:spLocks/>
            </p:cNvSpPr>
            <p:nvPr/>
          </p:nvSpPr>
          <p:spPr bwMode="auto">
            <a:xfrm>
              <a:off x="4624" y="2032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Line 78"/>
            <p:cNvSpPr>
              <a:spLocks noChangeShapeType="1"/>
            </p:cNvSpPr>
            <p:nvPr/>
          </p:nvSpPr>
          <p:spPr bwMode="auto">
            <a:xfrm>
              <a:off x="4660" y="1928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00" name="Rectangle 80"/>
          <p:cNvSpPr>
            <a:spLocks noChangeArrowheads="1"/>
          </p:cNvSpPr>
          <p:nvPr/>
        </p:nvSpPr>
        <p:spPr bwMode="auto">
          <a:xfrm>
            <a:off x="2930525" y="4568825"/>
            <a:ext cx="698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select 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01" name="Rectangle 81"/>
          <p:cNvSpPr>
            <a:spLocks noChangeArrowheads="1"/>
          </p:cNvSpPr>
          <p:nvPr/>
        </p:nvSpPr>
        <p:spPr bwMode="auto">
          <a:xfrm>
            <a:off x="2854325" y="4759325"/>
            <a:ext cx="836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subjects</a:t>
            </a:r>
          </a:p>
        </p:txBody>
      </p:sp>
      <p:grpSp>
        <p:nvGrpSpPr>
          <p:cNvPr id="31802" name="Group 84"/>
          <p:cNvGrpSpPr>
            <a:grpSpLocks/>
          </p:cNvGrpSpPr>
          <p:nvPr/>
        </p:nvGrpSpPr>
        <p:grpSpPr bwMode="auto">
          <a:xfrm>
            <a:off x="3225800" y="4318000"/>
            <a:ext cx="77788" cy="331788"/>
            <a:chOff x="2032" y="2720"/>
            <a:chExt cx="49" cy="209"/>
          </a:xfrm>
        </p:grpSpPr>
        <p:sp>
          <p:nvSpPr>
            <p:cNvPr id="31906" name="Freeform 82"/>
            <p:cNvSpPr>
              <a:spLocks/>
            </p:cNvSpPr>
            <p:nvPr/>
          </p:nvSpPr>
          <p:spPr bwMode="auto">
            <a:xfrm>
              <a:off x="2032" y="2824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Line 83"/>
            <p:cNvSpPr>
              <a:spLocks noChangeShapeType="1"/>
            </p:cNvSpPr>
            <p:nvPr/>
          </p:nvSpPr>
          <p:spPr bwMode="auto">
            <a:xfrm>
              <a:off x="2068" y="2720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03" name="Rectangle 85"/>
          <p:cNvSpPr>
            <a:spLocks noChangeArrowheads="1"/>
          </p:cNvSpPr>
          <p:nvPr/>
        </p:nvSpPr>
        <p:spPr bwMode="auto">
          <a:xfrm>
            <a:off x="2790825" y="5254625"/>
            <a:ext cx="1201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experimental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04" name="Rectangle 86"/>
          <p:cNvSpPr>
            <a:spLocks noChangeArrowheads="1"/>
          </p:cNvSpPr>
          <p:nvPr/>
        </p:nvSpPr>
        <p:spPr bwMode="auto">
          <a:xfrm>
            <a:off x="3032125" y="54451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design</a:t>
            </a:r>
          </a:p>
        </p:txBody>
      </p:sp>
      <p:grpSp>
        <p:nvGrpSpPr>
          <p:cNvPr id="31805" name="Group 89"/>
          <p:cNvGrpSpPr>
            <a:grpSpLocks/>
          </p:cNvGrpSpPr>
          <p:nvPr/>
        </p:nvGrpSpPr>
        <p:grpSpPr bwMode="auto">
          <a:xfrm>
            <a:off x="3225800" y="5003800"/>
            <a:ext cx="77788" cy="331788"/>
            <a:chOff x="2032" y="3152"/>
            <a:chExt cx="49" cy="209"/>
          </a:xfrm>
        </p:grpSpPr>
        <p:sp>
          <p:nvSpPr>
            <p:cNvPr id="31904" name="Freeform 87"/>
            <p:cNvSpPr>
              <a:spLocks/>
            </p:cNvSpPr>
            <p:nvPr/>
          </p:nvSpPr>
          <p:spPr bwMode="auto">
            <a:xfrm>
              <a:off x="2032" y="3256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Line 88"/>
            <p:cNvSpPr>
              <a:spLocks noChangeShapeType="1"/>
            </p:cNvSpPr>
            <p:nvPr/>
          </p:nvSpPr>
          <p:spPr bwMode="auto">
            <a:xfrm>
              <a:off x="2068" y="3152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06" name="Rectangle 90"/>
          <p:cNvSpPr>
            <a:spLocks noChangeArrowheads="1"/>
          </p:cNvSpPr>
          <p:nvPr/>
        </p:nvSpPr>
        <p:spPr bwMode="auto">
          <a:xfrm>
            <a:off x="4289425" y="2460625"/>
            <a:ext cx="11033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preliminary 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07" name="Rectangle 91"/>
          <p:cNvSpPr>
            <a:spLocks noChangeArrowheads="1"/>
          </p:cNvSpPr>
          <p:nvPr/>
        </p:nvSpPr>
        <p:spPr bwMode="auto">
          <a:xfrm>
            <a:off x="4479925" y="26511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testing</a:t>
            </a:r>
          </a:p>
        </p:txBody>
      </p:sp>
      <p:sp>
        <p:nvSpPr>
          <p:cNvPr id="31808" name="Freeform 92"/>
          <p:cNvSpPr>
            <a:spLocks/>
          </p:cNvSpPr>
          <p:nvPr/>
        </p:nvSpPr>
        <p:spPr bwMode="auto">
          <a:xfrm>
            <a:off x="1790700" y="2603500"/>
            <a:ext cx="801688" cy="2744788"/>
          </a:xfrm>
          <a:custGeom>
            <a:avLst/>
            <a:gdLst>
              <a:gd name="T0" fmla="*/ 0 w 505"/>
              <a:gd name="T1" fmla="*/ 2286001 h 1729"/>
              <a:gd name="T2" fmla="*/ 0 w 505"/>
              <a:gd name="T3" fmla="*/ 2743201 h 1729"/>
              <a:gd name="T4" fmla="*/ 800100 w 505"/>
              <a:gd name="T5" fmla="*/ 2743201 h 1729"/>
              <a:gd name="T6" fmla="*/ 800100 w 505"/>
              <a:gd name="T7" fmla="*/ 0 h 1729"/>
              <a:gd name="T8" fmla="*/ 0 60000 65536"/>
              <a:gd name="T9" fmla="*/ 0 60000 65536"/>
              <a:gd name="T10" fmla="*/ 0 60000 65536"/>
              <a:gd name="T11" fmla="*/ 0 60000 65536"/>
              <a:gd name="T12" fmla="*/ 0 w 505"/>
              <a:gd name="T13" fmla="*/ 0 h 1729"/>
              <a:gd name="T14" fmla="*/ 505 w 505"/>
              <a:gd name="T15" fmla="*/ 1729 h 17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5" h="1729">
                <a:moveTo>
                  <a:pt x="0" y="1440"/>
                </a:moveTo>
                <a:lnTo>
                  <a:pt x="0" y="1728"/>
                </a:lnTo>
                <a:lnTo>
                  <a:pt x="504" y="1728"/>
                </a:lnTo>
                <a:lnTo>
                  <a:pt x="504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09" name="Group 95"/>
          <p:cNvGrpSpPr>
            <a:grpSpLocks/>
          </p:cNvGrpSpPr>
          <p:nvPr/>
        </p:nvGrpSpPr>
        <p:grpSpPr bwMode="auto">
          <a:xfrm>
            <a:off x="2590800" y="2552700"/>
            <a:ext cx="217488" cy="90488"/>
            <a:chOff x="1632" y="1608"/>
            <a:chExt cx="137" cy="57"/>
          </a:xfrm>
        </p:grpSpPr>
        <p:sp>
          <p:nvSpPr>
            <p:cNvPr id="31902" name="Freeform 93"/>
            <p:cNvSpPr>
              <a:spLocks/>
            </p:cNvSpPr>
            <p:nvPr/>
          </p:nvSpPr>
          <p:spPr bwMode="auto">
            <a:xfrm>
              <a:off x="1656" y="1608"/>
              <a:ext cx="113" cy="57"/>
            </a:xfrm>
            <a:custGeom>
              <a:avLst/>
              <a:gdLst>
                <a:gd name="T0" fmla="*/ 112 w 113"/>
                <a:gd name="T1" fmla="*/ 28 h 57"/>
                <a:gd name="T2" fmla="*/ 0 w 113"/>
                <a:gd name="T3" fmla="*/ 56 h 57"/>
                <a:gd name="T4" fmla="*/ 0 w 113"/>
                <a:gd name="T5" fmla="*/ 28 h 57"/>
                <a:gd name="T6" fmla="*/ 0 w 113"/>
                <a:gd name="T7" fmla="*/ 0 h 57"/>
                <a:gd name="T8" fmla="*/ 112 w 113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57"/>
                <a:gd name="T17" fmla="*/ 113 w 11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57">
                  <a:moveTo>
                    <a:pt x="112" y="28"/>
                  </a:move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1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Line 94"/>
            <p:cNvSpPr>
              <a:spLocks noChangeShapeType="1"/>
            </p:cNvSpPr>
            <p:nvPr/>
          </p:nvSpPr>
          <p:spPr bwMode="auto">
            <a:xfrm>
              <a:off x="1632" y="16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10" name="Freeform 96"/>
          <p:cNvSpPr>
            <a:spLocks/>
          </p:cNvSpPr>
          <p:nvPr/>
        </p:nvSpPr>
        <p:spPr bwMode="auto">
          <a:xfrm>
            <a:off x="3276600" y="2603500"/>
            <a:ext cx="801688" cy="3201988"/>
          </a:xfrm>
          <a:custGeom>
            <a:avLst/>
            <a:gdLst>
              <a:gd name="T0" fmla="*/ 0 w 505"/>
              <a:gd name="T1" fmla="*/ 3086101 h 2017"/>
              <a:gd name="T2" fmla="*/ 0 w 505"/>
              <a:gd name="T3" fmla="*/ 3200401 h 2017"/>
              <a:gd name="T4" fmla="*/ 800100 w 505"/>
              <a:gd name="T5" fmla="*/ 3200401 h 2017"/>
              <a:gd name="T6" fmla="*/ 800100 w 505"/>
              <a:gd name="T7" fmla="*/ 0 h 2017"/>
              <a:gd name="T8" fmla="*/ 0 60000 65536"/>
              <a:gd name="T9" fmla="*/ 0 60000 65536"/>
              <a:gd name="T10" fmla="*/ 0 60000 65536"/>
              <a:gd name="T11" fmla="*/ 0 60000 65536"/>
              <a:gd name="T12" fmla="*/ 0 w 505"/>
              <a:gd name="T13" fmla="*/ 0 h 2017"/>
              <a:gd name="T14" fmla="*/ 505 w 505"/>
              <a:gd name="T15" fmla="*/ 2017 h 20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5" h="2017">
                <a:moveTo>
                  <a:pt x="0" y="1944"/>
                </a:moveTo>
                <a:lnTo>
                  <a:pt x="0" y="2016"/>
                </a:lnTo>
                <a:lnTo>
                  <a:pt x="504" y="2016"/>
                </a:lnTo>
                <a:lnTo>
                  <a:pt x="504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11" name="Group 99"/>
          <p:cNvGrpSpPr>
            <a:grpSpLocks/>
          </p:cNvGrpSpPr>
          <p:nvPr/>
        </p:nvGrpSpPr>
        <p:grpSpPr bwMode="auto">
          <a:xfrm>
            <a:off x="4076700" y="2552700"/>
            <a:ext cx="217488" cy="90488"/>
            <a:chOff x="2568" y="1608"/>
            <a:chExt cx="137" cy="57"/>
          </a:xfrm>
        </p:grpSpPr>
        <p:sp>
          <p:nvSpPr>
            <p:cNvPr id="31900" name="Freeform 97"/>
            <p:cNvSpPr>
              <a:spLocks/>
            </p:cNvSpPr>
            <p:nvPr/>
          </p:nvSpPr>
          <p:spPr bwMode="auto">
            <a:xfrm>
              <a:off x="2592" y="1608"/>
              <a:ext cx="113" cy="57"/>
            </a:xfrm>
            <a:custGeom>
              <a:avLst/>
              <a:gdLst>
                <a:gd name="T0" fmla="*/ 112 w 113"/>
                <a:gd name="T1" fmla="*/ 28 h 57"/>
                <a:gd name="T2" fmla="*/ 0 w 113"/>
                <a:gd name="T3" fmla="*/ 56 h 57"/>
                <a:gd name="T4" fmla="*/ 0 w 113"/>
                <a:gd name="T5" fmla="*/ 28 h 57"/>
                <a:gd name="T6" fmla="*/ 0 w 113"/>
                <a:gd name="T7" fmla="*/ 0 h 57"/>
                <a:gd name="T8" fmla="*/ 112 w 113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57"/>
                <a:gd name="T17" fmla="*/ 113 w 11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57">
                  <a:moveTo>
                    <a:pt x="112" y="28"/>
                  </a:move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1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Line 98"/>
            <p:cNvSpPr>
              <a:spLocks noChangeShapeType="1"/>
            </p:cNvSpPr>
            <p:nvPr/>
          </p:nvSpPr>
          <p:spPr bwMode="auto">
            <a:xfrm>
              <a:off x="2568" y="16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12" name="Freeform 100"/>
          <p:cNvSpPr>
            <a:spLocks/>
          </p:cNvSpPr>
          <p:nvPr/>
        </p:nvSpPr>
        <p:spPr bwMode="auto">
          <a:xfrm>
            <a:off x="4762500" y="2603500"/>
            <a:ext cx="687388" cy="1487488"/>
          </a:xfrm>
          <a:custGeom>
            <a:avLst/>
            <a:gdLst>
              <a:gd name="T0" fmla="*/ 0 w 433"/>
              <a:gd name="T1" fmla="*/ 1244600 h 937"/>
              <a:gd name="T2" fmla="*/ 0 w 433"/>
              <a:gd name="T3" fmla="*/ 1485900 h 937"/>
              <a:gd name="T4" fmla="*/ 685800 w 433"/>
              <a:gd name="T5" fmla="*/ 1485900 h 937"/>
              <a:gd name="T6" fmla="*/ 685800 w 433"/>
              <a:gd name="T7" fmla="*/ 0 h 937"/>
              <a:gd name="T8" fmla="*/ 0 60000 65536"/>
              <a:gd name="T9" fmla="*/ 0 60000 65536"/>
              <a:gd name="T10" fmla="*/ 0 60000 65536"/>
              <a:gd name="T11" fmla="*/ 0 60000 65536"/>
              <a:gd name="T12" fmla="*/ 0 w 433"/>
              <a:gd name="T13" fmla="*/ 0 h 937"/>
              <a:gd name="T14" fmla="*/ 433 w 433"/>
              <a:gd name="T15" fmla="*/ 937 h 9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" h="937">
                <a:moveTo>
                  <a:pt x="0" y="784"/>
                </a:moveTo>
                <a:lnTo>
                  <a:pt x="0" y="936"/>
                </a:lnTo>
                <a:lnTo>
                  <a:pt x="432" y="936"/>
                </a:lnTo>
                <a:lnTo>
                  <a:pt x="43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13" name="Group 103"/>
          <p:cNvGrpSpPr>
            <a:grpSpLocks/>
          </p:cNvGrpSpPr>
          <p:nvPr/>
        </p:nvGrpSpPr>
        <p:grpSpPr bwMode="auto">
          <a:xfrm>
            <a:off x="5448300" y="2552700"/>
            <a:ext cx="217488" cy="90488"/>
            <a:chOff x="3432" y="1608"/>
            <a:chExt cx="137" cy="57"/>
          </a:xfrm>
        </p:grpSpPr>
        <p:sp>
          <p:nvSpPr>
            <p:cNvPr id="31898" name="Freeform 101"/>
            <p:cNvSpPr>
              <a:spLocks/>
            </p:cNvSpPr>
            <p:nvPr/>
          </p:nvSpPr>
          <p:spPr bwMode="auto">
            <a:xfrm>
              <a:off x="3456" y="1608"/>
              <a:ext cx="113" cy="57"/>
            </a:xfrm>
            <a:custGeom>
              <a:avLst/>
              <a:gdLst>
                <a:gd name="T0" fmla="*/ 112 w 113"/>
                <a:gd name="T1" fmla="*/ 28 h 57"/>
                <a:gd name="T2" fmla="*/ 0 w 113"/>
                <a:gd name="T3" fmla="*/ 56 h 57"/>
                <a:gd name="T4" fmla="*/ 0 w 113"/>
                <a:gd name="T5" fmla="*/ 28 h 57"/>
                <a:gd name="T6" fmla="*/ 0 w 113"/>
                <a:gd name="T7" fmla="*/ 0 h 57"/>
                <a:gd name="T8" fmla="*/ 112 w 113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57"/>
                <a:gd name="T17" fmla="*/ 113 w 11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57">
                  <a:moveTo>
                    <a:pt x="112" y="28"/>
                  </a:move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1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Line 102"/>
            <p:cNvSpPr>
              <a:spLocks noChangeShapeType="1"/>
            </p:cNvSpPr>
            <p:nvPr/>
          </p:nvSpPr>
          <p:spPr bwMode="auto">
            <a:xfrm>
              <a:off x="3432" y="16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14" name="Freeform 104"/>
          <p:cNvSpPr>
            <a:spLocks/>
          </p:cNvSpPr>
          <p:nvPr/>
        </p:nvSpPr>
        <p:spPr bwMode="auto">
          <a:xfrm>
            <a:off x="6019800" y="2603500"/>
            <a:ext cx="687388" cy="1944688"/>
          </a:xfrm>
          <a:custGeom>
            <a:avLst/>
            <a:gdLst>
              <a:gd name="T0" fmla="*/ 0 w 433"/>
              <a:gd name="T1" fmla="*/ 1485900 h 1225"/>
              <a:gd name="T2" fmla="*/ 0 w 433"/>
              <a:gd name="T3" fmla="*/ 1943101 h 1225"/>
              <a:gd name="T4" fmla="*/ 685800 w 433"/>
              <a:gd name="T5" fmla="*/ 1943101 h 1225"/>
              <a:gd name="T6" fmla="*/ 685800 w 433"/>
              <a:gd name="T7" fmla="*/ 0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433"/>
              <a:gd name="T13" fmla="*/ 0 h 1225"/>
              <a:gd name="T14" fmla="*/ 433 w 433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" h="1225">
                <a:moveTo>
                  <a:pt x="0" y="936"/>
                </a:moveTo>
                <a:lnTo>
                  <a:pt x="0" y="1224"/>
                </a:lnTo>
                <a:lnTo>
                  <a:pt x="432" y="1224"/>
                </a:lnTo>
                <a:lnTo>
                  <a:pt x="43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15" name="Group 107"/>
          <p:cNvGrpSpPr>
            <a:grpSpLocks/>
          </p:cNvGrpSpPr>
          <p:nvPr/>
        </p:nvGrpSpPr>
        <p:grpSpPr bwMode="auto">
          <a:xfrm>
            <a:off x="6705600" y="2552700"/>
            <a:ext cx="217488" cy="90488"/>
            <a:chOff x="4224" y="1608"/>
            <a:chExt cx="137" cy="57"/>
          </a:xfrm>
        </p:grpSpPr>
        <p:sp>
          <p:nvSpPr>
            <p:cNvPr id="31896" name="Freeform 105"/>
            <p:cNvSpPr>
              <a:spLocks/>
            </p:cNvSpPr>
            <p:nvPr/>
          </p:nvSpPr>
          <p:spPr bwMode="auto">
            <a:xfrm>
              <a:off x="4248" y="1608"/>
              <a:ext cx="113" cy="57"/>
            </a:xfrm>
            <a:custGeom>
              <a:avLst/>
              <a:gdLst>
                <a:gd name="T0" fmla="*/ 112 w 113"/>
                <a:gd name="T1" fmla="*/ 28 h 57"/>
                <a:gd name="T2" fmla="*/ 0 w 113"/>
                <a:gd name="T3" fmla="*/ 56 h 57"/>
                <a:gd name="T4" fmla="*/ 0 w 113"/>
                <a:gd name="T5" fmla="*/ 28 h 57"/>
                <a:gd name="T6" fmla="*/ 0 w 113"/>
                <a:gd name="T7" fmla="*/ 0 h 57"/>
                <a:gd name="T8" fmla="*/ 112 w 113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57"/>
                <a:gd name="T17" fmla="*/ 113 w 11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57">
                  <a:moveTo>
                    <a:pt x="112" y="28"/>
                  </a:move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1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Line 106"/>
            <p:cNvSpPr>
              <a:spLocks noChangeShapeType="1"/>
            </p:cNvSpPr>
            <p:nvPr/>
          </p:nvSpPr>
          <p:spPr bwMode="auto">
            <a:xfrm>
              <a:off x="4224" y="16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16" name="Line 108"/>
          <p:cNvSpPr>
            <a:spLocks noChangeShapeType="1"/>
          </p:cNvSpPr>
          <p:nvPr/>
        </p:nvSpPr>
        <p:spPr bwMode="auto">
          <a:xfrm>
            <a:off x="7397750" y="3632200"/>
            <a:ext cx="0" cy="228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17" name="Group 119"/>
          <p:cNvGrpSpPr>
            <a:grpSpLocks/>
          </p:cNvGrpSpPr>
          <p:nvPr/>
        </p:nvGrpSpPr>
        <p:grpSpPr bwMode="auto">
          <a:xfrm>
            <a:off x="7397750" y="3632200"/>
            <a:ext cx="0" cy="2159000"/>
            <a:chOff x="4660" y="2288"/>
            <a:chExt cx="0" cy="1360"/>
          </a:xfrm>
        </p:grpSpPr>
        <p:sp>
          <p:nvSpPr>
            <p:cNvPr id="31886" name="Line 109"/>
            <p:cNvSpPr>
              <a:spLocks noChangeShapeType="1"/>
            </p:cNvSpPr>
            <p:nvPr/>
          </p:nvSpPr>
          <p:spPr bwMode="auto">
            <a:xfrm>
              <a:off x="4660" y="228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7" name="Line 110"/>
            <p:cNvSpPr>
              <a:spLocks noChangeShapeType="1"/>
            </p:cNvSpPr>
            <p:nvPr/>
          </p:nvSpPr>
          <p:spPr bwMode="auto">
            <a:xfrm>
              <a:off x="4660" y="2432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8" name="Line 111"/>
            <p:cNvSpPr>
              <a:spLocks noChangeShapeType="1"/>
            </p:cNvSpPr>
            <p:nvPr/>
          </p:nvSpPr>
          <p:spPr bwMode="auto">
            <a:xfrm>
              <a:off x="4660" y="257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9" name="Line 112"/>
            <p:cNvSpPr>
              <a:spLocks noChangeShapeType="1"/>
            </p:cNvSpPr>
            <p:nvPr/>
          </p:nvSpPr>
          <p:spPr bwMode="auto">
            <a:xfrm>
              <a:off x="4660" y="2720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0" name="Line 113"/>
            <p:cNvSpPr>
              <a:spLocks noChangeShapeType="1"/>
            </p:cNvSpPr>
            <p:nvPr/>
          </p:nvSpPr>
          <p:spPr bwMode="auto">
            <a:xfrm>
              <a:off x="4660" y="286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1" name="Line 114"/>
            <p:cNvSpPr>
              <a:spLocks noChangeShapeType="1"/>
            </p:cNvSpPr>
            <p:nvPr/>
          </p:nvSpPr>
          <p:spPr bwMode="auto">
            <a:xfrm>
              <a:off x="4660" y="300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2" name="Line 115"/>
            <p:cNvSpPr>
              <a:spLocks noChangeShapeType="1"/>
            </p:cNvSpPr>
            <p:nvPr/>
          </p:nvSpPr>
          <p:spPr bwMode="auto">
            <a:xfrm>
              <a:off x="4660" y="3152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3" name="Line 116"/>
            <p:cNvSpPr>
              <a:spLocks noChangeShapeType="1"/>
            </p:cNvSpPr>
            <p:nvPr/>
          </p:nvSpPr>
          <p:spPr bwMode="auto">
            <a:xfrm>
              <a:off x="4660" y="329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4" name="Line 117"/>
            <p:cNvSpPr>
              <a:spLocks noChangeShapeType="1"/>
            </p:cNvSpPr>
            <p:nvPr/>
          </p:nvSpPr>
          <p:spPr bwMode="auto">
            <a:xfrm>
              <a:off x="4660" y="3440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5" name="Line 118"/>
            <p:cNvSpPr>
              <a:spLocks noChangeShapeType="1"/>
            </p:cNvSpPr>
            <p:nvPr/>
          </p:nvSpPr>
          <p:spPr bwMode="auto">
            <a:xfrm>
              <a:off x="4660" y="358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18" name="Line 120"/>
          <p:cNvSpPr>
            <a:spLocks noChangeShapeType="1"/>
          </p:cNvSpPr>
          <p:nvPr/>
        </p:nvSpPr>
        <p:spPr bwMode="auto">
          <a:xfrm flipH="1">
            <a:off x="1270000" y="5924550"/>
            <a:ext cx="612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19" name="Group 148"/>
          <p:cNvGrpSpPr>
            <a:grpSpLocks/>
          </p:cNvGrpSpPr>
          <p:nvPr/>
        </p:nvGrpSpPr>
        <p:grpSpPr bwMode="auto">
          <a:xfrm>
            <a:off x="1333500" y="5924550"/>
            <a:ext cx="6045200" cy="0"/>
            <a:chOff x="840" y="3732"/>
            <a:chExt cx="3808" cy="0"/>
          </a:xfrm>
        </p:grpSpPr>
        <p:sp>
          <p:nvSpPr>
            <p:cNvPr id="31859" name="Line 121"/>
            <p:cNvSpPr>
              <a:spLocks noChangeShapeType="1"/>
            </p:cNvSpPr>
            <p:nvPr/>
          </p:nvSpPr>
          <p:spPr bwMode="auto">
            <a:xfrm flipH="1">
              <a:off x="458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0" name="Line 122"/>
            <p:cNvSpPr>
              <a:spLocks noChangeShapeType="1"/>
            </p:cNvSpPr>
            <p:nvPr/>
          </p:nvSpPr>
          <p:spPr bwMode="auto">
            <a:xfrm flipH="1">
              <a:off x="444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1" name="Line 123"/>
            <p:cNvSpPr>
              <a:spLocks noChangeShapeType="1"/>
            </p:cNvSpPr>
            <p:nvPr/>
          </p:nvSpPr>
          <p:spPr bwMode="auto">
            <a:xfrm flipH="1">
              <a:off x="4296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2" name="Line 124"/>
            <p:cNvSpPr>
              <a:spLocks noChangeShapeType="1"/>
            </p:cNvSpPr>
            <p:nvPr/>
          </p:nvSpPr>
          <p:spPr bwMode="auto">
            <a:xfrm flipH="1">
              <a:off x="4152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3" name="Line 125"/>
            <p:cNvSpPr>
              <a:spLocks noChangeShapeType="1"/>
            </p:cNvSpPr>
            <p:nvPr/>
          </p:nvSpPr>
          <p:spPr bwMode="auto">
            <a:xfrm flipH="1">
              <a:off x="4008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4" name="Line 126"/>
            <p:cNvSpPr>
              <a:spLocks noChangeShapeType="1"/>
            </p:cNvSpPr>
            <p:nvPr/>
          </p:nvSpPr>
          <p:spPr bwMode="auto">
            <a:xfrm flipH="1">
              <a:off x="386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5" name="Line 127"/>
            <p:cNvSpPr>
              <a:spLocks noChangeShapeType="1"/>
            </p:cNvSpPr>
            <p:nvPr/>
          </p:nvSpPr>
          <p:spPr bwMode="auto">
            <a:xfrm flipH="1">
              <a:off x="372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6" name="Line 128"/>
            <p:cNvSpPr>
              <a:spLocks noChangeShapeType="1"/>
            </p:cNvSpPr>
            <p:nvPr/>
          </p:nvSpPr>
          <p:spPr bwMode="auto">
            <a:xfrm flipH="1">
              <a:off x="3576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7" name="Line 129"/>
            <p:cNvSpPr>
              <a:spLocks noChangeShapeType="1"/>
            </p:cNvSpPr>
            <p:nvPr/>
          </p:nvSpPr>
          <p:spPr bwMode="auto">
            <a:xfrm flipH="1">
              <a:off x="3432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8" name="Line 130"/>
            <p:cNvSpPr>
              <a:spLocks noChangeShapeType="1"/>
            </p:cNvSpPr>
            <p:nvPr/>
          </p:nvSpPr>
          <p:spPr bwMode="auto">
            <a:xfrm flipH="1">
              <a:off x="3288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9" name="Line 131"/>
            <p:cNvSpPr>
              <a:spLocks noChangeShapeType="1"/>
            </p:cNvSpPr>
            <p:nvPr/>
          </p:nvSpPr>
          <p:spPr bwMode="auto">
            <a:xfrm flipH="1">
              <a:off x="314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0" name="Line 132"/>
            <p:cNvSpPr>
              <a:spLocks noChangeShapeType="1"/>
            </p:cNvSpPr>
            <p:nvPr/>
          </p:nvSpPr>
          <p:spPr bwMode="auto">
            <a:xfrm flipH="1">
              <a:off x="300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1" name="Line 133"/>
            <p:cNvSpPr>
              <a:spLocks noChangeShapeType="1"/>
            </p:cNvSpPr>
            <p:nvPr/>
          </p:nvSpPr>
          <p:spPr bwMode="auto">
            <a:xfrm flipH="1">
              <a:off x="2856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2" name="Line 134"/>
            <p:cNvSpPr>
              <a:spLocks noChangeShapeType="1"/>
            </p:cNvSpPr>
            <p:nvPr/>
          </p:nvSpPr>
          <p:spPr bwMode="auto">
            <a:xfrm flipH="1">
              <a:off x="2712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3" name="Line 135"/>
            <p:cNvSpPr>
              <a:spLocks noChangeShapeType="1"/>
            </p:cNvSpPr>
            <p:nvPr/>
          </p:nvSpPr>
          <p:spPr bwMode="auto">
            <a:xfrm flipH="1">
              <a:off x="2568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4" name="Line 136"/>
            <p:cNvSpPr>
              <a:spLocks noChangeShapeType="1"/>
            </p:cNvSpPr>
            <p:nvPr/>
          </p:nvSpPr>
          <p:spPr bwMode="auto">
            <a:xfrm flipH="1">
              <a:off x="242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5" name="Line 137"/>
            <p:cNvSpPr>
              <a:spLocks noChangeShapeType="1"/>
            </p:cNvSpPr>
            <p:nvPr/>
          </p:nvSpPr>
          <p:spPr bwMode="auto">
            <a:xfrm flipH="1">
              <a:off x="228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6" name="Line 138"/>
            <p:cNvSpPr>
              <a:spLocks noChangeShapeType="1"/>
            </p:cNvSpPr>
            <p:nvPr/>
          </p:nvSpPr>
          <p:spPr bwMode="auto">
            <a:xfrm flipH="1">
              <a:off x="2136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7" name="Line 139"/>
            <p:cNvSpPr>
              <a:spLocks noChangeShapeType="1"/>
            </p:cNvSpPr>
            <p:nvPr/>
          </p:nvSpPr>
          <p:spPr bwMode="auto">
            <a:xfrm flipH="1">
              <a:off x="1992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8" name="Line 140"/>
            <p:cNvSpPr>
              <a:spLocks noChangeShapeType="1"/>
            </p:cNvSpPr>
            <p:nvPr/>
          </p:nvSpPr>
          <p:spPr bwMode="auto">
            <a:xfrm flipH="1">
              <a:off x="1848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9" name="Line 141"/>
            <p:cNvSpPr>
              <a:spLocks noChangeShapeType="1"/>
            </p:cNvSpPr>
            <p:nvPr/>
          </p:nvSpPr>
          <p:spPr bwMode="auto">
            <a:xfrm flipH="1">
              <a:off x="170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0" name="Line 142"/>
            <p:cNvSpPr>
              <a:spLocks noChangeShapeType="1"/>
            </p:cNvSpPr>
            <p:nvPr/>
          </p:nvSpPr>
          <p:spPr bwMode="auto">
            <a:xfrm flipH="1">
              <a:off x="156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1" name="Line 143"/>
            <p:cNvSpPr>
              <a:spLocks noChangeShapeType="1"/>
            </p:cNvSpPr>
            <p:nvPr/>
          </p:nvSpPr>
          <p:spPr bwMode="auto">
            <a:xfrm flipH="1">
              <a:off x="1416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2" name="Line 144"/>
            <p:cNvSpPr>
              <a:spLocks noChangeShapeType="1"/>
            </p:cNvSpPr>
            <p:nvPr/>
          </p:nvSpPr>
          <p:spPr bwMode="auto">
            <a:xfrm flipH="1">
              <a:off x="1272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3" name="Line 145"/>
            <p:cNvSpPr>
              <a:spLocks noChangeShapeType="1"/>
            </p:cNvSpPr>
            <p:nvPr/>
          </p:nvSpPr>
          <p:spPr bwMode="auto">
            <a:xfrm flipH="1">
              <a:off x="1128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4" name="Line 146"/>
            <p:cNvSpPr>
              <a:spLocks noChangeShapeType="1"/>
            </p:cNvSpPr>
            <p:nvPr/>
          </p:nvSpPr>
          <p:spPr bwMode="auto">
            <a:xfrm flipH="1">
              <a:off x="98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5" name="Line 147"/>
            <p:cNvSpPr>
              <a:spLocks noChangeShapeType="1"/>
            </p:cNvSpPr>
            <p:nvPr/>
          </p:nvSpPr>
          <p:spPr bwMode="auto">
            <a:xfrm flipH="1">
              <a:off x="84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20" name="Line 149"/>
          <p:cNvSpPr>
            <a:spLocks noChangeShapeType="1"/>
          </p:cNvSpPr>
          <p:nvPr/>
        </p:nvSpPr>
        <p:spPr bwMode="auto">
          <a:xfrm flipV="1">
            <a:off x="1276350" y="2552700"/>
            <a:ext cx="0" cy="3327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21" name="Group 165"/>
          <p:cNvGrpSpPr>
            <a:grpSpLocks/>
          </p:cNvGrpSpPr>
          <p:nvPr/>
        </p:nvGrpSpPr>
        <p:grpSpPr bwMode="auto">
          <a:xfrm>
            <a:off x="1276350" y="2565400"/>
            <a:ext cx="0" cy="3302000"/>
            <a:chOff x="804" y="1616"/>
            <a:chExt cx="0" cy="2080"/>
          </a:xfrm>
        </p:grpSpPr>
        <p:sp>
          <p:nvSpPr>
            <p:cNvPr id="31844" name="Line 150"/>
            <p:cNvSpPr>
              <a:spLocks noChangeShapeType="1"/>
            </p:cNvSpPr>
            <p:nvPr/>
          </p:nvSpPr>
          <p:spPr bwMode="auto">
            <a:xfrm flipV="1">
              <a:off x="804" y="3632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5" name="Line 151"/>
            <p:cNvSpPr>
              <a:spLocks noChangeShapeType="1"/>
            </p:cNvSpPr>
            <p:nvPr/>
          </p:nvSpPr>
          <p:spPr bwMode="auto">
            <a:xfrm flipV="1">
              <a:off x="804" y="348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6" name="Line 152"/>
            <p:cNvSpPr>
              <a:spLocks noChangeShapeType="1"/>
            </p:cNvSpPr>
            <p:nvPr/>
          </p:nvSpPr>
          <p:spPr bwMode="auto">
            <a:xfrm flipV="1">
              <a:off x="804" y="334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7" name="Line 153"/>
            <p:cNvSpPr>
              <a:spLocks noChangeShapeType="1"/>
            </p:cNvSpPr>
            <p:nvPr/>
          </p:nvSpPr>
          <p:spPr bwMode="auto">
            <a:xfrm flipV="1">
              <a:off x="804" y="3200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" name="Line 154"/>
            <p:cNvSpPr>
              <a:spLocks noChangeShapeType="1"/>
            </p:cNvSpPr>
            <p:nvPr/>
          </p:nvSpPr>
          <p:spPr bwMode="auto">
            <a:xfrm flipV="1">
              <a:off x="804" y="3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9" name="Line 155"/>
            <p:cNvSpPr>
              <a:spLocks noChangeShapeType="1"/>
            </p:cNvSpPr>
            <p:nvPr/>
          </p:nvSpPr>
          <p:spPr bwMode="auto">
            <a:xfrm flipV="1">
              <a:off x="804" y="2912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0" name="Line 156"/>
            <p:cNvSpPr>
              <a:spLocks noChangeShapeType="1"/>
            </p:cNvSpPr>
            <p:nvPr/>
          </p:nvSpPr>
          <p:spPr bwMode="auto">
            <a:xfrm flipV="1">
              <a:off x="804" y="276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1" name="Line 157"/>
            <p:cNvSpPr>
              <a:spLocks noChangeShapeType="1"/>
            </p:cNvSpPr>
            <p:nvPr/>
          </p:nvSpPr>
          <p:spPr bwMode="auto">
            <a:xfrm flipV="1">
              <a:off x="804" y="262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2" name="Line 158"/>
            <p:cNvSpPr>
              <a:spLocks noChangeShapeType="1"/>
            </p:cNvSpPr>
            <p:nvPr/>
          </p:nvSpPr>
          <p:spPr bwMode="auto">
            <a:xfrm flipV="1">
              <a:off x="804" y="2480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3" name="Line 159"/>
            <p:cNvSpPr>
              <a:spLocks noChangeShapeType="1"/>
            </p:cNvSpPr>
            <p:nvPr/>
          </p:nvSpPr>
          <p:spPr bwMode="auto">
            <a:xfrm flipV="1">
              <a:off x="804" y="233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4" name="Line 160"/>
            <p:cNvSpPr>
              <a:spLocks noChangeShapeType="1"/>
            </p:cNvSpPr>
            <p:nvPr/>
          </p:nvSpPr>
          <p:spPr bwMode="auto">
            <a:xfrm flipV="1">
              <a:off x="804" y="2192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5" name="Line 161"/>
            <p:cNvSpPr>
              <a:spLocks noChangeShapeType="1"/>
            </p:cNvSpPr>
            <p:nvPr/>
          </p:nvSpPr>
          <p:spPr bwMode="auto">
            <a:xfrm flipV="1">
              <a:off x="804" y="204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6" name="Line 162"/>
            <p:cNvSpPr>
              <a:spLocks noChangeShapeType="1"/>
            </p:cNvSpPr>
            <p:nvPr/>
          </p:nvSpPr>
          <p:spPr bwMode="auto">
            <a:xfrm flipV="1">
              <a:off x="804" y="190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7" name="Line 163"/>
            <p:cNvSpPr>
              <a:spLocks noChangeShapeType="1"/>
            </p:cNvSpPr>
            <p:nvPr/>
          </p:nvSpPr>
          <p:spPr bwMode="auto">
            <a:xfrm flipV="1">
              <a:off x="804" y="1760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8" name="Line 164"/>
            <p:cNvSpPr>
              <a:spLocks noChangeShapeType="1"/>
            </p:cNvSpPr>
            <p:nvPr/>
          </p:nvSpPr>
          <p:spPr bwMode="auto">
            <a:xfrm flipV="1">
              <a:off x="804" y="161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22" name="Group 168"/>
          <p:cNvGrpSpPr>
            <a:grpSpLocks/>
          </p:cNvGrpSpPr>
          <p:nvPr/>
        </p:nvGrpSpPr>
        <p:grpSpPr bwMode="auto">
          <a:xfrm>
            <a:off x="1270000" y="2501900"/>
            <a:ext cx="217488" cy="90488"/>
            <a:chOff x="800" y="1576"/>
            <a:chExt cx="137" cy="57"/>
          </a:xfrm>
        </p:grpSpPr>
        <p:sp>
          <p:nvSpPr>
            <p:cNvPr id="31842" name="Freeform 166"/>
            <p:cNvSpPr>
              <a:spLocks/>
            </p:cNvSpPr>
            <p:nvPr/>
          </p:nvSpPr>
          <p:spPr bwMode="auto">
            <a:xfrm>
              <a:off x="824" y="1576"/>
              <a:ext cx="113" cy="57"/>
            </a:xfrm>
            <a:custGeom>
              <a:avLst/>
              <a:gdLst>
                <a:gd name="T0" fmla="*/ 112 w 113"/>
                <a:gd name="T1" fmla="*/ 28 h 57"/>
                <a:gd name="T2" fmla="*/ 0 w 113"/>
                <a:gd name="T3" fmla="*/ 56 h 57"/>
                <a:gd name="T4" fmla="*/ 0 w 113"/>
                <a:gd name="T5" fmla="*/ 28 h 57"/>
                <a:gd name="T6" fmla="*/ 0 w 113"/>
                <a:gd name="T7" fmla="*/ 0 h 57"/>
                <a:gd name="T8" fmla="*/ 112 w 113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57"/>
                <a:gd name="T17" fmla="*/ 113 w 11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57">
                  <a:moveTo>
                    <a:pt x="112" y="28"/>
                  </a:move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1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Line 167"/>
            <p:cNvSpPr>
              <a:spLocks noChangeShapeType="1"/>
            </p:cNvSpPr>
            <p:nvPr/>
          </p:nvSpPr>
          <p:spPr bwMode="auto">
            <a:xfrm>
              <a:off x="800" y="16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23" name="Line 169"/>
          <p:cNvSpPr>
            <a:spLocks noChangeShapeType="1"/>
          </p:cNvSpPr>
          <p:nvPr/>
        </p:nvSpPr>
        <p:spPr bwMode="auto">
          <a:xfrm flipV="1">
            <a:off x="4768850" y="2324100"/>
            <a:ext cx="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4" name="Line 170"/>
          <p:cNvSpPr>
            <a:spLocks noChangeShapeType="1"/>
          </p:cNvSpPr>
          <p:nvPr/>
        </p:nvSpPr>
        <p:spPr bwMode="auto">
          <a:xfrm flipV="1">
            <a:off x="4768850" y="2362200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5" name="Line 171"/>
          <p:cNvSpPr>
            <a:spLocks noChangeShapeType="1"/>
          </p:cNvSpPr>
          <p:nvPr/>
        </p:nvSpPr>
        <p:spPr bwMode="auto">
          <a:xfrm flipH="1">
            <a:off x="3302000" y="2305050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26" name="Group 179"/>
          <p:cNvGrpSpPr>
            <a:grpSpLocks/>
          </p:cNvGrpSpPr>
          <p:nvPr/>
        </p:nvGrpSpPr>
        <p:grpSpPr bwMode="auto">
          <a:xfrm>
            <a:off x="3302000" y="2305050"/>
            <a:ext cx="1435100" cy="0"/>
            <a:chOff x="2080" y="1452"/>
            <a:chExt cx="904" cy="0"/>
          </a:xfrm>
        </p:grpSpPr>
        <p:sp>
          <p:nvSpPr>
            <p:cNvPr id="31835" name="Line 172"/>
            <p:cNvSpPr>
              <a:spLocks noChangeShapeType="1"/>
            </p:cNvSpPr>
            <p:nvPr/>
          </p:nvSpPr>
          <p:spPr bwMode="auto">
            <a:xfrm flipH="1">
              <a:off x="2920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Line 173"/>
            <p:cNvSpPr>
              <a:spLocks noChangeShapeType="1"/>
            </p:cNvSpPr>
            <p:nvPr/>
          </p:nvSpPr>
          <p:spPr bwMode="auto">
            <a:xfrm flipH="1">
              <a:off x="2776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7" name="Line 174"/>
            <p:cNvSpPr>
              <a:spLocks noChangeShapeType="1"/>
            </p:cNvSpPr>
            <p:nvPr/>
          </p:nvSpPr>
          <p:spPr bwMode="auto">
            <a:xfrm flipH="1">
              <a:off x="2632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8" name="Line 175"/>
            <p:cNvSpPr>
              <a:spLocks noChangeShapeType="1"/>
            </p:cNvSpPr>
            <p:nvPr/>
          </p:nvSpPr>
          <p:spPr bwMode="auto">
            <a:xfrm flipH="1">
              <a:off x="2488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9" name="Line 176"/>
            <p:cNvSpPr>
              <a:spLocks noChangeShapeType="1"/>
            </p:cNvSpPr>
            <p:nvPr/>
          </p:nvSpPr>
          <p:spPr bwMode="auto">
            <a:xfrm flipH="1">
              <a:off x="2344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0" name="Line 177"/>
            <p:cNvSpPr>
              <a:spLocks noChangeShapeType="1"/>
            </p:cNvSpPr>
            <p:nvPr/>
          </p:nvSpPr>
          <p:spPr bwMode="auto">
            <a:xfrm flipH="1">
              <a:off x="2200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1" name="Line 178"/>
            <p:cNvSpPr>
              <a:spLocks noChangeShapeType="1"/>
            </p:cNvSpPr>
            <p:nvPr/>
          </p:nvSpPr>
          <p:spPr bwMode="auto">
            <a:xfrm flipH="1">
              <a:off x="2080" y="1452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27" name="Rectangle 180"/>
          <p:cNvSpPr>
            <a:spLocks noChangeArrowheads="1"/>
          </p:cNvSpPr>
          <p:nvPr/>
        </p:nvSpPr>
        <p:spPr bwMode="auto">
          <a:xfrm>
            <a:off x="3606800" y="2209800"/>
            <a:ext cx="7874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8" name="Rectangle 181"/>
          <p:cNvSpPr>
            <a:spLocks noChangeArrowheads="1"/>
          </p:cNvSpPr>
          <p:nvPr/>
        </p:nvSpPr>
        <p:spPr bwMode="auto">
          <a:xfrm>
            <a:off x="3527425" y="2143125"/>
            <a:ext cx="906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i="1">
                <a:solidFill>
                  <a:srgbClr val="000000"/>
                </a:solidFill>
                <a:latin typeface="Arial" charset="0"/>
              </a:rPr>
              <a:t>feedback</a:t>
            </a:r>
          </a:p>
        </p:txBody>
      </p:sp>
      <p:sp>
        <p:nvSpPr>
          <p:cNvPr id="31829" name="Rectangle 182"/>
          <p:cNvSpPr>
            <a:spLocks noChangeArrowheads="1"/>
          </p:cNvSpPr>
          <p:nvPr/>
        </p:nvSpPr>
        <p:spPr bwMode="auto">
          <a:xfrm>
            <a:off x="4406900" y="5829300"/>
            <a:ext cx="7874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Rectangle 183"/>
          <p:cNvSpPr>
            <a:spLocks noChangeArrowheads="1"/>
          </p:cNvSpPr>
          <p:nvPr/>
        </p:nvSpPr>
        <p:spPr bwMode="auto">
          <a:xfrm>
            <a:off x="4327525" y="5762625"/>
            <a:ext cx="906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i="1">
                <a:solidFill>
                  <a:srgbClr val="000000"/>
                </a:solidFill>
                <a:latin typeface="Arial" charset="0"/>
              </a:rPr>
              <a:t>feedback</a:t>
            </a:r>
          </a:p>
        </p:txBody>
      </p:sp>
      <p:grpSp>
        <p:nvGrpSpPr>
          <p:cNvPr id="31831" name="Group 186"/>
          <p:cNvGrpSpPr>
            <a:grpSpLocks/>
          </p:cNvGrpSpPr>
          <p:nvPr/>
        </p:nvGrpSpPr>
        <p:grpSpPr bwMode="auto">
          <a:xfrm>
            <a:off x="3227388" y="2217738"/>
            <a:ext cx="77787" cy="242887"/>
            <a:chOff x="2033" y="1397"/>
            <a:chExt cx="49" cy="153"/>
          </a:xfrm>
        </p:grpSpPr>
        <p:sp>
          <p:nvSpPr>
            <p:cNvPr id="31833" name="Freeform 184"/>
            <p:cNvSpPr>
              <a:spLocks/>
            </p:cNvSpPr>
            <p:nvPr/>
          </p:nvSpPr>
          <p:spPr bwMode="auto">
            <a:xfrm>
              <a:off x="2033" y="1473"/>
              <a:ext cx="49" cy="77"/>
            </a:xfrm>
            <a:custGeom>
              <a:avLst/>
              <a:gdLst>
                <a:gd name="T0" fmla="*/ 27 w 49"/>
                <a:gd name="T1" fmla="*/ 76 h 77"/>
                <a:gd name="T2" fmla="*/ 0 w 49"/>
                <a:gd name="T3" fmla="*/ 0 h 77"/>
                <a:gd name="T4" fmla="*/ 27 w 49"/>
                <a:gd name="T5" fmla="*/ 0 h 77"/>
                <a:gd name="T6" fmla="*/ 48 w 49"/>
                <a:gd name="T7" fmla="*/ 0 h 77"/>
                <a:gd name="T8" fmla="*/ 27 w 49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77"/>
                <a:gd name="T17" fmla="*/ 49 w 49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77">
                  <a:moveTo>
                    <a:pt x="27" y="76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7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Line 185"/>
            <p:cNvSpPr>
              <a:spLocks noChangeShapeType="1"/>
            </p:cNvSpPr>
            <p:nvPr/>
          </p:nvSpPr>
          <p:spPr bwMode="auto">
            <a:xfrm>
              <a:off x="2069" y="1397"/>
              <a:ext cx="0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32" name="Text Box 187"/>
          <p:cNvSpPr txBox="1">
            <a:spLocks noChangeArrowheads="1"/>
          </p:cNvSpPr>
          <p:nvPr/>
        </p:nvSpPr>
        <p:spPr bwMode="auto">
          <a:xfrm>
            <a:off x="5088" y="6583363"/>
            <a:ext cx="558762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Image reproduced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an early ACM CHI tutorial, but I cannot recall which one</a:t>
            </a:r>
          </a:p>
        </p:txBody>
      </p:sp>
      <p:pic>
        <p:nvPicPr>
          <p:cNvPr id="188" name="Picture 5" descr="C:\Users\saul\AppData\Local\Microsoft\Windows\Temporary Internet Files\Content.IE5\L7DW0LPV\MC9003843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87" y="4932883"/>
            <a:ext cx="1733702" cy="18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1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Outline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</a:t>
            </a:r>
          </a:p>
          <a:p>
            <a:r>
              <a:rPr lang="en-US" dirty="0" smtClean="0"/>
              <a:t>What is experimental design?</a:t>
            </a:r>
          </a:p>
          <a:p>
            <a:r>
              <a:rPr lang="en-US" dirty="0" smtClean="0"/>
              <a:t>What is an experimental hypothesis?</a:t>
            </a:r>
          </a:p>
          <a:p>
            <a:r>
              <a:rPr lang="en-US" dirty="0" smtClean="0"/>
              <a:t>How do I plan an experiment?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Why are statistics used?</a:t>
            </a:r>
          </a:p>
          <a:p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What are the important statistical methods?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Which menu should we use?</a:t>
            </a: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571500" y="2214563"/>
            <a:ext cx="3308350" cy="1514475"/>
            <a:chOff x="1339" y="3037"/>
            <a:chExt cx="2084" cy="954"/>
          </a:xfrm>
        </p:grpSpPr>
        <p:sp>
          <p:nvSpPr>
            <p:cNvPr id="10265" name="Rectangle 5"/>
            <p:cNvSpPr>
              <a:spLocks noChangeArrowheads="1"/>
            </p:cNvSpPr>
            <p:nvPr/>
          </p:nvSpPr>
          <p:spPr bwMode="auto">
            <a:xfrm>
              <a:off x="1341" y="322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6"/>
            <p:cNvSpPr>
              <a:spLocks noChangeArrowheads="1"/>
            </p:cNvSpPr>
            <p:nvPr/>
          </p:nvSpPr>
          <p:spPr bwMode="auto">
            <a:xfrm>
              <a:off x="1341" y="3415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Rectangle 7"/>
            <p:cNvSpPr>
              <a:spLocks noChangeArrowheads="1"/>
            </p:cNvSpPr>
            <p:nvPr/>
          </p:nvSpPr>
          <p:spPr bwMode="auto">
            <a:xfrm>
              <a:off x="1341" y="360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Rectangle 8"/>
            <p:cNvSpPr>
              <a:spLocks noChangeArrowheads="1"/>
            </p:cNvSpPr>
            <p:nvPr/>
          </p:nvSpPr>
          <p:spPr bwMode="auto">
            <a:xfrm>
              <a:off x="1341" y="380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9"/>
            <p:cNvSpPr>
              <a:spLocks noChangeArrowheads="1"/>
            </p:cNvSpPr>
            <p:nvPr/>
          </p:nvSpPr>
          <p:spPr bwMode="auto">
            <a:xfrm>
              <a:off x="1339" y="3037"/>
              <a:ext cx="2084" cy="1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10"/>
            <p:cNvSpPr>
              <a:spLocks noChangeArrowheads="1"/>
            </p:cNvSpPr>
            <p:nvPr/>
          </p:nvSpPr>
          <p:spPr bwMode="auto">
            <a:xfrm>
              <a:off x="1368" y="3041"/>
              <a:ext cx="16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File     Edit       View       Insert</a:t>
              </a:r>
            </a:p>
          </p:txBody>
        </p:sp>
        <p:sp>
          <p:nvSpPr>
            <p:cNvPr id="10271" name="Rectangle 11"/>
            <p:cNvSpPr>
              <a:spLocks noChangeArrowheads="1"/>
            </p:cNvSpPr>
            <p:nvPr/>
          </p:nvSpPr>
          <p:spPr bwMode="auto">
            <a:xfrm>
              <a:off x="1460" y="3245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New</a:t>
              </a:r>
            </a:p>
          </p:txBody>
        </p:sp>
        <p:sp>
          <p:nvSpPr>
            <p:cNvPr id="10272" name="Rectangle 12"/>
            <p:cNvSpPr>
              <a:spLocks noChangeArrowheads="1"/>
            </p:cNvSpPr>
            <p:nvPr/>
          </p:nvSpPr>
          <p:spPr bwMode="auto">
            <a:xfrm>
              <a:off x="1454" y="3405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Open</a:t>
              </a:r>
            </a:p>
          </p:txBody>
        </p:sp>
        <p:sp>
          <p:nvSpPr>
            <p:cNvPr id="10273" name="Rectangle 13"/>
            <p:cNvSpPr>
              <a:spLocks noChangeArrowheads="1"/>
            </p:cNvSpPr>
            <p:nvPr/>
          </p:nvSpPr>
          <p:spPr bwMode="auto">
            <a:xfrm>
              <a:off x="1451" y="361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Close</a:t>
              </a:r>
            </a:p>
          </p:txBody>
        </p:sp>
        <p:sp>
          <p:nvSpPr>
            <p:cNvPr id="10274" name="Rectangle 14"/>
            <p:cNvSpPr>
              <a:spLocks noChangeArrowheads="1"/>
            </p:cNvSpPr>
            <p:nvPr/>
          </p:nvSpPr>
          <p:spPr bwMode="auto">
            <a:xfrm>
              <a:off x="1455" y="379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Save</a:t>
              </a:r>
            </a:p>
          </p:txBody>
        </p:sp>
      </p:grpSp>
      <p:grpSp>
        <p:nvGrpSpPr>
          <p:cNvPr id="10244" name="Group 15"/>
          <p:cNvGrpSpPr>
            <a:grpSpLocks/>
          </p:cNvGrpSpPr>
          <p:nvPr/>
        </p:nvGrpSpPr>
        <p:grpSpPr bwMode="auto">
          <a:xfrm>
            <a:off x="4821238" y="2214563"/>
            <a:ext cx="2027237" cy="1325562"/>
            <a:chOff x="3816" y="3042"/>
            <a:chExt cx="1277" cy="835"/>
          </a:xfrm>
        </p:grpSpPr>
        <p:sp>
          <p:nvSpPr>
            <p:cNvPr id="10245" name="Rectangle 16"/>
            <p:cNvSpPr>
              <a:spLocks noChangeArrowheads="1"/>
            </p:cNvSpPr>
            <p:nvPr/>
          </p:nvSpPr>
          <p:spPr bwMode="auto">
            <a:xfrm>
              <a:off x="3816" y="304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17"/>
            <p:cNvSpPr>
              <a:spLocks noChangeArrowheads="1"/>
            </p:cNvSpPr>
            <p:nvPr/>
          </p:nvSpPr>
          <p:spPr bwMode="auto">
            <a:xfrm>
              <a:off x="3816" y="3230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18"/>
            <p:cNvSpPr>
              <a:spLocks noChangeArrowheads="1"/>
            </p:cNvSpPr>
            <p:nvPr/>
          </p:nvSpPr>
          <p:spPr bwMode="auto">
            <a:xfrm>
              <a:off x="3816" y="342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19"/>
            <p:cNvSpPr>
              <a:spLocks noChangeArrowheads="1"/>
            </p:cNvSpPr>
            <p:nvPr/>
          </p:nvSpPr>
          <p:spPr bwMode="auto">
            <a:xfrm>
              <a:off x="3816" y="361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Rectangle 20"/>
            <p:cNvSpPr>
              <a:spLocks noChangeArrowheads="1"/>
            </p:cNvSpPr>
            <p:nvPr/>
          </p:nvSpPr>
          <p:spPr bwMode="auto">
            <a:xfrm>
              <a:off x="3935" y="3060"/>
              <a:ext cx="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File</a:t>
              </a:r>
            </a:p>
          </p:txBody>
        </p:sp>
        <p:sp>
          <p:nvSpPr>
            <p:cNvPr id="10250" name="Rectangle 21"/>
            <p:cNvSpPr>
              <a:spLocks noChangeArrowheads="1"/>
            </p:cNvSpPr>
            <p:nvPr/>
          </p:nvSpPr>
          <p:spPr bwMode="auto">
            <a:xfrm>
              <a:off x="3929" y="322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Edit</a:t>
              </a:r>
            </a:p>
          </p:txBody>
        </p:sp>
        <p:sp>
          <p:nvSpPr>
            <p:cNvPr id="10251" name="Rectangle 22"/>
            <p:cNvSpPr>
              <a:spLocks noChangeArrowheads="1"/>
            </p:cNvSpPr>
            <p:nvPr/>
          </p:nvSpPr>
          <p:spPr bwMode="auto">
            <a:xfrm>
              <a:off x="3926" y="3429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View</a:t>
              </a:r>
            </a:p>
          </p:txBody>
        </p:sp>
        <p:sp>
          <p:nvSpPr>
            <p:cNvPr id="10252" name="Rectangle 23"/>
            <p:cNvSpPr>
              <a:spLocks noChangeArrowheads="1"/>
            </p:cNvSpPr>
            <p:nvPr/>
          </p:nvSpPr>
          <p:spPr bwMode="auto">
            <a:xfrm>
              <a:off x="3930" y="3609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Insert</a:t>
              </a:r>
            </a:p>
          </p:txBody>
        </p:sp>
        <p:sp>
          <p:nvSpPr>
            <p:cNvPr id="10253" name="AutoShape 24"/>
            <p:cNvSpPr>
              <a:spLocks noChangeArrowheads="1"/>
            </p:cNvSpPr>
            <p:nvPr/>
          </p:nvSpPr>
          <p:spPr bwMode="auto">
            <a:xfrm>
              <a:off x="4296" y="3124"/>
              <a:ext cx="72" cy="44"/>
            </a:xfrm>
            <a:prstGeom prst="rightArrow">
              <a:avLst>
                <a:gd name="adj1" fmla="val 50000"/>
                <a:gd name="adj2" fmla="val 81826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AutoShape 25"/>
            <p:cNvSpPr>
              <a:spLocks noChangeArrowheads="1"/>
            </p:cNvSpPr>
            <p:nvPr/>
          </p:nvSpPr>
          <p:spPr bwMode="auto">
            <a:xfrm>
              <a:off x="4280" y="3470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AutoShape 26"/>
            <p:cNvSpPr>
              <a:spLocks noChangeArrowheads="1"/>
            </p:cNvSpPr>
            <p:nvPr/>
          </p:nvSpPr>
          <p:spPr bwMode="auto">
            <a:xfrm>
              <a:off x="4292" y="3284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AutoShape 27"/>
            <p:cNvSpPr>
              <a:spLocks noChangeArrowheads="1"/>
            </p:cNvSpPr>
            <p:nvPr/>
          </p:nvSpPr>
          <p:spPr bwMode="auto">
            <a:xfrm>
              <a:off x="4306" y="3658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Rectangle 28"/>
            <p:cNvSpPr>
              <a:spLocks noChangeArrowheads="1"/>
            </p:cNvSpPr>
            <p:nvPr/>
          </p:nvSpPr>
          <p:spPr bwMode="auto">
            <a:xfrm>
              <a:off x="4438" y="3113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Rectangle 29"/>
            <p:cNvSpPr>
              <a:spLocks noChangeArrowheads="1"/>
            </p:cNvSpPr>
            <p:nvPr/>
          </p:nvSpPr>
          <p:spPr bwMode="auto">
            <a:xfrm>
              <a:off x="4438" y="3301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Rectangle 30"/>
            <p:cNvSpPr>
              <a:spLocks noChangeArrowheads="1"/>
            </p:cNvSpPr>
            <p:nvPr/>
          </p:nvSpPr>
          <p:spPr bwMode="auto">
            <a:xfrm>
              <a:off x="4438" y="3493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Rectangle 31"/>
            <p:cNvSpPr>
              <a:spLocks noChangeArrowheads="1"/>
            </p:cNvSpPr>
            <p:nvPr/>
          </p:nvSpPr>
          <p:spPr bwMode="auto">
            <a:xfrm>
              <a:off x="4438" y="3688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Rectangle 32"/>
            <p:cNvSpPr>
              <a:spLocks noChangeArrowheads="1"/>
            </p:cNvSpPr>
            <p:nvPr/>
          </p:nvSpPr>
          <p:spPr bwMode="auto">
            <a:xfrm>
              <a:off x="4557" y="3131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New</a:t>
              </a:r>
            </a:p>
          </p:txBody>
        </p:sp>
        <p:sp>
          <p:nvSpPr>
            <p:cNvPr id="10262" name="Rectangle 33"/>
            <p:cNvSpPr>
              <a:spLocks noChangeArrowheads="1"/>
            </p:cNvSpPr>
            <p:nvPr/>
          </p:nvSpPr>
          <p:spPr bwMode="auto">
            <a:xfrm>
              <a:off x="4551" y="3291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Open</a:t>
              </a:r>
            </a:p>
          </p:txBody>
        </p:sp>
        <p:sp>
          <p:nvSpPr>
            <p:cNvPr id="10263" name="Rectangle 34"/>
            <p:cNvSpPr>
              <a:spLocks noChangeArrowheads="1"/>
            </p:cNvSpPr>
            <p:nvPr/>
          </p:nvSpPr>
          <p:spPr bwMode="auto">
            <a:xfrm>
              <a:off x="4548" y="350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Close</a:t>
              </a:r>
            </a:p>
          </p:txBody>
        </p:sp>
        <p:sp>
          <p:nvSpPr>
            <p:cNvPr id="10264" name="Rectangle 35"/>
            <p:cNvSpPr>
              <a:spLocks noChangeArrowheads="1"/>
            </p:cNvSpPr>
            <p:nvPr/>
          </p:nvSpPr>
          <p:spPr bwMode="auto">
            <a:xfrm>
              <a:off x="4552" y="368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Save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22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A) Lucid and testable hypothesis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7772400" cy="363855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Example 2:</a:t>
            </a:r>
          </a:p>
          <a:p>
            <a:pPr lvl="1" eaLnBrk="1" hangingPunct="1">
              <a:buFontTx/>
              <a:buNone/>
            </a:pPr>
            <a:r>
              <a:rPr lang="en-US" smtClean="0"/>
              <a:t>	There is no difference in user performance (time and error rate) when selecting a single item from a pop-up or a pull down menu of length 3, 6, 9 or 12 items, regardless of the subject’s previous expertise in using a mouse or using the different menu types</a:t>
            </a:r>
          </a:p>
          <a:p>
            <a:pPr lvl="1" eaLnBrk="1" hangingPunct="1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258888" y="4652963"/>
            <a:ext cx="3308350" cy="1514475"/>
            <a:chOff x="1339" y="3037"/>
            <a:chExt cx="2084" cy="954"/>
          </a:xfrm>
        </p:grpSpPr>
        <p:sp>
          <p:nvSpPr>
            <p:cNvPr id="17434" name="Rectangle 5"/>
            <p:cNvSpPr>
              <a:spLocks noChangeArrowheads="1"/>
            </p:cNvSpPr>
            <p:nvPr/>
          </p:nvSpPr>
          <p:spPr bwMode="auto">
            <a:xfrm>
              <a:off x="1341" y="322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Rectangle 6"/>
            <p:cNvSpPr>
              <a:spLocks noChangeArrowheads="1"/>
            </p:cNvSpPr>
            <p:nvPr/>
          </p:nvSpPr>
          <p:spPr bwMode="auto">
            <a:xfrm>
              <a:off x="1341" y="3415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Rectangle 7"/>
            <p:cNvSpPr>
              <a:spLocks noChangeArrowheads="1"/>
            </p:cNvSpPr>
            <p:nvPr/>
          </p:nvSpPr>
          <p:spPr bwMode="auto">
            <a:xfrm>
              <a:off x="1341" y="360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Rectangle 8"/>
            <p:cNvSpPr>
              <a:spLocks noChangeArrowheads="1"/>
            </p:cNvSpPr>
            <p:nvPr/>
          </p:nvSpPr>
          <p:spPr bwMode="auto">
            <a:xfrm>
              <a:off x="1341" y="380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Rectangle 9"/>
            <p:cNvSpPr>
              <a:spLocks noChangeArrowheads="1"/>
            </p:cNvSpPr>
            <p:nvPr/>
          </p:nvSpPr>
          <p:spPr bwMode="auto">
            <a:xfrm>
              <a:off x="1339" y="3037"/>
              <a:ext cx="2084" cy="1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Rectangle 10"/>
            <p:cNvSpPr>
              <a:spLocks noChangeArrowheads="1"/>
            </p:cNvSpPr>
            <p:nvPr/>
          </p:nvSpPr>
          <p:spPr bwMode="auto">
            <a:xfrm>
              <a:off x="1368" y="3041"/>
              <a:ext cx="16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File     Edit       View       Insert</a:t>
              </a:r>
            </a:p>
          </p:txBody>
        </p:sp>
        <p:sp>
          <p:nvSpPr>
            <p:cNvPr id="17440" name="Rectangle 11"/>
            <p:cNvSpPr>
              <a:spLocks noChangeArrowheads="1"/>
            </p:cNvSpPr>
            <p:nvPr/>
          </p:nvSpPr>
          <p:spPr bwMode="auto">
            <a:xfrm>
              <a:off x="1460" y="3245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New</a:t>
              </a:r>
            </a:p>
          </p:txBody>
        </p:sp>
        <p:sp>
          <p:nvSpPr>
            <p:cNvPr id="17441" name="Rectangle 12"/>
            <p:cNvSpPr>
              <a:spLocks noChangeArrowheads="1"/>
            </p:cNvSpPr>
            <p:nvPr/>
          </p:nvSpPr>
          <p:spPr bwMode="auto">
            <a:xfrm>
              <a:off x="1454" y="3405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Open</a:t>
              </a:r>
            </a:p>
          </p:txBody>
        </p:sp>
        <p:sp>
          <p:nvSpPr>
            <p:cNvPr id="17442" name="Rectangle 13"/>
            <p:cNvSpPr>
              <a:spLocks noChangeArrowheads="1"/>
            </p:cNvSpPr>
            <p:nvPr/>
          </p:nvSpPr>
          <p:spPr bwMode="auto">
            <a:xfrm>
              <a:off x="1451" y="361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Close</a:t>
              </a:r>
            </a:p>
          </p:txBody>
        </p:sp>
        <p:sp>
          <p:nvSpPr>
            <p:cNvPr id="17443" name="Rectangle 14"/>
            <p:cNvSpPr>
              <a:spLocks noChangeArrowheads="1"/>
            </p:cNvSpPr>
            <p:nvPr/>
          </p:nvSpPr>
          <p:spPr bwMode="auto">
            <a:xfrm>
              <a:off x="1455" y="379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Save</a:t>
              </a:r>
            </a:p>
          </p:txBody>
        </p:sp>
      </p:grpSp>
      <p:grpSp>
        <p:nvGrpSpPr>
          <p:cNvPr id="17413" name="Group 15"/>
          <p:cNvGrpSpPr>
            <a:grpSpLocks/>
          </p:cNvGrpSpPr>
          <p:nvPr/>
        </p:nvGrpSpPr>
        <p:grpSpPr bwMode="auto">
          <a:xfrm>
            <a:off x="5508625" y="4652963"/>
            <a:ext cx="2027238" cy="1325562"/>
            <a:chOff x="3816" y="3042"/>
            <a:chExt cx="1277" cy="835"/>
          </a:xfrm>
        </p:grpSpPr>
        <p:sp>
          <p:nvSpPr>
            <p:cNvPr id="17414" name="Rectangle 16"/>
            <p:cNvSpPr>
              <a:spLocks noChangeArrowheads="1"/>
            </p:cNvSpPr>
            <p:nvPr/>
          </p:nvSpPr>
          <p:spPr bwMode="auto">
            <a:xfrm>
              <a:off x="3816" y="304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17"/>
            <p:cNvSpPr>
              <a:spLocks noChangeArrowheads="1"/>
            </p:cNvSpPr>
            <p:nvPr/>
          </p:nvSpPr>
          <p:spPr bwMode="auto">
            <a:xfrm>
              <a:off x="3816" y="3230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Rectangle 18"/>
            <p:cNvSpPr>
              <a:spLocks noChangeArrowheads="1"/>
            </p:cNvSpPr>
            <p:nvPr/>
          </p:nvSpPr>
          <p:spPr bwMode="auto">
            <a:xfrm>
              <a:off x="3816" y="342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Rectangle 19"/>
            <p:cNvSpPr>
              <a:spLocks noChangeArrowheads="1"/>
            </p:cNvSpPr>
            <p:nvPr/>
          </p:nvSpPr>
          <p:spPr bwMode="auto">
            <a:xfrm>
              <a:off x="3816" y="361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20"/>
            <p:cNvSpPr>
              <a:spLocks noChangeArrowheads="1"/>
            </p:cNvSpPr>
            <p:nvPr/>
          </p:nvSpPr>
          <p:spPr bwMode="auto">
            <a:xfrm>
              <a:off x="3935" y="3060"/>
              <a:ext cx="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File</a:t>
              </a:r>
            </a:p>
          </p:txBody>
        </p:sp>
        <p:sp>
          <p:nvSpPr>
            <p:cNvPr id="17419" name="Rectangle 21"/>
            <p:cNvSpPr>
              <a:spLocks noChangeArrowheads="1"/>
            </p:cNvSpPr>
            <p:nvPr/>
          </p:nvSpPr>
          <p:spPr bwMode="auto">
            <a:xfrm>
              <a:off x="3929" y="322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Edit</a:t>
              </a:r>
            </a:p>
          </p:txBody>
        </p:sp>
        <p:sp>
          <p:nvSpPr>
            <p:cNvPr id="17420" name="Rectangle 22"/>
            <p:cNvSpPr>
              <a:spLocks noChangeArrowheads="1"/>
            </p:cNvSpPr>
            <p:nvPr/>
          </p:nvSpPr>
          <p:spPr bwMode="auto">
            <a:xfrm>
              <a:off x="3926" y="3429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View</a:t>
              </a:r>
            </a:p>
          </p:txBody>
        </p:sp>
        <p:sp>
          <p:nvSpPr>
            <p:cNvPr id="17421" name="Rectangle 23"/>
            <p:cNvSpPr>
              <a:spLocks noChangeArrowheads="1"/>
            </p:cNvSpPr>
            <p:nvPr/>
          </p:nvSpPr>
          <p:spPr bwMode="auto">
            <a:xfrm>
              <a:off x="3930" y="3609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Insert</a:t>
              </a:r>
            </a:p>
          </p:txBody>
        </p:sp>
        <p:sp>
          <p:nvSpPr>
            <p:cNvPr id="17422" name="AutoShape 24"/>
            <p:cNvSpPr>
              <a:spLocks noChangeArrowheads="1"/>
            </p:cNvSpPr>
            <p:nvPr/>
          </p:nvSpPr>
          <p:spPr bwMode="auto">
            <a:xfrm>
              <a:off x="4296" y="3124"/>
              <a:ext cx="72" cy="44"/>
            </a:xfrm>
            <a:prstGeom prst="rightArrow">
              <a:avLst>
                <a:gd name="adj1" fmla="val 50000"/>
                <a:gd name="adj2" fmla="val 81826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AutoShape 25"/>
            <p:cNvSpPr>
              <a:spLocks noChangeArrowheads="1"/>
            </p:cNvSpPr>
            <p:nvPr/>
          </p:nvSpPr>
          <p:spPr bwMode="auto">
            <a:xfrm>
              <a:off x="4280" y="3470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AutoShape 26"/>
            <p:cNvSpPr>
              <a:spLocks noChangeArrowheads="1"/>
            </p:cNvSpPr>
            <p:nvPr/>
          </p:nvSpPr>
          <p:spPr bwMode="auto">
            <a:xfrm>
              <a:off x="4292" y="3284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AutoShape 27"/>
            <p:cNvSpPr>
              <a:spLocks noChangeArrowheads="1"/>
            </p:cNvSpPr>
            <p:nvPr/>
          </p:nvSpPr>
          <p:spPr bwMode="auto">
            <a:xfrm>
              <a:off x="4306" y="3658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Rectangle 28"/>
            <p:cNvSpPr>
              <a:spLocks noChangeArrowheads="1"/>
            </p:cNvSpPr>
            <p:nvPr/>
          </p:nvSpPr>
          <p:spPr bwMode="auto">
            <a:xfrm>
              <a:off x="4438" y="3113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Rectangle 29"/>
            <p:cNvSpPr>
              <a:spLocks noChangeArrowheads="1"/>
            </p:cNvSpPr>
            <p:nvPr/>
          </p:nvSpPr>
          <p:spPr bwMode="auto">
            <a:xfrm>
              <a:off x="4438" y="3301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Rectangle 30"/>
            <p:cNvSpPr>
              <a:spLocks noChangeArrowheads="1"/>
            </p:cNvSpPr>
            <p:nvPr/>
          </p:nvSpPr>
          <p:spPr bwMode="auto">
            <a:xfrm>
              <a:off x="4438" y="3493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Rectangle 31"/>
            <p:cNvSpPr>
              <a:spLocks noChangeArrowheads="1"/>
            </p:cNvSpPr>
            <p:nvPr/>
          </p:nvSpPr>
          <p:spPr bwMode="auto">
            <a:xfrm>
              <a:off x="4438" y="3688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Rectangle 32"/>
            <p:cNvSpPr>
              <a:spLocks noChangeArrowheads="1"/>
            </p:cNvSpPr>
            <p:nvPr/>
          </p:nvSpPr>
          <p:spPr bwMode="auto">
            <a:xfrm>
              <a:off x="4557" y="3131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New</a:t>
              </a:r>
            </a:p>
          </p:txBody>
        </p:sp>
        <p:sp>
          <p:nvSpPr>
            <p:cNvPr id="17431" name="Rectangle 33"/>
            <p:cNvSpPr>
              <a:spLocks noChangeArrowheads="1"/>
            </p:cNvSpPr>
            <p:nvPr/>
          </p:nvSpPr>
          <p:spPr bwMode="auto">
            <a:xfrm>
              <a:off x="4551" y="3291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Open</a:t>
              </a:r>
            </a:p>
          </p:txBody>
        </p:sp>
        <p:sp>
          <p:nvSpPr>
            <p:cNvPr id="17432" name="Rectangle 34"/>
            <p:cNvSpPr>
              <a:spLocks noChangeArrowheads="1"/>
            </p:cNvSpPr>
            <p:nvPr/>
          </p:nvSpPr>
          <p:spPr bwMode="auto">
            <a:xfrm>
              <a:off x="4548" y="350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Close</a:t>
              </a:r>
            </a:p>
          </p:txBody>
        </p:sp>
        <p:sp>
          <p:nvSpPr>
            <p:cNvPr id="17433" name="Rectangle 35"/>
            <p:cNvSpPr>
              <a:spLocks noChangeArrowheads="1"/>
            </p:cNvSpPr>
            <p:nvPr/>
          </p:nvSpPr>
          <p:spPr bwMode="auto">
            <a:xfrm>
              <a:off x="4552" y="368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Save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5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Independent </a:t>
            </a:r>
            <a:r>
              <a:rPr lang="en-US" dirty="0" smtClean="0"/>
              <a:t>variables (IVs)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1200"/>
            <a:ext cx="7847012" cy="4471988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2000" i="1" dirty="0" smtClean="0"/>
              <a:t>in menu experiment</a:t>
            </a:r>
          </a:p>
          <a:p>
            <a:pPr marL="0" indent="0" eaLnBrk="1" hangingPunct="1"/>
            <a:endParaRPr lang="en-US" sz="2000" i="1" dirty="0" smtClean="0"/>
          </a:p>
          <a:p>
            <a:pPr marL="0" indent="0" eaLnBrk="1" hangingPunct="1"/>
            <a:r>
              <a:rPr lang="en-US" sz="2000" dirty="0" smtClean="0"/>
              <a:t>There is no difference in user performance (time and error rate) when selecting a single item from a </a:t>
            </a:r>
            <a:r>
              <a:rPr lang="en-US" sz="2000" b="1" dirty="0" smtClean="0"/>
              <a:t>pop-up or a pull down menu </a:t>
            </a:r>
            <a:r>
              <a:rPr lang="en-US" sz="2000" dirty="0" smtClean="0"/>
              <a:t>of length </a:t>
            </a:r>
            <a:r>
              <a:rPr lang="en-US" sz="2000" b="1" dirty="0" smtClean="0"/>
              <a:t>3, 6, 9 or 12 items</a:t>
            </a:r>
            <a:r>
              <a:rPr lang="en-US" sz="2000" dirty="0" smtClean="0"/>
              <a:t>, regardless of the </a:t>
            </a:r>
            <a:r>
              <a:rPr lang="en-US" sz="2000" b="1" dirty="0" smtClean="0"/>
              <a:t>subject’s previous expertise </a:t>
            </a:r>
            <a:r>
              <a:rPr lang="en-US" sz="2000" dirty="0" smtClean="0"/>
              <a:t>in using a mouse or using the different menu types</a:t>
            </a:r>
          </a:p>
          <a:p>
            <a:pPr marL="0" indent="0" eaLnBrk="1" hangingPunct="1"/>
            <a:endParaRPr lang="en-US" sz="2000" dirty="0" smtClean="0"/>
          </a:p>
          <a:p>
            <a:pPr marL="1143000" lvl="2" indent="-228600" eaLnBrk="1" hangingPunct="1"/>
            <a:r>
              <a:rPr lang="en-US" dirty="0" smtClean="0"/>
              <a:t>IV1: </a:t>
            </a:r>
            <a:r>
              <a:rPr lang="en-US" dirty="0" smtClean="0"/>
              <a:t>menu </a:t>
            </a:r>
            <a:r>
              <a:rPr lang="en-US" dirty="0" smtClean="0"/>
              <a:t>type: pop-up or pull-down</a:t>
            </a:r>
          </a:p>
          <a:p>
            <a:pPr marL="1143000" lvl="2" indent="-228600" eaLnBrk="1" hangingPunct="1"/>
            <a:r>
              <a:rPr lang="en-US" dirty="0" smtClean="0"/>
              <a:t>IV2: menu </a:t>
            </a:r>
            <a:r>
              <a:rPr lang="en-US" dirty="0" smtClean="0"/>
              <a:t>length: 3, 6, 9, 12</a:t>
            </a:r>
          </a:p>
          <a:p>
            <a:pPr marL="1143000" lvl="2" indent="-228600" eaLnBrk="1" hangingPunct="1"/>
            <a:r>
              <a:rPr lang="en-US" dirty="0" smtClean="0"/>
              <a:t>IV3: subject </a:t>
            </a:r>
            <a:r>
              <a:rPr lang="en-US" dirty="0" smtClean="0"/>
              <a:t>type (expert or novice)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69114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Dependent variables (DVs)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i="1" smtClean="0"/>
              <a:t>in menu experiment </a:t>
            </a:r>
          </a:p>
          <a:p>
            <a:pPr marL="0" indent="0" eaLnBrk="1" hangingPunct="1"/>
            <a:endParaRPr lang="en-US" i="1" smtClean="0"/>
          </a:p>
          <a:p>
            <a:pPr marL="0" indent="0" eaLnBrk="1" hangingPunct="1"/>
            <a:r>
              <a:rPr lang="en-US" smtClean="0"/>
              <a:t>There is no difference in user performance (</a:t>
            </a:r>
            <a:r>
              <a:rPr lang="en-US" b="1" smtClean="0"/>
              <a:t>time and error rate</a:t>
            </a:r>
            <a:r>
              <a:rPr lang="en-US" smtClean="0"/>
              <a:t>) when selecting a single item from a pop-up or a pull down menu of length 3, 6, 9 or 12 items, regardless of the subject’s previous expertise in using a mouse or using the different menu types</a:t>
            </a:r>
          </a:p>
          <a:p>
            <a:pPr marL="0" indent="0" eaLnBrk="1" hangingPunct="1"/>
            <a:endParaRPr lang="en-US" i="1" smtClean="0"/>
          </a:p>
          <a:p>
            <a:pPr lvl="2" eaLnBrk="1" hangingPunct="1"/>
            <a:r>
              <a:rPr lang="en-US" smtClean="0"/>
              <a:t>time to select an item</a:t>
            </a:r>
          </a:p>
          <a:p>
            <a:pPr lvl="2" eaLnBrk="1" hangingPunct="1"/>
            <a:r>
              <a:rPr lang="en-US" smtClean="0"/>
              <a:t>selection errors made</a:t>
            </a:r>
          </a:p>
          <a:p>
            <a:pPr lvl="2" eaLnBrk="1" hangingPunct="1">
              <a:buFontTx/>
              <a:buNone/>
            </a:pPr>
            <a:endParaRPr lang="en-US" smtClean="0"/>
          </a:p>
          <a:p>
            <a:pPr lvl="2" eaLnBrk="1" hangingPunct="1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marL="0" indent="0" eaLnBrk="1" hangingPunct="1"/>
            <a:r>
              <a:rPr lang="en-US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99127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Choosing on-screen keyboards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Keyboard size </a:t>
            </a:r>
          </a:p>
          <a:p>
            <a:pPr lvl="1" eaLnBrk="1" hangingPunct="1"/>
            <a:r>
              <a:rPr lang="en-US" dirty="0" smtClean="0"/>
              <a:t>what is the best trades off with screen real estate?</a:t>
            </a:r>
          </a:p>
          <a:p>
            <a:pPr marL="0" indent="0" eaLnBrk="1" hangingPunct="1"/>
            <a:endParaRPr lang="en-US" dirty="0" smtClean="0"/>
          </a:p>
        </p:txBody>
      </p:sp>
      <p:pic>
        <p:nvPicPr>
          <p:cNvPr id="11268" name="Picture 2" descr="http://pages.cpsc.ucalgary.ca/~saul/wiki/uploads/HCILectures/ControlledStudyKeyboardComparisionQwerty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786313"/>
            <a:ext cx="2286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pages.cpsc.ucalgary.ca/~saul/wiki/uploads/HCILectures/ControlledStudyKeyboardComparisionQwerty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6157"/>
            <a:ext cx="46418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9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Choosing on-screen keyboards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7772400" cy="4824412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Keyboard layout</a:t>
            </a:r>
          </a:p>
          <a:p>
            <a:pPr lvl="1" eaLnBrk="1" hangingPunct="1"/>
            <a:r>
              <a:rPr lang="en-US" dirty="0" smtClean="0"/>
              <a:t>ease of learning by non-typists vs. expertise</a:t>
            </a:r>
          </a:p>
          <a:p>
            <a:pPr lvl="1" eaLnBrk="1" hangingPunct="1"/>
            <a:r>
              <a:rPr lang="en-US" dirty="0" smtClean="0"/>
              <a:t>touch typing ≠hunt and peck</a:t>
            </a:r>
            <a:endParaRPr lang="en-US" sz="900" dirty="0" smtClean="0"/>
          </a:p>
          <a:p>
            <a:pPr lvl="1" eaLnBrk="1" hangingPunct="1"/>
            <a:endParaRPr lang="en-US" sz="900" dirty="0" smtClean="0"/>
          </a:p>
          <a:p>
            <a:pPr marL="0" indent="0" eaLnBrk="1" hangingPunct="1"/>
            <a:r>
              <a:rPr lang="en-US" sz="1800" dirty="0" smtClean="0"/>
              <a:t>Qwerty	  Alphabetic	Random</a:t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r>
              <a:rPr lang="en-US" sz="1800" dirty="0" smtClean="0"/>
              <a:t>Dvorak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pic>
        <p:nvPicPr>
          <p:cNvPr id="12292" name="Picture 2" descr="http://pages.cpsc.ucalgary.ca/~saul/wiki/uploads/HCILectures/ControlledStudyKeyboardComparisionQwerty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57550"/>
            <a:ext cx="2286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pages.cpsc.ucalgary.ca/~saul/wiki/uploads/HCILectures/ControlledStudyKeyboardComparisionAlphabet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57550"/>
            <a:ext cx="2286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pages.cpsc.ucalgary.ca/~saul/wiki/uploads/HCILectures/ControlledStudyKeyboardComparisionRand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57550"/>
            <a:ext cx="2286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/>
          <a:stretch>
            <a:fillRect/>
          </a:stretch>
        </p:blipFill>
        <p:spPr bwMode="auto">
          <a:xfrm>
            <a:off x="571500" y="5429250"/>
            <a:ext cx="20462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3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Choosing on-screen keyboards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7772400" cy="4824412"/>
          </a:xfrm>
        </p:spPr>
        <p:txBody>
          <a:bodyPr/>
          <a:lstStyle/>
          <a:p>
            <a:r>
              <a:rPr lang="en-US" dirty="0" smtClean="0"/>
              <a:t>Unconventional keyboard layouts</a:t>
            </a:r>
          </a:p>
          <a:p>
            <a:pPr lvl="1"/>
            <a:r>
              <a:rPr lang="en-US" dirty="0" smtClean="0"/>
              <a:t>are they ‘better’? </a:t>
            </a:r>
            <a:endParaRPr lang="en-US" dirty="0"/>
          </a:p>
          <a:p>
            <a:pPr marL="0" indent="0" eaLnBrk="1" hangingPunct="1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pic>
        <p:nvPicPr>
          <p:cNvPr id="13316" name="Picture 2" descr="C:\Users\saul\Documents\Courses\hci_topics\assignments\2009-controlled_expt\images\KeyboardAlphaStr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6248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saul\Documents\Courses\hci_topics\assignments\2009-controlled_expt\images\KeyboardCircul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51833"/>
            <a:ext cx="267652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saul\Documents\Courses\hci_topics\assignments\2009-controlled_expt\images\KeyboardPh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551833"/>
            <a:ext cx="22209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480395"/>
            <a:ext cx="3335338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929438" y="5052020"/>
            <a:ext cx="19700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/>
              <a:t>Raynal, Vinot &amp; Truillet: UIST’07</a:t>
            </a:r>
          </a:p>
        </p:txBody>
      </p:sp>
    </p:spTree>
    <p:extLst>
      <p:ext uri="{BB962C8B-B14F-4D97-AF65-F5344CB8AC3E}">
        <p14:creationId xmlns:p14="http://schemas.microsoft.com/office/powerpoint/2010/main" val="279853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200" b="0" smtClean="0"/>
              <a:t>example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Choosing on-screen keyboards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7772400" cy="4824413"/>
          </a:xfrm>
        </p:spPr>
        <p:txBody>
          <a:bodyPr/>
          <a:lstStyle/>
          <a:p>
            <a:pPr marL="0" indent="0" eaLnBrk="1" hangingPunct="1"/>
            <a:r>
              <a:rPr lang="en-CA" dirty="0"/>
              <a:t>E</a:t>
            </a:r>
            <a:r>
              <a:rPr lang="en-CA" dirty="0" smtClean="0"/>
              <a:t>ffects </a:t>
            </a:r>
            <a:r>
              <a:rPr lang="en-CA" dirty="0" smtClean="0"/>
              <a:t>of input device?</a:t>
            </a:r>
            <a:endParaRPr lang="en-US" dirty="0" smtClean="0"/>
          </a:p>
        </p:txBody>
      </p:sp>
      <p:pic>
        <p:nvPicPr>
          <p:cNvPr id="14340" name="Picture 8" descr="http://www.mobilewhack.com/images/bluebird_soft_bm300_p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r="12727" b="12498"/>
          <a:stretch>
            <a:fillRect/>
          </a:stretch>
        </p:blipFill>
        <p:spPr bwMode="auto">
          <a:xfrm>
            <a:off x="7429500" y="5357813"/>
            <a:ext cx="7143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http://www.merlinsolutions.biz/touch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24414" r="12109" b="8789"/>
          <a:stretch>
            <a:fillRect/>
          </a:stretch>
        </p:blipFill>
        <p:spPr bwMode="auto">
          <a:xfrm>
            <a:off x="642938" y="2714625"/>
            <a:ext cx="486251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12" descr="http://comps.fotosearch.com/comp/phd/PHD389/computer-monitor-mouse_~OS48009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AutoShape 14" descr="http://comps.fotosearch.com/comp/phd/PHD389/computer-monitor-mouse_~OS48009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6" descr="http://comps.fotosearch.com/comp/phd/PHD389/computer-monitor-mouse_~OS48009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AutoShape 18" descr="http://comps.fotosearch.com/comp/phd/PHD389/computer-monitor-mouse_~OS48009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6" name="Picture 20" descr="C:\Users\saul\AppData\Local\Microsoft\Windows\Temporary Internet Files\Content.IE5\1086X2OE\MPj0433098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857875"/>
            <a:ext cx="650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1" descr="C:\Users\saul\AppData\Local\Microsoft\Windows\Temporary Internet Files\Content.IE5\N6KOFN26\MPj0433062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429125"/>
            <a:ext cx="121443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63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Choosing on-screen keyboards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Issues</a:t>
            </a:r>
          </a:p>
          <a:p>
            <a:pPr lvl="1" eaLnBrk="1" hangingPunct="1"/>
            <a:r>
              <a:rPr lang="en-US" dirty="0" smtClean="0"/>
              <a:t>can’t just ask people (preference ≠performance)</a:t>
            </a:r>
            <a:br>
              <a:rPr lang="en-US" dirty="0" smtClean="0"/>
            </a:br>
            <a:endParaRPr lang="en-US" dirty="0" smtClean="0"/>
          </a:p>
          <a:p>
            <a:pPr lvl="1" eaLnBrk="1" hangingPunct="1"/>
            <a:r>
              <a:rPr lang="en-US" dirty="0" smtClean="0"/>
              <a:t>observations alone won’t work </a:t>
            </a:r>
          </a:p>
          <a:p>
            <a:pPr lvl="2" eaLnBrk="1" hangingPunct="1"/>
            <a:r>
              <a:rPr lang="en-US" dirty="0" smtClean="0"/>
              <a:t>effects may be too small to see but important</a:t>
            </a:r>
          </a:p>
          <a:p>
            <a:pPr lvl="2" eaLnBrk="1" hangingPunct="1"/>
            <a:r>
              <a:rPr lang="en-US" dirty="0" smtClean="0"/>
              <a:t>variability of people will mask differences (if any)</a:t>
            </a:r>
            <a:br>
              <a:rPr lang="en-US" dirty="0" smtClean="0"/>
            </a:br>
            <a:endParaRPr lang="en-US" dirty="0" smtClean="0"/>
          </a:p>
          <a:p>
            <a:pPr lvl="1" eaLnBrk="1" hangingPunct="1"/>
            <a:r>
              <a:rPr lang="en-US" dirty="0" smtClean="0"/>
              <a:t>need to  understand differences between users</a:t>
            </a:r>
          </a:p>
          <a:p>
            <a:pPr lvl="2" eaLnBrk="1" hangingPunct="1"/>
            <a:r>
              <a:rPr lang="en-US" dirty="0" smtClean="0"/>
              <a:t>strong vs. moderate vs. weak typists</a:t>
            </a:r>
          </a:p>
          <a:p>
            <a:pPr lvl="1" eaLnBrk="1" hangingPunct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121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ages.cpsc.ucalgary.ca/~saul/wiki/uploads/HCILectures/ControlledStudyKeyboardComparisionQwerty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71938"/>
            <a:ext cx="4641850" cy="250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A) Lucid and testable hypothesis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7772400" cy="363855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Example 3:</a:t>
            </a:r>
          </a:p>
          <a:p>
            <a:pPr lvl="1" eaLnBrk="1" hangingPunct="1">
              <a:buFontTx/>
              <a:buNone/>
            </a:pPr>
            <a:r>
              <a:rPr lang="en-US" smtClean="0"/>
              <a:t>	There is no difference in user performance (time and error rate) and preference (5 point likert scale) when typing on two sizes of an alphabetic, qwerty and random on-screen keyboard using a touch-based large screen, a mouse-based monitor, or a stylus-based PDA.</a:t>
            </a:r>
            <a:br>
              <a:rPr lang="en-US" smtClean="0"/>
            </a:br>
            <a:endParaRPr lang="en-US" smtClean="0"/>
          </a:p>
        </p:txBody>
      </p:sp>
      <p:pic>
        <p:nvPicPr>
          <p:cNvPr id="18437" name="Picture 2" descr="http://pages.cpsc.ucalgary.ca/~saul/wiki/uploads/HCILectures/ControlledStudyKeyboardComparisionQwerty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357688"/>
            <a:ext cx="2286000" cy="1231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4" descr="http://pages.cpsc.ucalgary.ca/~saul/wiki/uploads/HCILectures/ControlledStudyKeyboardComparisionAlphabet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786313"/>
            <a:ext cx="2286000" cy="12112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6" descr="http://pages.cpsc.ucalgary.ca/~saul/wiki/uploads/HCILectures/ControlledStudyKeyboardComparisionRand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357813"/>
            <a:ext cx="2286000" cy="12112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7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Quantitative evaluation of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dirty="0" smtClean="0"/>
              <a:t>Quantitative: </a:t>
            </a:r>
          </a:p>
          <a:p>
            <a:pPr lvl="1" eaLnBrk="1" hangingPunct="1"/>
            <a:r>
              <a:rPr lang="en-US" dirty="0" smtClean="0"/>
              <a:t>precise measurement, numerical values</a:t>
            </a:r>
          </a:p>
          <a:p>
            <a:pPr lvl="1" eaLnBrk="1" hangingPunct="1"/>
            <a:r>
              <a:rPr lang="en-US" dirty="0" smtClean="0"/>
              <a:t>bounds on how correct our statements are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Methods</a:t>
            </a:r>
          </a:p>
          <a:p>
            <a:pPr lvl="1" eaLnBrk="1" hangingPunct="1"/>
            <a:r>
              <a:rPr lang="en-US" dirty="0" smtClean="0"/>
              <a:t>user performance data collection</a:t>
            </a:r>
          </a:p>
          <a:p>
            <a:pPr lvl="1" eaLnBrk="1" hangingPunct="1"/>
            <a:r>
              <a:rPr lang="en-US" dirty="0" smtClean="0"/>
              <a:t>controlled experiments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Independent </a:t>
            </a:r>
            <a:r>
              <a:rPr lang="en-US" dirty="0" smtClean="0"/>
              <a:t>variables (IVs)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1200"/>
            <a:ext cx="7847012" cy="4471988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2000" i="1" dirty="0" smtClean="0"/>
              <a:t>in keyboard experiment</a:t>
            </a:r>
          </a:p>
          <a:p>
            <a:pPr marL="0" indent="0" eaLnBrk="1" hangingPunct="1"/>
            <a:endParaRPr lang="en-US" sz="2000" i="1" dirty="0" smtClean="0"/>
          </a:p>
          <a:p>
            <a:pPr marL="0" indent="0" eaLnBrk="1" hangingPunct="1"/>
            <a:r>
              <a:rPr lang="en-US" sz="2000" dirty="0" smtClean="0"/>
              <a:t>There is no difference in user performance (time and error rate) and preference (5 point </a:t>
            </a:r>
            <a:r>
              <a:rPr lang="en-US" sz="2000" dirty="0" err="1" smtClean="0"/>
              <a:t>likert</a:t>
            </a:r>
            <a:r>
              <a:rPr lang="en-US" sz="2000" dirty="0" smtClean="0"/>
              <a:t> scale) when typing on </a:t>
            </a:r>
            <a:r>
              <a:rPr lang="en-US" sz="2000" b="1" dirty="0" smtClean="0"/>
              <a:t>two sizes </a:t>
            </a:r>
            <a:r>
              <a:rPr lang="en-US" sz="2000" dirty="0" smtClean="0"/>
              <a:t>of an </a:t>
            </a:r>
            <a:r>
              <a:rPr lang="en-US" sz="2000" b="1" dirty="0" smtClean="0"/>
              <a:t>alphabetic, qwerty and random </a:t>
            </a:r>
            <a:r>
              <a:rPr lang="en-US" sz="2000" dirty="0" smtClean="0"/>
              <a:t>on-screen keyboard using </a:t>
            </a:r>
            <a:r>
              <a:rPr lang="en-US" sz="2000" b="1" dirty="0" smtClean="0"/>
              <a:t>a touch-based large screen, a mouse-based monitor, or a stylus-based PDA</a:t>
            </a:r>
            <a:r>
              <a:rPr lang="en-US" sz="2000" dirty="0" smtClean="0"/>
              <a:t>.</a:t>
            </a:r>
          </a:p>
          <a:p>
            <a:pPr marL="0" indent="0" eaLnBrk="1" hangingPunct="1"/>
            <a:endParaRPr lang="en-US" sz="2000" dirty="0" smtClean="0"/>
          </a:p>
          <a:p>
            <a:pPr marL="1143000" lvl="2" indent="-228600" eaLnBrk="1" hangingPunct="1"/>
            <a:r>
              <a:rPr lang="en-US" dirty="0" smtClean="0"/>
              <a:t>IV1: keyboard </a:t>
            </a:r>
            <a:r>
              <a:rPr lang="en-US" dirty="0" smtClean="0"/>
              <a:t>type: alphabetic, qwerty, random</a:t>
            </a:r>
          </a:p>
          <a:p>
            <a:pPr marL="1143000" lvl="2" indent="-228600" eaLnBrk="1" hangingPunct="1"/>
            <a:r>
              <a:rPr lang="en-US" dirty="0" smtClean="0"/>
              <a:t>IV2: size</a:t>
            </a:r>
            <a:r>
              <a:rPr lang="en-US" dirty="0" smtClean="0"/>
              <a:t>: small, large</a:t>
            </a:r>
          </a:p>
          <a:p>
            <a:pPr marL="1143000" lvl="2" indent="-228600" eaLnBrk="1" hangingPunct="1"/>
            <a:r>
              <a:rPr lang="en-US" dirty="0" smtClean="0"/>
              <a:t>IV3: input</a:t>
            </a:r>
            <a:r>
              <a:rPr lang="en-US" dirty="0" smtClean="0"/>
              <a:t>/display: touch/large, mouse/monitor, stylus/PDA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99447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Dependent variables (DVs)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i="1" dirty="0" smtClean="0"/>
              <a:t>in keyboard experiment</a:t>
            </a:r>
          </a:p>
          <a:p>
            <a:pPr marL="0" indent="0" eaLnBrk="1" hangingPunct="1"/>
            <a:endParaRPr lang="en-US" i="1" dirty="0" smtClean="0"/>
          </a:p>
          <a:p>
            <a:pPr marL="0" indent="0" eaLnBrk="1" hangingPunct="1"/>
            <a:r>
              <a:rPr lang="en-US" dirty="0" smtClean="0"/>
              <a:t>There is no difference in user performance (</a:t>
            </a:r>
            <a:r>
              <a:rPr lang="en-US" b="1" dirty="0" smtClean="0"/>
              <a:t>time and error rate</a:t>
            </a:r>
            <a:r>
              <a:rPr lang="en-US" dirty="0" smtClean="0"/>
              <a:t>) and </a:t>
            </a:r>
            <a:r>
              <a:rPr lang="en-US" b="1" dirty="0" smtClean="0"/>
              <a:t>preference</a:t>
            </a:r>
            <a:r>
              <a:rPr lang="en-US" dirty="0" smtClean="0"/>
              <a:t> (5 point </a:t>
            </a:r>
            <a:r>
              <a:rPr lang="en-US" dirty="0" err="1" smtClean="0"/>
              <a:t>likert</a:t>
            </a:r>
            <a:r>
              <a:rPr lang="en-US" dirty="0" smtClean="0"/>
              <a:t> scale) when typing on two sizes of an alphabetic, qwerty and random on-screen keyboard using a touch-based large screen, a mouse-based monitor, or a stylus-based PDA.</a:t>
            </a:r>
          </a:p>
          <a:p>
            <a:pPr lvl="2" eaLnBrk="1" hangingPunct="1"/>
            <a:endParaRPr lang="en-US" dirty="0" smtClean="0"/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lvl="2" eaLnBrk="1" hangingPunct="1">
              <a:buFontTx/>
              <a:buNone/>
            </a:pPr>
            <a:r>
              <a:rPr lang="en-US" dirty="0" smtClean="0"/>
              <a:t> other things we could have measured</a:t>
            </a:r>
          </a:p>
          <a:p>
            <a:pPr lvl="2" eaLnBrk="1" hangingPunct="1"/>
            <a:r>
              <a:rPr lang="en-US" sz="1400" dirty="0" smtClean="0"/>
              <a:t>time to learn to use it to proficiency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899473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You know now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989888" cy="4114800"/>
          </a:xfrm>
        </p:spPr>
        <p:txBody>
          <a:bodyPr lIns="92075" tIns="46038" rIns="92075" bIns="46038"/>
          <a:lstStyle/>
          <a:p>
            <a:pPr marL="457200" indent="-457200" eaLnBrk="1" hangingPunct="1">
              <a:defRPr/>
            </a:pPr>
            <a:r>
              <a:rPr lang="en-US" dirty="0" smtClean="0"/>
              <a:t>Controlled experiments strive for</a:t>
            </a:r>
          </a:p>
          <a:p>
            <a:pPr marL="838200" lvl="1" indent="-381000">
              <a:defRPr/>
            </a:pPr>
            <a:r>
              <a:rPr lang="en-US" dirty="0" smtClean="0"/>
              <a:t>lucid and testable hypothesis</a:t>
            </a:r>
          </a:p>
          <a:p>
            <a:pPr marL="838200" lvl="1" indent="-381000">
              <a:defRPr/>
            </a:pPr>
            <a:r>
              <a:rPr lang="en-US" dirty="0" smtClean="0"/>
              <a:t>quantitative measurement</a:t>
            </a:r>
          </a:p>
          <a:p>
            <a:pPr marL="838200" lvl="1" indent="-381000">
              <a:defRPr/>
            </a:pPr>
            <a:r>
              <a:rPr lang="en-US" dirty="0" smtClean="0"/>
              <a:t>measure of confidence in results obtained (statistics)</a:t>
            </a:r>
          </a:p>
          <a:p>
            <a:pPr marL="838200" lvl="1" indent="-381000">
              <a:defRPr/>
            </a:pPr>
            <a:r>
              <a:rPr lang="en-US" dirty="0" err="1" smtClean="0"/>
              <a:t>replicability</a:t>
            </a:r>
            <a:r>
              <a:rPr lang="en-US" dirty="0" smtClean="0"/>
              <a:t> of experiment</a:t>
            </a:r>
          </a:p>
          <a:p>
            <a:pPr marL="838200" lvl="1" indent="-381000">
              <a:defRPr/>
            </a:pPr>
            <a:r>
              <a:rPr lang="en-US" dirty="0" smtClean="0"/>
              <a:t>control of variables and conditions</a:t>
            </a:r>
          </a:p>
          <a:p>
            <a:pPr marL="838200" lvl="1" indent="-381000">
              <a:defRPr/>
            </a:pPr>
            <a:r>
              <a:rPr lang="en-US" dirty="0" smtClean="0"/>
              <a:t>removal of experimenter bias</a:t>
            </a:r>
          </a:p>
          <a:p>
            <a:pPr marL="838200" lvl="1" indent="-38100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defRPr/>
            </a:pPr>
            <a:r>
              <a:rPr lang="en-US" dirty="0" smtClean="0"/>
              <a:t>Experimental design requires </a:t>
            </a:r>
            <a:br>
              <a:rPr lang="en-US" dirty="0" smtClean="0"/>
            </a:br>
            <a:r>
              <a:rPr lang="en-US" dirty="0" smtClean="0"/>
              <a:t>careful planning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1000" b="1" dirty="0"/>
              <a:t>You are free:</a:t>
            </a:r>
          </a:p>
          <a:p>
            <a:pPr lvl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>
              <a:defRPr/>
            </a:pPr>
            <a:endParaRPr lang="en-CA" sz="1000" b="1" dirty="0" smtClean="0"/>
          </a:p>
          <a:p>
            <a:pPr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>
              <a:buFontTx/>
              <a:buNone/>
              <a:defRPr/>
            </a:pPr>
            <a:r>
              <a:rPr lang="en-CA" sz="1000" dirty="0" smtClean="0"/>
              <a:t>“Lecture materials by Saul Greenberg, University of Calgary, AB, Canada. http</a:t>
            </a:r>
            <a:r>
              <a:rPr lang="en-CA" sz="1000" dirty="0"/>
              <a:t>://saul.cpsc.ucalgary.ca/</a:t>
            </a:r>
            <a:r>
              <a:rPr lang="en-CA" sz="1000" dirty="0" err="1"/>
              <a:t>saul</a:t>
            </a:r>
            <a:r>
              <a:rPr lang="en-CA" sz="1000" dirty="0"/>
              <a:t>/</a:t>
            </a:r>
            <a:r>
              <a:rPr lang="en-CA" sz="1000" dirty="0" err="1"/>
              <a:t>pmwiki.php</a:t>
            </a:r>
            <a:r>
              <a:rPr lang="en-CA" sz="1000" dirty="0"/>
              <a:t>/</a:t>
            </a:r>
            <a:r>
              <a:rPr lang="en-CA" sz="1000" dirty="0" err="1"/>
              <a:t>HCIResources</a:t>
            </a:r>
            <a:r>
              <a:rPr lang="en-CA" sz="1000" dirty="0"/>
              <a:t>/</a:t>
            </a:r>
            <a:r>
              <a:rPr lang="en-CA" sz="1000" dirty="0" err="1"/>
              <a:t>HCILectures</a:t>
            </a:r>
            <a:r>
              <a:rPr lang="en-CA" sz="1000" dirty="0"/>
              <a:t>”</a:t>
            </a:r>
          </a:p>
          <a:p>
            <a:pPr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>
              <a:defRPr/>
            </a:pPr>
            <a:endParaRPr lang="en-CA" sz="1000" b="1" dirty="0" smtClean="0"/>
          </a:p>
          <a:p>
            <a:pPr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77828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13100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635250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27425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6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Collecting user performance data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13996"/>
              </p:ext>
            </p:extLst>
          </p:nvPr>
        </p:nvGraphicFramePr>
        <p:xfrm>
          <a:off x="6300192" y="4869160"/>
          <a:ext cx="23431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Photo" r:id="rId4" imgW="2343477" imgH="1638529" progId="MSPhotoEd.3">
                  <p:embed/>
                </p:oleObj>
              </mc:Choice>
              <mc:Fallback>
                <p:oleObj name="Photo Editor Photo" r:id="rId4" imgW="2343477" imgH="1638529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869160"/>
                        <a:ext cx="234315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556792"/>
            <a:ext cx="7126288" cy="48768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1800" dirty="0" smtClean="0"/>
              <a:t>Data collected on system use (often lots of data)</a:t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/>
            <a:r>
              <a:rPr lang="en-US" sz="1800" smtClean="0"/>
              <a:t>Exploratory: </a:t>
            </a:r>
          </a:p>
          <a:p>
            <a:pPr lvl="1" eaLnBrk="1" hangingPunct="1"/>
            <a:r>
              <a:rPr lang="en-US" sz="1600" smtClean="0"/>
              <a:t>hope something interesting shows up (e.g., patterns)</a:t>
            </a:r>
          </a:p>
          <a:p>
            <a:pPr lvl="1" eaLnBrk="1" hangingPunct="1"/>
            <a:r>
              <a:rPr lang="en-US" sz="1600" smtClean="0"/>
              <a:t>but can be difficult to analyze</a:t>
            </a:r>
            <a:br>
              <a:rPr lang="en-US" sz="1600" smtClean="0"/>
            </a:br>
            <a:endParaRPr lang="en-US" sz="1600" smtClean="0"/>
          </a:p>
          <a:p>
            <a:pPr marL="0" indent="0" eaLnBrk="1" hangingPunct="1"/>
            <a:r>
              <a:rPr lang="en-US" sz="1800" smtClean="0"/>
              <a:t>Targeted</a:t>
            </a:r>
          </a:p>
          <a:p>
            <a:pPr lvl="1" eaLnBrk="1" hangingPunct="1"/>
            <a:r>
              <a:rPr lang="en-US" sz="1600" smtClean="0"/>
              <a:t>look for specific information, but may miss something</a:t>
            </a:r>
            <a:br>
              <a:rPr lang="en-US" sz="1600" smtClean="0"/>
            </a:br>
            <a:endParaRPr lang="en-US" sz="1600" smtClean="0"/>
          </a:p>
          <a:p>
            <a:pPr marL="815975" lvl="2" eaLnBrk="1" hangingPunct="1"/>
            <a:r>
              <a:rPr lang="en-US" sz="1600" smtClean="0"/>
              <a:t>frequency of request for on-line assistance</a:t>
            </a:r>
          </a:p>
          <a:p>
            <a:pPr marL="1176338" lvl="3" eaLnBrk="1" hangingPunct="1"/>
            <a:r>
              <a:rPr lang="en-US" sz="1200" smtClean="0"/>
              <a:t>what did people ask for help with?</a:t>
            </a:r>
          </a:p>
          <a:p>
            <a:pPr marL="815975" lvl="2" eaLnBrk="1" hangingPunct="1"/>
            <a:r>
              <a:rPr lang="en-US" sz="1600" smtClean="0"/>
              <a:t>frequency of use of different parts of the system</a:t>
            </a:r>
          </a:p>
          <a:p>
            <a:pPr marL="1176338" lvl="3" eaLnBrk="1" hangingPunct="1"/>
            <a:r>
              <a:rPr lang="en-US" sz="1200" smtClean="0"/>
              <a:t>why are parts of system unused?</a:t>
            </a:r>
            <a:endParaRPr lang="en-US" sz="1400" smtClean="0"/>
          </a:p>
          <a:p>
            <a:pPr marL="815975" lvl="2" eaLnBrk="1" hangingPunct="1"/>
            <a:r>
              <a:rPr lang="en-US" sz="1600" smtClean="0"/>
              <a:t>number of errors and where they occurred</a:t>
            </a:r>
          </a:p>
          <a:p>
            <a:pPr marL="1176338" lvl="3" eaLnBrk="1" hangingPunct="1"/>
            <a:r>
              <a:rPr lang="en-US" sz="1200" smtClean="0"/>
              <a:t> why does an error occur repeatedly?</a:t>
            </a:r>
            <a:endParaRPr lang="en-US" sz="1400" smtClean="0"/>
          </a:p>
          <a:p>
            <a:pPr marL="815975" lvl="2" eaLnBrk="1" hangingPunct="1"/>
            <a:r>
              <a:rPr lang="en-US" sz="1600" smtClean="0"/>
              <a:t>time it takes to complete some operation</a:t>
            </a:r>
          </a:p>
          <a:p>
            <a:pPr marL="1176338" lvl="3" eaLnBrk="1" hangingPunct="1"/>
            <a:r>
              <a:rPr lang="en-US" sz="1200" smtClean="0"/>
              <a:t>what tasks take longer than expected?</a:t>
            </a:r>
          </a:p>
          <a:p>
            <a:pPr marL="1176338" lvl="3" eaLnBrk="1" hangingPunct="1"/>
            <a:endParaRPr lang="en-US" sz="12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79296" cy="533400"/>
          </a:xfrm>
        </p:spPr>
        <p:txBody>
          <a:bodyPr/>
          <a:lstStyle/>
          <a:p>
            <a:pPr eaLnBrk="1" hangingPunct="1"/>
            <a:r>
              <a:rPr lang="en-US" sz="1000" b="0" dirty="0" smtClean="0"/>
              <a:t>Logging example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How people navigate with web browsers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41719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857625"/>
            <a:ext cx="59880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551252" y="6350558"/>
            <a:ext cx="8202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Arial" charset="0"/>
                <a:cs typeface="Arial" charset="0"/>
              </a:rPr>
              <a:t>From: Tauscher</a:t>
            </a:r>
            <a:r>
              <a:rPr lang="en-US" sz="900" dirty="0">
                <a:latin typeface="Arial" charset="0"/>
                <a:cs typeface="Arial" charset="0"/>
              </a:rPr>
              <a:t>, L. and Greenberg, S. (1997) </a:t>
            </a:r>
            <a:r>
              <a:rPr lang="en-US" sz="900" b="1" dirty="0" smtClean="0">
                <a:latin typeface="Arial" charset="0"/>
                <a:cs typeface="Arial" charset="0"/>
              </a:rPr>
              <a:t>How </a:t>
            </a:r>
            <a:r>
              <a:rPr lang="en-US" sz="900" b="1" dirty="0">
                <a:latin typeface="Arial" charset="0"/>
                <a:cs typeface="Arial" charset="0"/>
              </a:rPr>
              <a:t>People Revisit Web Pages: Empirical Findings and Implications for the Design of History Systems</a:t>
            </a:r>
            <a:r>
              <a:rPr lang="en-US" sz="900" dirty="0">
                <a:latin typeface="Arial" charset="0"/>
                <a:cs typeface="Arial" charset="0"/>
              </a:rPr>
              <a:t>. International Journal of Human Computer Studies - IJHCS, 47(1):97-138.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58" y="3191434"/>
            <a:ext cx="4286249" cy="315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07288" cy="533400"/>
          </a:xfrm>
        </p:spPr>
        <p:txBody>
          <a:bodyPr/>
          <a:lstStyle/>
          <a:p>
            <a:pPr eaLnBrk="1" hangingPunct="1"/>
            <a:r>
              <a:rPr lang="en-US" sz="1000" b="0" dirty="0" smtClean="0"/>
              <a:t>Logging example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How people navigate with web browsers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51252" y="6350558"/>
            <a:ext cx="8202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Arial" charset="0"/>
                <a:cs typeface="Arial" charset="0"/>
              </a:rPr>
              <a:t>From: Tauscher</a:t>
            </a:r>
            <a:r>
              <a:rPr lang="en-US" sz="900" dirty="0">
                <a:latin typeface="Arial" charset="0"/>
                <a:cs typeface="Arial" charset="0"/>
              </a:rPr>
              <a:t>, L. and Greenberg, S. (1997) </a:t>
            </a:r>
            <a:r>
              <a:rPr lang="en-US" sz="900" b="1" dirty="0" smtClean="0">
                <a:latin typeface="Arial" charset="0"/>
                <a:cs typeface="Arial" charset="0"/>
              </a:rPr>
              <a:t>How </a:t>
            </a:r>
            <a:r>
              <a:rPr lang="en-US" sz="900" b="1" dirty="0">
                <a:latin typeface="Arial" charset="0"/>
                <a:cs typeface="Arial" charset="0"/>
              </a:rPr>
              <a:t>People Revisit Web Pages: Empirical Findings and Implications for the Design of History Systems</a:t>
            </a:r>
            <a:r>
              <a:rPr lang="en-US" sz="900" dirty="0">
                <a:latin typeface="Arial" charset="0"/>
                <a:cs typeface="Arial" charset="0"/>
              </a:rPr>
              <a:t>. International Journal of Human Computer Studies - IJHCS, 47(1):97-138.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Controlled experiments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Traditional scientific method </a:t>
            </a:r>
            <a:br>
              <a:rPr lang="en-US" smtClean="0"/>
            </a:br>
            <a:endParaRPr lang="en-US" smtClean="0"/>
          </a:p>
          <a:p>
            <a:pPr marL="0" indent="0" eaLnBrk="1" hangingPunct="1"/>
            <a:r>
              <a:rPr lang="en-US" smtClean="0"/>
              <a:t>Reductionist</a:t>
            </a:r>
          </a:p>
          <a:p>
            <a:pPr lvl="1" eaLnBrk="1" hangingPunct="1"/>
            <a:r>
              <a:rPr lang="en-US" smtClean="0"/>
              <a:t>clear convincing result on specific issues</a:t>
            </a:r>
            <a:br>
              <a:rPr lang="en-US" smtClean="0"/>
            </a:br>
            <a:endParaRPr lang="en-US" smtClean="0"/>
          </a:p>
          <a:p>
            <a:pPr marL="0" indent="0" eaLnBrk="1" hangingPunct="1"/>
            <a:r>
              <a:rPr lang="en-US" smtClean="0"/>
              <a:t>In HCI:</a:t>
            </a:r>
          </a:p>
          <a:p>
            <a:pPr lvl="1" eaLnBrk="1" hangingPunct="1"/>
            <a:r>
              <a:rPr lang="en-US" smtClean="0"/>
              <a:t>insights into cognitive process, </a:t>
            </a:r>
            <a:br>
              <a:rPr lang="en-US" smtClean="0"/>
            </a:br>
            <a:r>
              <a:rPr lang="en-US" smtClean="0"/>
              <a:t>human performance limitations, ...</a:t>
            </a:r>
          </a:p>
          <a:p>
            <a:pPr lvl="1" eaLnBrk="1" hangingPunct="1"/>
            <a:r>
              <a:rPr lang="en-US" smtClean="0"/>
              <a:t>allows system comparison, </a:t>
            </a:r>
            <a:br>
              <a:rPr lang="en-US" smtClean="0"/>
            </a:br>
            <a:r>
              <a:rPr lang="en-US" smtClean="0"/>
              <a:t>fine-tuning of details ...</a:t>
            </a:r>
            <a:br>
              <a:rPr lang="en-US" smtClean="0"/>
            </a:br>
            <a:endParaRPr lang="en-US" smtClean="0"/>
          </a:p>
        </p:txBody>
      </p:sp>
      <p:pic>
        <p:nvPicPr>
          <p:cNvPr id="8196" name="Picture 9" descr="BS012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7874"/>
            <a:ext cx="310991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Which toothpaste is best?</a:t>
            </a:r>
          </a:p>
        </p:txBody>
      </p:sp>
      <p:pic>
        <p:nvPicPr>
          <p:cNvPr id="9219" name="Picture 2" descr="http://www.futurederm.com/wp-content/uploads/2008/06/060308-toothpa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71625"/>
            <a:ext cx="3613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5750" y="6488113"/>
            <a:ext cx="8858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Arial" charset="0"/>
                <a:cs typeface="Arial" charset="0"/>
              </a:rPr>
              <a:t>Images from http://www.futurederm.com/wp-content/uploads/2008/06/060308-toothpaste.jpg and http://4.bp.blogspot.com/_i2tTNonulCM/R7t3T7qDxTI/AAAAAAAAAB0/JrUU1wJMeFo/s400/ist2_2301636_tooth_paste[1].jpg</a:t>
            </a:r>
          </a:p>
        </p:txBody>
      </p:sp>
      <p:pic>
        <p:nvPicPr>
          <p:cNvPr id="9221" name="Picture 4" descr="http://4.bp.blogspot.com/_i2tTNonulCM/R7t3T7qDxTI/AAAAAAAAAB0/JrUU1wJMeFo/s400/ist2_2301636_tooth_paste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500188"/>
            <a:ext cx="30765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A) Lucid and testable hypothesis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4363" y="1646238"/>
            <a:ext cx="7531100" cy="4637087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dirty="0" smtClean="0"/>
              <a:t>State a lucid, testable hypothesis</a:t>
            </a:r>
          </a:p>
          <a:p>
            <a:pPr lvl="1" eaLnBrk="1" hangingPunct="1"/>
            <a:r>
              <a:rPr lang="en-US" dirty="0" smtClean="0"/>
              <a:t>this is a precise problem statement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Example:</a:t>
            </a: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	There is no difference in the number of cavities in children and teenagers using crest and no-teeth toothpaste when brushing daily over a one month period</a:t>
            </a:r>
          </a:p>
        </p:txBody>
      </p:sp>
      <p:pic>
        <p:nvPicPr>
          <p:cNvPr id="16388" name="Picture 44" descr="BRUSH_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5010150"/>
            <a:ext cx="23939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template-teaching</Template>
  <TotalTime>1831</TotalTime>
  <Pages>28</Pages>
  <Words>993</Words>
  <Application>Microsoft Macintosh PowerPoint</Application>
  <PresentationFormat>Letter Paper (8.5x11 in)</PresentationFormat>
  <Paragraphs>308</Paragraphs>
  <Slides>33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phidgets</vt:lpstr>
      <vt:lpstr>Photo Editor Photo</vt:lpstr>
      <vt:lpstr>Controlled Experiments</vt:lpstr>
      <vt:lpstr>Outline</vt:lpstr>
      <vt:lpstr>Quantitative evaluation of systems</vt:lpstr>
      <vt:lpstr>Collecting user performance data</vt:lpstr>
      <vt:lpstr>Logging example How people navigate with web browsers</vt:lpstr>
      <vt:lpstr>Logging example How people navigate with web browsers</vt:lpstr>
      <vt:lpstr>Controlled experiments</vt:lpstr>
      <vt:lpstr>example Which toothpaste is best?</vt:lpstr>
      <vt:lpstr>A) Lucid and testable hypothesis</vt:lpstr>
      <vt:lpstr>Independent variables (IVs)</vt:lpstr>
      <vt:lpstr>Independent variables (IVs)</vt:lpstr>
      <vt:lpstr>Dependent variables (DVs)</vt:lpstr>
      <vt:lpstr>Dependent variables (DVs)</vt:lpstr>
      <vt:lpstr>Subject Selection</vt:lpstr>
      <vt:lpstr>Controlling bias</vt:lpstr>
      <vt:lpstr>Statistical analysis</vt:lpstr>
      <vt:lpstr>Interpretation</vt:lpstr>
      <vt:lpstr>Planning flowchart for experiments</vt:lpstr>
      <vt:lpstr>More examples</vt:lpstr>
      <vt:lpstr>example Which menu should we use?</vt:lpstr>
      <vt:lpstr>A) Lucid and testable hypothesis</vt:lpstr>
      <vt:lpstr>Independent variables (IVs)</vt:lpstr>
      <vt:lpstr>Dependent variables (DVs)</vt:lpstr>
      <vt:lpstr>example Choosing on-screen keyboards</vt:lpstr>
      <vt:lpstr>example  Choosing on-screen keyboards</vt:lpstr>
      <vt:lpstr>example  Choosing on-screen keyboards</vt:lpstr>
      <vt:lpstr>example  Choosing on-screen keyboards</vt:lpstr>
      <vt:lpstr>example  Choosing on-screen keyboards</vt:lpstr>
      <vt:lpstr>A) Lucid and testable hypothesis</vt:lpstr>
      <vt:lpstr>Independent variables (IVs)</vt:lpstr>
      <vt:lpstr>Dependent variables (DVs)</vt:lpstr>
      <vt:lpstr>You know now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ways to evaluate systems</dc:title>
  <dc:creator>Saul Greenberg, University of Calgary</dc:creator>
  <cp:lastModifiedBy>Tony Tang</cp:lastModifiedBy>
  <cp:revision>123</cp:revision>
  <cp:lastPrinted>1997-08-16T21:35:18Z</cp:lastPrinted>
  <dcterms:created xsi:type="dcterms:W3CDTF">1995-05-31T16:17:40Z</dcterms:created>
  <dcterms:modified xsi:type="dcterms:W3CDTF">2014-09-08T02:00:12Z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