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82" r:id="rId4"/>
    <p:sldId id="283" r:id="rId5"/>
    <p:sldId id="284" r:id="rId6"/>
    <p:sldId id="291" r:id="rId7"/>
    <p:sldId id="271" r:id="rId8"/>
    <p:sldId id="257" r:id="rId9"/>
    <p:sldId id="261" r:id="rId10"/>
    <p:sldId id="262" r:id="rId11"/>
    <p:sldId id="263" r:id="rId12"/>
    <p:sldId id="265" r:id="rId13"/>
    <p:sldId id="267" r:id="rId14"/>
    <p:sldId id="269" r:id="rId15"/>
    <p:sldId id="266" r:id="rId16"/>
    <p:sldId id="274" r:id="rId17"/>
    <p:sldId id="275" r:id="rId18"/>
    <p:sldId id="276" r:id="rId19"/>
    <p:sldId id="287" r:id="rId20"/>
    <p:sldId id="289" r:id="rId21"/>
    <p:sldId id="288" r:id="rId22"/>
    <p:sldId id="290" r:id="rId23"/>
    <p:sldId id="286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983" autoAdjust="0"/>
  </p:normalViewPr>
  <p:slideViewPr>
    <p:cSldViewPr snapToGrid="0" snapToObjects="1">
      <p:cViewPr varScale="1">
        <p:scale>
          <a:sx n="53" d="100"/>
          <a:sy n="53" d="100"/>
        </p:scale>
        <p:origin x="-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C5ADF-7412-1B43-AE93-A151CAAE78D1}" type="datetimeFigureOut">
              <a:rPr lang="en-US" smtClean="0"/>
              <a:t>12-01-15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3B6CD-C37B-8F42-8F65-D92DF43F3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Mulligan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3B6CD-C37B-8F42-8F65-D92DF43F37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Letters</a:t>
            </a:r>
          </a:p>
          <a:p>
            <a:r>
              <a:rPr lang="en-US" dirty="0" smtClean="0"/>
              <a:t>Telephone</a:t>
            </a:r>
          </a:p>
          <a:p>
            <a:r>
              <a:rPr lang="en-US" dirty="0" smtClean="0"/>
              <a:t>Bulletin board</a:t>
            </a:r>
          </a:p>
          <a:p>
            <a:r>
              <a:rPr lang="en-US" dirty="0" smtClean="0"/>
              <a:t>Whiteboard</a:t>
            </a:r>
          </a:p>
          <a:p>
            <a:r>
              <a:rPr lang="en-US" dirty="0" smtClean="0"/>
              <a:t>Fridge</a:t>
            </a:r>
          </a:p>
          <a:p>
            <a:r>
              <a:rPr lang="en-US" dirty="0" smtClean="0"/>
              <a:t>Calendar</a:t>
            </a:r>
          </a:p>
          <a:p>
            <a:r>
              <a:rPr lang="en-US" dirty="0" smtClean="0"/>
              <a:t>Post-it notes</a:t>
            </a:r>
          </a:p>
          <a:p>
            <a:r>
              <a:rPr lang="en-US" dirty="0" smtClean="0"/>
              <a:t>-=-=-=-</a:t>
            </a:r>
          </a:p>
          <a:p>
            <a:endParaRPr lang="en-US" dirty="0" smtClean="0"/>
          </a:p>
          <a:p>
            <a:r>
              <a:rPr lang="en-US" dirty="0" smtClean="0"/>
              <a:t>Google Docs</a:t>
            </a:r>
          </a:p>
          <a:p>
            <a:r>
              <a:rPr lang="en-US" dirty="0" smtClean="0"/>
              <a:t>SharePoint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err="1" smtClean="0"/>
              <a:t>FourSquare</a:t>
            </a:r>
            <a:endParaRPr lang="en-US" dirty="0" smtClean="0"/>
          </a:p>
          <a:p>
            <a:r>
              <a:rPr lang="en-US" dirty="0" smtClean="0"/>
              <a:t>FPS game</a:t>
            </a:r>
          </a:p>
          <a:p>
            <a:r>
              <a:rPr lang="en-US" dirty="0" smtClean="0"/>
              <a:t>Dark</a:t>
            </a:r>
            <a:r>
              <a:rPr lang="en-US" baseline="0" dirty="0" smtClean="0"/>
              <a:t> Souls</a:t>
            </a:r>
          </a:p>
          <a:p>
            <a:r>
              <a:rPr lang="en-US" baseline="0" dirty="0" smtClean="0"/>
              <a:t>RTS game</a:t>
            </a:r>
          </a:p>
          <a:p>
            <a:r>
              <a:rPr lang="en-US" baseline="0" dirty="0" smtClean="0"/>
              <a:t>Turn-based email chess game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3B6CD-C37B-8F42-8F65-D92DF43F37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38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response.. No one cares?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3B6CD-C37B-8F42-8F65-D92DF43F37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99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www.switched.com</a:t>
            </a:r>
            <a:r>
              <a:rPr lang="en-US" dirty="0" smtClean="0"/>
              <a:t>/2009/04/27/woman-fired-for-logging-on-to-</a:t>
            </a:r>
            <a:r>
              <a:rPr lang="en-US" dirty="0" err="1" smtClean="0"/>
              <a:t>facebook</a:t>
            </a:r>
            <a:r>
              <a:rPr lang="en-US" dirty="0" smtClean="0"/>
              <a:t>-while-sick/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3B6CD-C37B-8F42-8F65-D92DF43F37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1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http://tips21.com/fired-over-</a:t>
            </a:r>
            <a:r>
              <a:rPr lang="en-US" dirty="0" err="1" smtClean="0"/>
              <a:t>facebook</a:t>
            </a:r>
            <a:r>
              <a:rPr lang="en-US" dirty="0" smtClean="0"/>
              <a:t>-sick-for-work-but-not-for-</a:t>
            </a:r>
            <a:r>
              <a:rPr lang="en-US" dirty="0" err="1" smtClean="0"/>
              <a:t>facebook.html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She said she would be "Unable to work in front of a computer and needed to be able to lie in the dark"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3B6CD-C37B-8F42-8F65-D92DF43F37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4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9119-3922-B841-A74D-B07E001FBA20}" type="datetimeFigureOut">
              <a:rPr lang="en-US" smtClean="0"/>
              <a:t>12-01-15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9119-3922-B841-A74D-B07E001FBA20}" type="datetimeFigureOut">
              <a:rPr lang="en-US" smtClean="0"/>
              <a:t>12-01-15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7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9119-3922-B841-A74D-B07E001FBA20}" type="datetimeFigureOut">
              <a:rPr lang="en-US" smtClean="0"/>
              <a:t>12-01-15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8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>
              <a:spcBef>
                <a:spcPts val="0"/>
              </a:spcBef>
              <a:buNone/>
              <a:defRPr/>
            </a:lvl1pPr>
            <a:lvl2pPr indent="0" algn="l">
              <a:spcBef>
                <a:spcPts val="0"/>
              </a:spcBef>
              <a:buNone/>
              <a:defRPr/>
            </a:lvl2pPr>
            <a:lvl3pPr indent="0" algn="l">
              <a:spcBef>
                <a:spcPts val="0"/>
              </a:spcBef>
              <a:buNone/>
              <a:defRPr/>
            </a:lvl3pPr>
            <a:lvl4pPr indent="0" algn="l">
              <a:spcBef>
                <a:spcPts val="0"/>
              </a:spcBef>
              <a:buNone/>
              <a:defRPr/>
            </a:lvl4pPr>
            <a:lvl5pPr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E5110A-23FD-44FD-BC35-800E89FF1D1A}" type="datetimeFigureOut">
              <a:rPr lang="en-US" smtClean="0"/>
              <a:pPr/>
              <a:t>12-01-15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1CD-B565-4545-8686-F5D46979B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71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>
              <a:spcBef>
                <a:spcPts val="0"/>
              </a:spcBef>
              <a:buNone/>
              <a:defRPr/>
            </a:lvl1pPr>
            <a:lvl2pPr indent="0" algn="l">
              <a:spcBef>
                <a:spcPts val="0"/>
              </a:spcBef>
              <a:buNone/>
              <a:defRPr/>
            </a:lvl2pPr>
            <a:lvl3pPr indent="0" algn="l">
              <a:spcBef>
                <a:spcPts val="0"/>
              </a:spcBef>
              <a:buNone/>
              <a:defRPr/>
            </a:lvl3pPr>
            <a:lvl4pPr indent="0" algn="l">
              <a:spcBef>
                <a:spcPts val="0"/>
              </a:spcBef>
              <a:buNone/>
              <a:defRPr/>
            </a:lvl4pPr>
            <a:lvl5pPr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E5110A-23FD-44FD-BC35-800E89FF1D1A}" type="datetimeFigureOut">
              <a:rPr lang="en-US" smtClean="0"/>
              <a:pPr/>
              <a:t>12-01-15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1CD-B565-4545-8686-F5D46979B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38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>
              <a:spcBef>
                <a:spcPts val="0"/>
              </a:spcBef>
              <a:buNone/>
              <a:defRPr/>
            </a:lvl1pPr>
            <a:lvl2pPr indent="0" algn="l">
              <a:spcBef>
                <a:spcPts val="0"/>
              </a:spcBef>
              <a:buNone/>
              <a:defRPr/>
            </a:lvl2pPr>
            <a:lvl3pPr indent="0" algn="l">
              <a:spcBef>
                <a:spcPts val="0"/>
              </a:spcBef>
              <a:buNone/>
              <a:defRPr/>
            </a:lvl3pPr>
            <a:lvl4pPr indent="0" algn="l">
              <a:spcBef>
                <a:spcPts val="0"/>
              </a:spcBef>
              <a:buNone/>
              <a:defRPr/>
            </a:lvl4pPr>
            <a:lvl5pPr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E5110A-23FD-44FD-BC35-800E89FF1D1A}" type="datetimeFigureOut">
              <a:rPr lang="en-US" smtClean="0"/>
              <a:pPr/>
              <a:t>12-01-15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1CD-B565-4545-8686-F5D46979B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38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>
              <a:spcBef>
                <a:spcPts val="0"/>
              </a:spcBef>
              <a:buNone/>
              <a:defRPr/>
            </a:lvl1pPr>
            <a:lvl2pPr indent="0" algn="l">
              <a:spcBef>
                <a:spcPts val="0"/>
              </a:spcBef>
              <a:buNone/>
              <a:defRPr/>
            </a:lvl2pPr>
            <a:lvl3pPr indent="0" algn="l">
              <a:spcBef>
                <a:spcPts val="0"/>
              </a:spcBef>
              <a:buNone/>
              <a:defRPr/>
            </a:lvl3pPr>
            <a:lvl4pPr indent="0" algn="l">
              <a:spcBef>
                <a:spcPts val="0"/>
              </a:spcBef>
              <a:buNone/>
              <a:defRPr/>
            </a:lvl4pPr>
            <a:lvl5pPr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E5110A-23FD-44FD-BC35-800E89FF1D1A}" type="datetimeFigureOut">
              <a:rPr lang="en-US" smtClean="0"/>
              <a:pPr/>
              <a:t>12-01-15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1CD-B565-4545-8686-F5D46979B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7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9119-3922-B841-A74D-B07E001FBA20}" type="datetimeFigureOut">
              <a:rPr lang="en-US" smtClean="0"/>
              <a:t>12-01-15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3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9119-3922-B841-A74D-B07E001FBA20}" type="datetimeFigureOut">
              <a:rPr lang="en-US" smtClean="0"/>
              <a:t>12-01-15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5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9119-3922-B841-A74D-B07E001FBA20}" type="datetimeFigureOut">
              <a:rPr lang="en-US" smtClean="0"/>
              <a:t>12-01-15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6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9119-3922-B841-A74D-B07E001FBA20}" type="datetimeFigureOut">
              <a:rPr lang="en-US" smtClean="0"/>
              <a:t>12-01-15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1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9119-3922-B841-A74D-B07E001FBA20}" type="datetimeFigureOut">
              <a:rPr lang="en-US" smtClean="0"/>
              <a:t>12-01-15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2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9119-3922-B841-A74D-B07E001FBA20}" type="datetimeFigureOut">
              <a:rPr lang="en-US" smtClean="0"/>
              <a:t>12-01-15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1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9119-3922-B841-A74D-B07E001FBA20}" type="datetimeFigureOut">
              <a:rPr lang="en-US" smtClean="0"/>
              <a:t>12-01-15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9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9119-3922-B841-A74D-B07E001FBA20}" type="datetimeFigureOut">
              <a:rPr lang="en-US" smtClean="0"/>
              <a:t>12-01-15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4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9119-3922-B841-A74D-B07E001FBA20}" type="datetimeFigureOut">
              <a:rPr lang="en-US" smtClean="0"/>
              <a:t>12-01-15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9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citang.org/599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CPSC 599.81: Interactive Collaborative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1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(2 /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Assignments </a:t>
            </a:r>
            <a:r>
              <a:rPr lang="en-US" b="1" dirty="0" smtClean="0"/>
              <a:t>(10</a:t>
            </a:r>
            <a:r>
              <a:rPr lang="en-US" b="1" dirty="0" smtClean="0"/>
              <a:t>%)</a:t>
            </a:r>
            <a:endParaRPr lang="en-US" dirty="0" smtClean="0"/>
          </a:p>
          <a:p>
            <a:pPr lvl="1"/>
            <a:r>
              <a:rPr lang="en-US" dirty="0" smtClean="0"/>
              <a:t>The purpose of these is to understand how to code some basic collaborative systems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» </a:t>
            </a:r>
            <a:r>
              <a:rPr lang="en-US" b="1" dirty="0" smtClean="0"/>
              <a:t>A0 (1%</a:t>
            </a:r>
            <a:r>
              <a:rPr lang="en-US" b="1" dirty="0" smtClean="0"/>
              <a:t>): </a:t>
            </a:r>
            <a:r>
              <a:rPr lang="en-US" dirty="0" smtClean="0"/>
              <a:t>familiarize yourself with </a:t>
            </a:r>
            <a:r>
              <a:rPr lang="en-US" dirty="0" err="1" smtClean="0"/>
              <a:t>node.js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» </a:t>
            </a:r>
            <a:r>
              <a:rPr lang="en-US" b="1" dirty="0" smtClean="0"/>
              <a:t>A1 (4%): </a:t>
            </a:r>
            <a:r>
              <a:rPr lang="en-US" dirty="0" smtClean="0"/>
              <a:t>build some serious chat servers with </a:t>
            </a:r>
            <a:r>
              <a:rPr lang="en-US" dirty="0" err="1" smtClean="0"/>
              <a:t>node.js</a:t>
            </a: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» A2 (5%): </a:t>
            </a:r>
            <a:r>
              <a:rPr lang="en-US" dirty="0" smtClean="0"/>
              <a:t>build an electronic whiteboard system with recorded playback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6013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(3 /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Project </a:t>
            </a:r>
            <a:r>
              <a:rPr lang="en-US" b="1" dirty="0" smtClean="0"/>
              <a:t>(40%</a:t>
            </a:r>
            <a:r>
              <a:rPr lang="en-US" b="1" dirty="0" smtClean="0"/>
              <a:t>): </a:t>
            </a:r>
            <a:r>
              <a:rPr lang="en-US" b="1" dirty="0" smtClean="0"/>
              <a:t>Design project or Study project</a:t>
            </a:r>
          </a:p>
          <a:p>
            <a:pPr lvl="1"/>
            <a:r>
              <a:rPr lang="en-US" dirty="0" smtClean="0"/>
              <a:t>Suggested theme: Play</a:t>
            </a:r>
            <a:endParaRPr lang="en-US" dirty="0" smtClean="0"/>
          </a:p>
          <a:p>
            <a:pPr lvl="1"/>
            <a:r>
              <a:rPr lang="en-US" dirty="0" smtClean="0"/>
              <a:t>You can work by </a:t>
            </a:r>
            <a:r>
              <a:rPr lang="en-US" dirty="0" smtClean="0"/>
              <a:t>yourself or with a partner.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can play be supported through technology?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Study project: understand a particular technology, or a type of interaction/context that could be supported through technology</a:t>
            </a:r>
          </a:p>
          <a:p>
            <a:pPr lvl="1"/>
            <a:r>
              <a:rPr lang="en-US" dirty="0" smtClean="0"/>
              <a:t>Design project: build something that supports play, and provide a rationale for the design of the </a:t>
            </a:r>
            <a:r>
              <a:rPr lang="en-US" dirty="0" smtClean="0"/>
              <a:t>system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492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5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class…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5336"/>
          </a:xfrm>
        </p:spPr>
        <p:txBody>
          <a:bodyPr>
            <a:normAutofit/>
          </a:bodyPr>
          <a:lstStyle/>
          <a:p>
            <a:r>
              <a:rPr lang="en-US" b="1" dirty="0" smtClean="0"/>
              <a:t>read </a:t>
            </a:r>
            <a:r>
              <a:rPr lang="en-US" dirty="0" smtClean="0"/>
              <a:t>the papers</a:t>
            </a:r>
          </a:p>
          <a:p>
            <a:r>
              <a:rPr lang="en-US" b="1" dirty="0" smtClean="0"/>
              <a:t>think</a:t>
            </a:r>
            <a:r>
              <a:rPr lang="en-US" dirty="0" smtClean="0"/>
              <a:t> about the papers</a:t>
            </a:r>
          </a:p>
          <a:p>
            <a:r>
              <a:rPr lang="en-US" b="1" dirty="0" smtClean="0"/>
              <a:t>jot down</a:t>
            </a:r>
            <a:r>
              <a:rPr lang="en-US" dirty="0" smtClean="0"/>
              <a:t> some thoughts about the papers as you read them</a:t>
            </a:r>
          </a:p>
          <a:p>
            <a:endParaRPr lang="en-US" b="1" dirty="0" smtClean="0"/>
          </a:p>
          <a:p>
            <a:r>
              <a:rPr lang="en-US" b="1" dirty="0" smtClean="0"/>
              <a:t>write questions</a:t>
            </a:r>
            <a:r>
              <a:rPr lang="en-US" dirty="0" smtClean="0"/>
              <a:t> in the margins</a:t>
            </a:r>
            <a:endParaRPr lang="en-US" b="1" dirty="0" smtClean="0"/>
          </a:p>
          <a:p>
            <a:r>
              <a:rPr lang="en-US" b="1" dirty="0" smtClean="0"/>
              <a:t>prepare questions</a:t>
            </a:r>
            <a:r>
              <a:rPr lang="en-US" dirty="0" smtClean="0"/>
              <a:t> for discussion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9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Responses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533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response</a:t>
            </a:r>
            <a:r>
              <a:rPr lang="en-US" dirty="0" smtClean="0"/>
              <a:t>: a few paragraphs about the papers – summarize briefly, then give your thoughts on the ideas presented in the papers. (no real formula)</a:t>
            </a:r>
          </a:p>
          <a:p>
            <a:pPr lvl="1"/>
            <a:r>
              <a:rPr lang="en-US" b="1" dirty="0" smtClean="0"/>
              <a:t>» </a:t>
            </a:r>
            <a:r>
              <a:rPr lang="en-US" dirty="0" smtClean="0"/>
              <a:t>what did it make you think about?</a:t>
            </a:r>
          </a:p>
          <a:p>
            <a:pPr lvl="1"/>
            <a:r>
              <a:rPr lang="en-US" dirty="0" smtClean="0"/>
              <a:t>» </a:t>
            </a:r>
            <a:r>
              <a:rPr lang="en-US" dirty="0"/>
              <a:t>can </a:t>
            </a:r>
            <a:r>
              <a:rPr lang="en-US" dirty="0" smtClean="0"/>
              <a:t>you relate to the ideas in the papers?</a:t>
            </a:r>
          </a:p>
          <a:p>
            <a:pPr lvl="1"/>
            <a:r>
              <a:rPr lang="en-US" dirty="0" smtClean="0"/>
              <a:t>» </a:t>
            </a:r>
            <a:r>
              <a:rPr lang="en-US" dirty="0"/>
              <a:t>in </a:t>
            </a:r>
            <a:r>
              <a:rPr lang="en-US" dirty="0" smtClean="0"/>
              <a:t>ways are they right / in what ways are they wrong?</a:t>
            </a:r>
          </a:p>
          <a:p>
            <a:pPr lvl="1"/>
            <a:r>
              <a:rPr lang="en-US" dirty="0" smtClean="0"/>
              <a:t>» </a:t>
            </a:r>
            <a:r>
              <a:rPr lang="en-US" dirty="0"/>
              <a:t>what </a:t>
            </a:r>
            <a:r>
              <a:rPr lang="en-US" dirty="0" smtClean="0"/>
              <a:t>was interesting?</a:t>
            </a:r>
          </a:p>
          <a:p>
            <a:pPr lvl="1"/>
            <a:r>
              <a:rPr lang="en-US" dirty="0" smtClean="0"/>
              <a:t>» </a:t>
            </a:r>
            <a:r>
              <a:rPr lang="en-US" dirty="0"/>
              <a:t>what </a:t>
            </a:r>
            <a:r>
              <a:rPr lang="en-US" dirty="0" smtClean="0"/>
              <a:t>are some weaknesses / strengths?</a:t>
            </a:r>
          </a:p>
          <a:p>
            <a:pPr lvl="1"/>
            <a:r>
              <a:rPr lang="en-US" dirty="0" smtClean="0"/>
              <a:t>» </a:t>
            </a:r>
            <a:r>
              <a:rPr lang="en-US" dirty="0"/>
              <a:t>how </a:t>
            </a:r>
            <a:r>
              <a:rPr lang="en-US" dirty="0" smtClean="0"/>
              <a:t>can you extend the work / what would you do differently?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5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4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groupware matrix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9529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85800"/>
                <a:gridCol w="914400"/>
                <a:gridCol w="3200400"/>
                <a:gridCol w="3429000"/>
              </a:tblGrid>
              <a:tr h="654559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Time</a:t>
                      </a:r>
                      <a:endParaRPr lang="en-US" sz="3200" b="1" i="1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9222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Same</a:t>
                      </a:r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Different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9609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Place</a:t>
                      </a:r>
                      <a:endParaRPr lang="en-US" sz="3200" b="1" i="1" dirty="0"/>
                    </a:p>
                  </a:txBody>
                  <a:tcPr vert="vert27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Same</a:t>
                      </a:r>
                      <a:endParaRPr lang="en-US" sz="2800" dirty="0"/>
                    </a:p>
                  </a:txBody>
                  <a:tcPr vert="vert270" anchor="ctr"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96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Different</a:t>
                      </a:r>
                      <a:endParaRPr lang="en-US" sz="2800" dirty="0"/>
                    </a:p>
                  </a:txBody>
                  <a:tcPr vert="vert270" anchor="ctr"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6553200"/>
            <a:ext cx="1752600" cy="30480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/>
              <a:t>(Johansen 1988)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52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groupware matrix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9529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85800"/>
                <a:gridCol w="914400"/>
                <a:gridCol w="3200400"/>
                <a:gridCol w="3429000"/>
              </a:tblGrid>
              <a:tr h="654559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Time</a:t>
                      </a:r>
                      <a:endParaRPr lang="en-US" sz="3200" b="1" i="1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9222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Same</a:t>
                      </a:r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Different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9609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Place</a:t>
                      </a:r>
                      <a:endParaRPr lang="en-US" sz="3200" b="1" i="1" dirty="0"/>
                    </a:p>
                  </a:txBody>
                  <a:tcPr vert="vert27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Same</a:t>
                      </a:r>
                      <a:endParaRPr lang="en-US" sz="2800" dirty="0"/>
                    </a:p>
                  </a:txBody>
                  <a:tcPr vert="vert270" anchor="ctr"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Face-to-Face Meetings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(electronic</a:t>
                      </a:r>
                      <a:r>
                        <a:rPr lang="en-US" baseline="0" dirty="0" smtClean="0"/>
                        <a:t> whiteboards)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Ongoing Shift Work</a:t>
                      </a:r>
                      <a:r>
                        <a:rPr lang="en-US" b="1" baseline="0" dirty="0" smtClean="0"/>
                        <a:t> (</a:t>
                      </a:r>
                      <a:r>
                        <a:rPr lang="en-US" b="1" baseline="0" dirty="0" err="1" smtClean="0"/>
                        <a:t>e.g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nursing</a:t>
                      </a:r>
                      <a:r>
                        <a:rPr lang="en-US" b="1" baseline="0" dirty="0" smtClean="0"/>
                        <a:t> station)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(team room tools)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96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Different</a:t>
                      </a:r>
                      <a:endParaRPr lang="en-US" sz="2800" dirty="0"/>
                    </a:p>
                  </a:txBody>
                  <a:tcPr vert="vert270" anchor="ctr"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r>
                        <a:rPr lang="en-US" baseline="0" dirty="0" smtClean="0"/>
                        <a:t> Meetings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(teleconferencing tools)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Ongoing</a:t>
                      </a:r>
                      <a:r>
                        <a:rPr lang="en-US" baseline="0" dirty="0" smtClean="0"/>
                        <a:t> Coordination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(voice mail, email, bulletin boards)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6553200"/>
            <a:ext cx="1752600" cy="30480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/>
              <a:t>(Johansen 1988)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1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class about?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71600" y="2895600"/>
            <a:ext cx="6553200" cy="34015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How do </a:t>
            </a:r>
            <a:r>
              <a:rPr lang="en-US" sz="3200" b="1" u="sng" dirty="0" smtClean="0"/>
              <a:t>people</a:t>
            </a:r>
            <a:r>
              <a:rPr lang="en-US" sz="3200" dirty="0" smtClean="0"/>
              <a:t> interact </a:t>
            </a:r>
            <a:r>
              <a:rPr lang="en-US" sz="3200" b="1" u="sng" dirty="0" smtClean="0"/>
              <a:t>with</a:t>
            </a:r>
            <a:r>
              <a:rPr lang="en-US" sz="3200" b="1" dirty="0" smtClean="0"/>
              <a:t> </a:t>
            </a:r>
            <a:r>
              <a:rPr lang="en-US" sz="3200" dirty="0" smtClean="0"/>
              <a:t>and </a:t>
            </a:r>
            <a:r>
              <a:rPr lang="en-US" sz="3200" b="1" u="sng" dirty="0" smtClean="0"/>
              <a:t>through</a:t>
            </a:r>
            <a:r>
              <a:rPr lang="en-US" sz="3200" dirty="0" smtClean="0"/>
              <a:t> computation?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How does the design of technology affect those interactions?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711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673100"/>
            <a:ext cx="60706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4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class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supported cooperative work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raditionally: systems for communication, collaboration and coordination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oday: everyday use of computation in collaboration, coordination </a:t>
            </a:r>
            <a:r>
              <a:rPr lang="en-US" i="1" dirty="0" smtClean="0"/>
              <a:t>and</a:t>
            </a:r>
            <a:r>
              <a:rPr lang="en-US" dirty="0" smtClean="0"/>
              <a:t> competition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69809" y="4482858"/>
            <a:ext cx="6553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are some CSCW systems you used today?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005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1714500"/>
            <a:ext cx="6667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2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Friending</a:t>
            </a:r>
            <a:r>
              <a:rPr lang="en-US" dirty="0" smtClean="0"/>
              <a:t> your boss…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05" y="838972"/>
            <a:ext cx="7654196" cy="601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8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Plausible deniability on 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6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5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3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6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0"/>
            <a:ext cx="9144000" cy="431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3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0" y="0"/>
            <a:ext cx="3631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4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class about?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71600" y="2895600"/>
            <a:ext cx="6553200" cy="23229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How do </a:t>
            </a:r>
            <a:r>
              <a:rPr lang="en-US" sz="3200" b="1" u="sng" dirty="0" smtClean="0"/>
              <a:t>people</a:t>
            </a:r>
            <a:r>
              <a:rPr lang="en-US" sz="3200" dirty="0" smtClean="0"/>
              <a:t> interact </a:t>
            </a:r>
            <a:r>
              <a:rPr lang="en-US" sz="3200" b="1" u="sng" dirty="0" smtClean="0"/>
              <a:t>with</a:t>
            </a:r>
            <a:r>
              <a:rPr lang="en-US" sz="3200" b="1" dirty="0" smtClean="0"/>
              <a:t> </a:t>
            </a:r>
            <a:r>
              <a:rPr lang="en-US" sz="3200" dirty="0" smtClean="0"/>
              <a:t>and </a:t>
            </a:r>
            <a:r>
              <a:rPr lang="en-US" sz="3200" b="1" u="sng" dirty="0" smtClean="0"/>
              <a:t>through</a:t>
            </a:r>
            <a:r>
              <a:rPr lang="en-US" sz="3200" dirty="0" smtClean="0"/>
              <a:t> computation?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750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build collaborative </a:t>
            </a:r>
            <a:r>
              <a:rPr lang="en-US" dirty="0" smtClean="0"/>
              <a:t>software using existing toolkits</a:t>
            </a:r>
            <a:endParaRPr lang="en-US" dirty="0"/>
          </a:p>
          <a:p>
            <a:r>
              <a:rPr lang="en-US" dirty="0" smtClean="0"/>
              <a:t>understand </a:t>
            </a:r>
            <a:r>
              <a:rPr lang="en-US" dirty="0"/>
              <a:t>the unique challenges that exist for studying and designing collaborative technologies</a:t>
            </a:r>
          </a:p>
          <a:p>
            <a:r>
              <a:rPr lang="en-US" dirty="0" smtClean="0"/>
              <a:t>analyze </a:t>
            </a:r>
            <a:r>
              <a:rPr lang="en-US" dirty="0"/>
              <a:t>and critically reflect on the design and use of collaborative technologies</a:t>
            </a:r>
          </a:p>
          <a:p>
            <a:r>
              <a:rPr lang="en-US" dirty="0"/>
              <a:t>conduct informed presentations of collaborative technology design and </a:t>
            </a:r>
            <a:r>
              <a:rPr lang="en-US" dirty="0" smtClean="0"/>
              <a:t>use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262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Meetings</a:t>
            </a:r>
          </a:p>
          <a:p>
            <a:pPr lvl="1"/>
            <a:r>
              <a:rPr lang="en-US" dirty="0" smtClean="0"/>
              <a:t>Mondays and Wednesdays @ </a:t>
            </a:r>
            <a:r>
              <a:rPr lang="en-US" dirty="0" smtClean="0"/>
              <a:t>2pm-3:15pm</a:t>
            </a:r>
            <a:endParaRPr lang="en-US" dirty="0" smtClean="0"/>
          </a:p>
          <a:p>
            <a:pPr lvl="1"/>
            <a:r>
              <a:rPr lang="en-US" dirty="0" smtClean="0"/>
              <a:t>MS680A (usually)</a:t>
            </a:r>
          </a:p>
          <a:p>
            <a:pPr lvl="1"/>
            <a:endParaRPr lang="en-US" dirty="0"/>
          </a:p>
          <a:p>
            <a:r>
              <a:rPr lang="en-US" dirty="0" smtClean="0"/>
              <a:t>Office Hours</a:t>
            </a:r>
          </a:p>
          <a:p>
            <a:pPr lvl="1"/>
            <a:r>
              <a:rPr lang="en-US" dirty="0" smtClean="0"/>
              <a:t>by appointment</a:t>
            </a:r>
          </a:p>
          <a:p>
            <a:pPr lvl="1"/>
            <a:endParaRPr lang="en-US" dirty="0"/>
          </a:p>
          <a:p>
            <a:r>
              <a:rPr lang="en-US" dirty="0" smtClean="0"/>
              <a:t>Course </a:t>
            </a:r>
            <a:r>
              <a:rPr lang="en-US" dirty="0" smtClean="0"/>
              <a:t>Webpage: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http://hcitang.org</a:t>
            </a:r>
            <a:r>
              <a:rPr lang="en-US" dirty="0" smtClean="0">
                <a:hlinkClick r:id="rId2"/>
              </a:rPr>
              <a:t>/599/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Bring a laptop to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3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(1 /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Seminar-style </a:t>
            </a:r>
            <a:r>
              <a:rPr lang="en-US" b="1" dirty="0" smtClean="0"/>
              <a:t>class (50%)</a:t>
            </a:r>
            <a:endParaRPr lang="en-US" b="1" dirty="0" smtClean="0"/>
          </a:p>
          <a:p>
            <a:pPr lvl="1"/>
            <a:r>
              <a:rPr lang="en-US" dirty="0" smtClean="0"/>
              <a:t>Lots of reading</a:t>
            </a:r>
          </a:p>
          <a:p>
            <a:pPr lvl="2"/>
            <a:r>
              <a:rPr lang="en-US" dirty="0" smtClean="0"/>
              <a:t>Note: no textbook, but I expect you to PRINT OUT every one of the papers (still works out to be cheaper than a text)</a:t>
            </a:r>
          </a:p>
          <a:p>
            <a:pPr lvl="1"/>
            <a:r>
              <a:rPr lang="en-US" dirty="0" smtClean="0"/>
              <a:t>Lots of discussion (15% - </a:t>
            </a:r>
            <a:r>
              <a:rPr lang="en-US" dirty="0" smtClean="0"/>
              <a:t>in-class </a:t>
            </a:r>
            <a:r>
              <a:rPr lang="en-US" dirty="0" smtClean="0"/>
              <a:t>participation), supported by online responses </a:t>
            </a:r>
            <a:r>
              <a:rPr lang="en-US" dirty="0" smtClean="0"/>
              <a:t>(15</a:t>
            </a:r>
            <a:r>
              <a:rPr lang="en-US" dirty="0" smtClean="0"/>
              <a:t>% - </a:t>
            </a:r>
            <a:r>
              <a:rPr lang="en-US" dirty="0" smtClean="0"/>
              <a:t>D2L responses </a:t>
            </a:r>
            <a:r>
              <a:rPr lang="en-US" dirty="0" smtClean="0"/>
              <a:t>to readings)</a:t>
            </a:r>
          </a:p>
          <a:p>
            <a:pPr lvl="1"/>
            <a:r>
              <a:rPr lang="en-US" dirty="0" smtClean="0"/>
              <a:t>Some </a:t>
            </a:r>
            <a:r>
              <a:rPr lang="en-US" dirty="0" smtClean="0"/>
              <a:t>discussions will be led by me; others (later on) will be led by you and your classmates (10% - topic presentation</a:t>
            </a:r>
            <a:r>
              <a:rPr lang="en-US" dirty="0" smtClean="0"/>
              <a:t>). These presentations will be supported by a topic summary/literature review (10%)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012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754</Words>
  <Application>Microsoft Macintosh PowerPoint</Application>
  <PresentationFormat>On-screen Show (4:3)</PresentationFormat>
  <Paragraphs>130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CPSC 599.81: Interactive Collaborative Computing</vt:lpstr>
      <vt:lpstr>What is this class about?</vt:lpstr>
      <vt:lpstr>PowerPoint Presentation</vt:lpstr>
      <vt:lpstr>PowerPoint Presentation</vt:lpstr>
      <vt:lpstr>PowerPoint Presentation</vt:lpstr>
      <vt:lpstr>what is this class about?</vt:lpstr>
      <vt:lpstr>Learning objectives</vt:lpstr>
      <vt:lpstr>Administrivia</vt:lpstr>
      <vt:lpstr>Class (1 / 3)</vt:lpstr>
      <vt:lpstr>Class (2 / 3)</vt:lpstr>
      <vt:lpstr>Class (3 / 3)</vt:lpstr>
      <vt:lpstr>PowerPoint Presentation</vt:lpstr>
      <vt:lpstr>Preparing for class…</vt:lpstr>
      <vt:lpstr>Online Responses</vt:lpstr>
      <vt:lpstr>PowerPoint Presentation</vt:lpstr>
      <vt:lpstr>groupware matrix</vt:lpstr>
      <vt:lpstr>groupware matrix</vt:lpstr>
      <vt:lpstr>what is this class about?</vt:lpstr>
      <vt:lpstr>PowerPoint Presentation</vt:lpstr>
      <vt:lpstr>PowerPoint Presentation</vt:lpstr>
      <vt:lpstr>Friending your boss…</vt:lpstr>
      <vt:lpstr>Plausible deniability on IM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601.25: Collaborative Computing &amp; Personal Informatics</dc:title>
  <dc:creator>Tony Tang</dc:creator>
  <cp:lastModifiedBy>Tony Tang</cp:lastModifiedBy>
  <cp:revision>19</cp:revision>
  <dcterms:created xsi:type="dcterms:W3CDTF">2012-01-09T05:10:18Z</dcterms:created>
  <dcterms:modified xsi:type="dcterms:W3CDTF">2015-01-12T19:49:54Z</dcterms:modified>
</cp:coreProperties>
</file>