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9" r:id="rId3"/>
    <p:sldId id="260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3" r:id="rId12"/>
    <p:sldId id="264" r:id="rId13"/>
    <p:sldId id="268" r:id="rId14"/>
    <p:sldId id="271" r:id="rId15"/>
    <p:sldId id="272" r:id="rId16"/>
    <p:sldId id="266" r:id="rId17"/>
    <p:sldId id="265" r:id="rId18"/>
    <p:sldId id="282" r:id="rId19"/>
    <p:sldId id="269" r:id="rId20"/>
    <p:sldId id="270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113" autoAdjust="0"/>
  </p:normalViewPr>
  <p:slideViewPr>
    <p:cSldViewPr snapToGrid="0" snapToObjects="1">
      <p:cViewPr varScale="1">
        <p:scale>
          <a:sx n="74" d="100"/>
          <a:sy n="74" d="100"/>
        </p:scale>
        <p:origin x="-16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FEF5F-3B39-8C4F-9EDA-9CA413A4787D}" type="datetimeFigureOut">
              <a:rPr lang="en-US" smtClean="0"/>
              <a:pPr/>
              <a:t>14-09-14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42D20-5CD2-1540-9A97-C8CDFA67B1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05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6E8D9-D7C8-DB48-82D0-7C0E66850FE0}" type="datetimeFigureOut">
              <a:rPr lang="en-US" smtClean="0"/>
              <a:pPr/>
              <a:t>14-09-14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EC02C-7862-C04F-88CF-B6FBE0D0E7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029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uxdesignstrategy.com</a:t>
            </a:r>
            <a:r>
              <a:rPr lang="en-US" dirty="0" smtClean="0"/>
              <a:t>/empathy-and-user-centered-design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730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Think for a moment:</a:t>
            </a:r>
          </a:p>
          <a:p>
            <a:r>
              <a:rPr lang="en-US" dirty="0" smtClean="0"/>
              <a:t>When are you sometimes blind?</a:t>
            </a:r>
          </a:p>
          <a:p>
            <a:r>
              <a:rPr lang="en-US" dirty="0" smtClean="0"/>
              <a:t>When is</a:t>
            </a:r>
            <a:r>
              <a:rPr lang="en-US" baseline="0" dirty="0" smtClean="0"/>
              <a:t> it that you sometimes have mobility problems?</a:t>
            </a:r>
          </a:p>
          <a:p>
            <a:r>
              <a:rPr lang="en-US" baseline="0" dirty="0" smtClean="0"/>
              <a:t>When is it that you have </a:t>
            </a:r>
            <a:r>
              <a:rPr lang="en-US" baseline="0" dirty="0" err="1" smtClean="0"/>
              <a:t>attentional</a:t>
            </a:r>
            <a:r>
              <a:rPr lang="en-US" baseline="0" dirty="0" smtClean="0"/>
              <a:t> issues?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www.lawalks.org</a:t>
            </a:r>
            <a:r>
              <a:rPr lang="en-US" dirty="0" smtClean="0"/>
              <a:t>/</a:t>
            </a:r>
            <a:r>
              <a:rPr lang="en-US" dirty="0" err="1" smtClean="0"/>
              <a:t>pedSurv</a:t>
            </a:r>
            <a:r>
              <a:rPr lang="en-US" dirty="0" smtClean="0"/>
              <a:t>/4V02.htm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14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speckyboy.com</a:t>
            </a:r>
            <a:r>
              <a:rPr lang="en-US" dirty="0" smtClean="0"/>
              <a:t>/2010/06/24/10-effective-video-examples-of-paper-prototyping/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14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61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www.wired.com</a:t>
            </a:r>
            <a:r>
              <a:rPr lang="en-US" dirty="0" smtClean="0"/>
              <a:t>/science/discoveries/news/1999/10/32010</a:t>
            </a:r>
          </a:p>
          <a:p>
            <a:r>
              <a:rPr lang="en-US" dirty="0" smtClean="0"/>
              <a:t>Jeff</a:t>
            </a:r>
            <a:r>
              <a:rPr lang="en-US" baseline="0" dirty="0" smtClean="0"/>
              <a:t> Hawkins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uselog.blogspot.ca</a:t>
            </a:r>
            <a:r>
              <a:rPr lang="en-US" dirty="0" smtClean="0"/>
              <a:t>/2005/10/user-centered-design-immerse-</a:t>
            </a:r>
            <a:r>
              <a:rPr lang="en-US" dirty="0" err="1" smtClean="0"/>
              <a:t>yourself.html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99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FEB7961C-448B-B04C-A9E1-024D26EE0EBE}" type="datetime1">
              <a:rPr lang="en-CA" smtClean="0"/>
              <a:pPr/>
              <a:t>14-09-14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277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1FD52-A99A-D342-A739-BB7D56F7C636}" type="datetime1">
              <a:rPr lang="en-CA" smtClean="0"/>
              <a:pPr/>
              <a:t>14-09-14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3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F3AA1-A1AA-1649-B18F-79CA9263B717}" type="datetime1">
              <a:rPr lang="en-CA" smtClean="0"/>
              <a:pPr/>
              <a:t>14-09-14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20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BF07-92EB-B946-AFD5-BE123E5F7F45}" type="datetime1">
              <a:rPr lang="en-CA" smtClean="0"/>
              <a:pPr/>
              <a:t>14-09-14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81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132B-B38A-5D4C-800F-FAEDFC149E6E}" type="datetime1">
              <a:rPr lang="en-CA" smtClean="0"/>
              <a:pPr/>
              <a:t>14-09-14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90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77586-A229-1544-A360-351E8B484D55}" type="datetime1">
              <a:rPr lang="en-CA" smtClean="0"/>
              <a:pPr/>
              <a:t>14-09-14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92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312C-814A-F64A-9DCE-17CD7A355725}" type="datetime1">
              <a:rPr lang="en-CA" smtClean="0"/>
              <a:pPr/>
              <a:t>14-09-14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94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2AA9-2D9C-3B49-AFD5-B09748D14B14}" type="datetime1">
              <a:rPr lang="en-CA" smtClean="0"/>
              <a:pPr/>
              <a:t>14-09-14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82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D9982-0812-EA47-9A1F-AC3BE2E86E09}" type="datetime1">
              <a:rPr lang="en-CA" smtClean="0"/>
              <a:pPr/>
              <a:t>14-09-14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10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34E96-6981-BE46-81F3-C012122F066C}" type="datetime1">
              <a:rPr lang="en-CA" smtClean="0"/>
              <a:pPr/>
              <a:t>14-09-14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97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1474-C134-AE4E-B5D3-93AEFBD83E37}" type="datetime1">
              <a:rPr lang="en-CA" smtClean="0"/>
              <a:pPr/>
              <a:t>14-09-14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39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EC2FD-5C3B-B54A-B7FA-8548072860BF}" type="datetime1">
              <a:rPr lang="en-CA" smtClean="0"/>
              <a:pPr/>
              <a:t>14-09-14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Design Methods: TRY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CPSC 481: HCI I</a:t>
            </a:r>
          </a:p>
          <a:p>
            <a:r>
              <a:rPr lang="en-US" dirty="0" smtClean="0"/>
              <a:t>Fall </a:t>
            </a:r>
            <a:r>
              <a:rPr lang="en-US" dirty="0" smtClean="0"/>
              <a:t>2014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08745" y="5638800"/>
            <a:ext cx="6563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Anthony Tang, with acknowledgements to Julie </a:t>
            </a:r>
            <a:r>
              <a:rPr lang="en-US" dirty="0" err="1" smtClean="0">
                <a:solidFill>
                  <a:srgbClr val="D9D9D9"/>
                </a:solidFill>
              </a:rPr>
              <a:t>Kientz</a:t>
            </a:r>
            <a:r>
              <a:rPr lang="en-US" dirty="0" smtClean="0">
                <a:solidFill>
                  <a:srgbClr val="D9D9D9"/>
                </a:solidFill>
              </a:rPr>
              <a:t>, Saul Greenberg, Ehud </a:t>
            </a:r>
            <a:r>
              <a:rPr lang="en-US" dirty="0" err="1" smtClean="0">
                <a:solidFill>
                  <a:srgbClr val="D9D9D9"/>
                </a:solidFill>
              </a:rPr>
              <a:t>Sharlin</a:t>
            </a:r>
            <a:r>
              <a:rPr lang="en-US" dirty="0" smtClean="0">
                <a:solidFill>
                  <a:srgbClr val="D9D9D9"/>
                </a:solidFill>
              </a:rPr>
              <a:t>, Jake </a:t>
            </a:r>
            <a:r>
              <a:rPr lang="en-US" dirty="0" err="1" smtClean="0">
                <a:solidFill>
                  <a:srgbClr val="D9D9D9"/>
                </a:solidFill>
              </a:rPr>
              <a:t>Wobbrock</a:t>
            </a:r>
            <a:r>
              <a:rPr lang="en-US" dirty="0" smtClean="0">
                <a:solidFill>
                  <a:srgbClr val="D9D9D9"/>
                </a:solidFill>
              </a:rPr>
              <a:t>, Dave Hendry, Andy </a:t>
            </a:r>
            <a:r>
              <a:rPr lang="en-US" dirty="0" err="1" smtClean="0">
                <a:solidFill>
                  <a:srgbClr val="D9D9D9"/>
                </a:solidFill>
              </a:rPr>
              <a:t>Ko</a:t>
            </a:r>
            <a:r>
              <a:rPr lang="en-US" dirty="0" smtClean="0">
                <a:solidFill>
                  <a:srgbClr val="D9D9D9"/>
                </a:solidFill>
              </a:rPr>
              <a:t>, Jennifer Turns, &amp; Mark </a:t>
            </a:r>
            <a:r>
              <a:rPr lang="en-US" dirty="0" err="1" smtClean="0">
                <a:solidFill>
                  <a:srgbClr val="D9D9D9"/>
                </a:solidFill>
              </a:rPr>
              <a:t>Zachry</a:t>
            </a:r>
            <a:endParaRPr lang="en-US" dirty="0">
              <a:solidFill>
                <a:srgbClr val="D9D9D9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Elderly: Shopping Fail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5246626" cy="39349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616" y="2406462"/>
            <a:ext cx="5935384" cy="44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98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design for the most extreme conditions?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designs can benefit everyone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760" y="2299476"/>
            <a:ext cx="6539576" cy="442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322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8450"/>
            <a:ext cx="3962400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09600"/>
            <a:ext cx="4114800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3762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5113"/>
            <a:ext cx="3913188" cy="590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14400"/>
            <a:ext cx="4038600" cy="510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1279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9100"/>
            <a:ext cx="3810000" cy="571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3" y="990600"/>
            <a:ext cx="4287837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9472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3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058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5600"/>
            <a:ext cx="3963988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143000"/>
            <a:ext cx="4292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251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9875"/>
            <a:ext cx="3962400" cy="601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14400"/>
            <a:ext cx="4114800" cy="477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1695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371600"/>
            <a:ext cx="7620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54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dirty="0" smtClean="0">
                <a:ea typeface="+mj-ea"/>
              </a:rPr>
              <a:t>Summary - Try</a:t>
            </a:r>
            <a:endParaRPr dirty="0"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>
                <a:latin typeface="Calibri" charset="0"/>
              </a:rPr>
              <a:t>Apply </a:t>
            </a:r>
            <a:r>
              <a:rPr lang="ja-JP" altLang="en-US" dirty="0">
                <a:latin typeface="Calibri" charset="0"/>
              </a:rPr>
              <a:t>“</a:t>
            </a:r>
            <a:r>
              <a:rPr dirty="0">
                <a:latin typeface="Calibri" charset="0"/>
              </a:rPr>
              <a:t>Try</a:t>
            </a:r>
            <a:r>
              <a:rPr lang="ja-JP" altLang="en-US" dirty="0">
                <a:latin typeface="Calibri" charset="0"/>
              </a:rPr>
              <a:t>”</a:t>
            </a:r>
            <a:r>
              <a:rPr dirty="0">
                <a:latin typeface="Calibri" charset="0"/>
              </a:rPr>
              <a:t> techniques once you start getting ideas to test them early for their </a:t>
            </a:r>
            <a:r>
              <a:rPr dirty="0" smtClean="0">
                <a:latin typeface="Calibri" charset="0"/>
              </a:rPr>
              <a:t>feasibility</a:t>
            </a:r>
            <a:endParaRPr lang="en-US" dirty="0" smtClean="0">
              <a:latin typeface="Calibri" charset="0"/>
            </a:endParaRPr>
          </a:p>
          <a:p>
            <a:pPr lvl="1"/>
            <a:r>
              <a:rPr dirty="0" smtClean="0">
                <a:latin typeface="Calibri" charset="0"/>
              </a:rPr>
              <a:t>Can </a:t>
            </a:r>
            <a:r>
              <a:rPr dirty="0">
                <a:latin typeface="Calibri" charset="0"/>
              </a:rPr>
              <a:t>lead to more robust prototypes </a:t>
            </a:r>
            <a:r>
              <a:rPr dirty="0" smtClean="0">
                <a:latin typeface="Calibri" charset="0"/>
              </a:rPr>
              <a:t>later</a:t>
            </a:r>
            <a:endParaRPr lang="en-US" dirty="0">
              <a:latin typeface="Calibri" charset="0"/>
            </a:endParaRPr>
          </a:p>
          <a:p>
            <a:r>
              <a:rPr lang="en-US" dirty="0" smtClean="0">
                <a:latin typeface="Calibri" charset="0"/>
              </a:rPr>
              <a:t/>
            </a:r>
            <a:br>
              <a:rPr lang="en-US" dirty="0" smtClean="0">
                <a:latin typeface="Calibri" charset="0"/>
              </a:rPr>
            </a:br>
            <a:r>
              <a:rPr lang="en-US" dirty="0" smtClean="0">
                <a:latin typeface="Calibri" charset="0"/>
              </a:rPr>
              <a:t>Techniques worth thinking about/remembering</a:t>
            </a:r>
          </a:p>
          <a:p>
            <a:pPr lvl="1"/>
            <a:r>
              <a:rPr lang="en-US" dirty="0" smtClean="0">
                <a:latin typeface="Calibri" charset="0"/>
              </a:rPr>
              <a:t>Empathy tools; role playing; be your customer; paper prototyping; quick and dirty prototyping; try it out</a:t>
            </a:r>
            <a:endParaRPr dirty="0">
              <a:latin typeface="Calibri" charset="0"/>
            </a:endParaRPr>
          </a:p>
          <a:p>
            <a:pPr lvl="1">
              <a:buFont typeface="Wingdings" charset="0"/>
              <a:buChar char="§"/>
            </a:pPr>
            <a:endParaRPr dirty="0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957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IDEO Methods in the UCD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95400"/>
            <a:ext cx="7467600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219200" y="2438400"/>
            <a:ext cx="118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Look, Ask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895600" y="2133600"/>
            <a:ext cx="774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/>
              <a:t>Learn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191000" y="1371600"/>
            <a:ext cx="509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/>
              <a:t>Try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>
                <a:solidFill>
                  <a:srgbClr val="FFFFFF"/>
                </a:solidFill>
                <a:latin typeface="Calibri" charset="0"/>
              </a:rPr>
              <a:t>Summary – Design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sz="2800" dirty="0">
                <a:latin typeface="Calibri" charset="0"/>
              </a:rPr>
              <a:t>Choosing the right techniques can end up being </a:t>
            </a:r>
            <a:r>
              <a:rPr sz="2800" b="1" dirty="0">
                <a:latin typeface="Calibri" charset="0"/>
              </a:rPr>
              <a:t>trial and error</a:t>
            </a:r>
          </a:p>
          <a:p>
            <a:pPr lvl="1"/>
            <a:r>
              <a:rPr sz="2400" dirty="0">
                <a:solidFill>
                  <a:srgbClr val="FFFFFF"/>
                </a:solidFill>
                <a:latin typeface="Calibri" charset="0"/>
              </a:rPr>
              <a:t>Some will give you good insights, others might not</a:t>
            </a:r>
          </a:p>
          <a:p>
            <a:endParaRPr lang="en-US" sz="2800" dirty="0" smtClean="0">
              <a:latin typeface="Calibri" charset="0"/>
            </a:endParaRPr>
          </a:p>
          <a:p>
            <a:r>
              <a:rPr sz="2800" dirty="0" smtClean="0">
                <a:latin typeface="Calibri" charset="0"/>
              </a:rPr>
              <a:t>Try </a:t>
            </a:r>
            <a:r>
              <a:rPr sz="2800" dirty="0">
                <a:latin typeface="Calibri" charset="0"/>
              </a:rPr>
              <a:t>to recognize early on if </a:t>
            </a:r>
            <a:r>
              <a:rPr sz="2800" dirty="0" smtClean="0">
                <a:latin typeface="Calibri" charset="0"/>
              </a:rPr>
              <a:t>you</a:t>
            </a:r>
            <a:r>
              <a:rPr lang="en-US" sz="2800" dirty="0" smtClean="0">
                <a:latin typeface="Calibri" charset="0"/>
              </a:rPr>
              <a:t>'</a:t>
            </a:r>
            <a:r>
              <a:rPr sz="2800" dirty="0" smtClean="0">
                <a:latin typeface="Calibri" charset="0"/>
              </a:rPr>
              <a:t>re </a:t>
            </a:r>
            <a:r>
              <a:rPr sz="2800" dirty="0">
                <a:latin typeface="Calibri" charset="0"/>
              </a:rPr>
              <a:t>not learning anything and move on to something else</a:t>
            </a:r>
          </a:p>
          <a:p>
            <a:endParaRPr lang="en-US" sz="2800" dirty="0" smtClean="0">
              <a:latin typeface="Calibri" charset="0"/>
            </a:endParaRPr>
          </a:p>
          <a:p>
            <a:r>
              <a:rPr sz="2800" dirty="0" smtClean="0">
                <a:latin typeface="Calibri" charset="0"/>
              </a:rPr>
              <a:t>Remember </a:t>
            </a:r>
            <a:r>
              <a:rPr sz="2800" dirty="0">
                <a:latin typeface="Calibri" charset="0"/>
              </a:rPr>
              <a:t>that above all, you should </a:t>
            </a:r>
            <a:r>
              <a:rPr sz="2800" b="1" i="1" dirty="0">
                <a:latin typeface="Calibri" charset="0"/>
              </a:rPr>
              <a:t>triangulate</a:t>
            </a:r>
            <a:endParaRPr sz="2800" i="1" dirty="0">
              <a:latin typeface="Calibri" charset="0"/>
            </a:endParaRPr>
          </a:p>
          <a:p>
            <a:pPr lvl="1"/>
            <a:r>
              <a:rPr sz="2400" dirty="0">
                <a:solidFill>
                  <a:srgbClr val="FFFFFF"/>
                </a:solidFill>
                <a:latin typeface="Calibri" charset="0"/>
              </a:rPr>
              <a:t>Use multiple, complementary methods to gain both a broad and deep understanding from multiple angles</a:t>
            </a:r>
          </a:p>
          <a:p>
            <a:pPr>
              <a:buFont typeface="Wingdings" charset="0"/>
              <a:buChar char="§"/>
            </a:pPr>
            <a:endParaRPr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234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0038"/>
            <a:ext cx="3897313" cy="594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838200"/>
            <a:ext cx="4140200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9017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Empathy Tools in Vancouver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Three teams: wheelchair team, double stroller (twins), and blurred </a:t>
            </a:r>
            <a:r>
              <a:rPr lang="en-US" dirty="0" err="1" smtClean="0"/>
              <a:t>glasses+wonky</a:t>
            </a:r>
            <a:r>
              <a:rPr lang="en-US" dirty="0" smtClean="0"/>
              <a:t> joints.</a:t>
            </a:r>
          </a:p>
          <a:p>
            <a:endParaRPr lang="en-US" dirty="0"/>
          </a:p>
          <a:p>
            <a:r>
              <a:rPr lang="en-US" dirty="0" smtClean="0"/>
              <a:t>Each assigned basic tasks. For example, go to the store and buy something; take the </a:t>
            </a:r>
            <a:r>
              <a:rPr lang="en-US" dirty="0" err="1"/>
              <a:t>S</a:t>
            </a:r>
            <a:r>
              <a:rPr lang="en-US" dirty="0" err="1" smtClean="0"/>
              <a:t>kytrain</a:t>
            </a:r>
            <a:r>
              <a:rPr lang="en-US" dirty="0" smtClean="0"/>
              <a:t> station from one stop to another, etc.</a:t>
            </a:r>
          </a:p>
          <a:p>
            <a:endParaRPr lang="en-US" dirty="0"/>
          </a:p>
          <a:p>
            <a:r>
              <a:rPr lang="en-US" dirty="0" smtClean="0"/>
              <a:t>Result: Vancouver still kind of stinks for people who are not fully able-bodied.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20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Wheelchair: </a:t>
            </a:r>
            <a:r>
              <a:rPr lang="en-US" dirty="0" err="1" smtClean="0"/>
              <a:t>SkyTrain</a:t>
            </a:r>
            <a:r>
              <a:rPr lang="en-US" dirty="0" smtClean="0"/>
              <a:t> Bail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71221" r="-71221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39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Wheelchair: </a:t>
            </a:r>
            <a:r>
              <a:rPr lang="en-US" dirty="0" err="1" smtClean="0"/>
              <a:t>SkyTrain</a:t>
            </a:r>
            <a:r>
              <a:rPr lang="en-US" dirty="0" smtClean="0"/>
              <a:t> Fail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0146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Wheelchair: Bathroom Fail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256" y="1417638"/>
            <a:ext cx="4062944" cy="541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67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Elderly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29376" b="29376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586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Elderly: Shopping Fail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37" y="1651599"/>
            <a:ext cx="4980494" cy="37353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392" y="2740390"/>
            <a:ext cx="4821280" cy="361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66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aching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teaching-template</Template>
  <TotalTime>918</TotalTime>
  <Words>389</Words>
  <Application>Microsoft Macintosh PowerPoint</Application>
  <PresentationFormat>On-screen Show (4:3)</PresentationFormat>
  <Paragraphs>62</Paragraphs>
  <Slides>20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teaching-template</vt:lpstr>
      <vt:lpstr>Design Methods: TRY</vt:lpstr>
      <vt:lpstr>IDEO Methods in the UCD Process</vt:lpstr>
      <vt:lpstr>PowerPoint Presentation</vt:lpstr>
      <vt:lpstr>Empathy Tools in Vancouver</vt:lpstr>
      <vt:lpstr>Team Wheelchair: SkyTrain Bail</vt:lpstr>
      <vt:lpstr>Team Wheelchair: SkyTrain Fail</vt:lpstr>
      <vt:lpstr>Team Wheelchair: Bathroom Fail</vt:lpstr>
      <vt:lpstr>Team Elderly</vt:lpstr>
      <vt:lpstr>Team Elderly: Shopping Fail</vt:lpstr>
      <vt:lpstr>Team Elderly: Shopping Fail</vt:lpstr>
      <vt:lpstr>Why design for the most extreme conditions?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- Try</vt:lpstr>
      <vt:lpstr>Summary – Design Methods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Tony</dc:creator>
  <cp:lastModifiedBy>Tony Tang</cp:lastModifiedBy>
  <cp:revision>23</cp:revision>
  <dcterms:created xsi:type="dcterms:W3CDTF">2012-08-28T06:08:35Z</dcterms:created>
  <dcterms:modified xsi:type="dcterms:W3CDTF">2014-09-14T20:55:57Z</dcterms:modified>
</cp:coreProperties>
</file>