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270" r:id="rId3"/>
    <p:sldId id="256" r:id="rId4"/>
    <p:sldId id="257" r:id="rId5"/>
    <p:sldId id="268" r:id="rId6"/>
    <p:sldId id="261" r:id="rId7"/>
    <p:sldId id="262" r:id="rId8"/>
    <p:sldId id="263" r:id="rId9"/>
    <p:sldId id="266" r:id="rId10"/>
    <p:sldId id="264" r:id="rId11"/>
    <p:sldId id="265" r:id="rId12"/>
    <p:sldId id="260" r:id="rId13"/>
    <p:sldId id="267" r:id="rId14"/>
    <p:sldId id="25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68" autoAdjust="0"/>
  </p:normalViewPr>
  <p:slideViewPr>
    <p:cSldViewPr snapToGrid="0" snapToObjects="1">
      <p:cViewPr varScale="1">
        <p:scale>
          <a:sx n="82" d="100"/>
          <a:sy n="82" d="100"/>
        </p:scale>
        <p:origin x="-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0CBA6-D43E-B743-B288-DC1CCBE84E77}" type="datetimeFigureOut">
              <a:rPr lang="en-US" smtClean="0"/>
              <a:t>22-09-14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8487C-EA38-9D49-846C-4DF97CEE3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8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k.uni-trier.de/~ley/db/indices/a-tree/n/Neustaedter:Carman.html" TargetMode="External"/><Relationship Id="rId4" Type="http://schemas.openxmlformats.org/officeDocument/2006/relationships/hyperlink" Target="http://www.informatik.uni-trier.de/~ley/db/indices/a-tree/g/Greenberg:Saul.html" TargetMode="External"/><Relationship Id="rId5" Type="http://schemas.openxmlformats.org/officeDocument/2006/relationships/hyperlink" Target="http://www.informatik.uni-trier.de/~ley/db/conf/huc/ubicomp2005.html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Kathryn Elliot, 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Carman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Neustaedter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Saul Greenberg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Time, Ownership and Awareness: The Value of Contextual Locations in the Home. 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Ubicomp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 2005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251-268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Consider: who are the messages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left for?</a:t>
            </a:r>
          </a:p>
          <a:p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you have locations in your home that are like this? How do you send messages [explicit or otherwise] to other inhabitants of your home? What if it’s urgent?</a:t>
            </a:r>
          </a:p>
          <a:p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certain locations have owners?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People</a:t>
            </a:r>
            <a:r>
              <a:rPr lang="en-US" baseline="0" dirty="0" smtClean="0"/>
              <a:t> are unlikely to /tell/ you about these. You have to go look, and discover them for yourself. The meaning and function are all embedded in how these things are used.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6823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www.uxmatters.com</a:t>
            </a:r>
            <a:r>
              <a:rPr lang="en-US" dirty="0" smtClean="0"/>
              <a:t>/</a:t>
            </a:r>
            <a:r>
              <a:rPr lang="en-US" dirty="0" err="1" smtClean="0"/>
              <a:t>mt</a:t>
            </a:r>
            <a:r>
              <a:rPr lang="en-US" dirty="0" smtClean="0"/>
              <a:t>/archives/2013/02/how-do-users-really-hold-mobile-</a:t>
            </a:r>
            <a:r>
              <a:rPr lang="en-US" dirty="0" err="1" smtClean="0"/>
              <a:t>devices.php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8487C-EA38-9D49-846C-4DF97CEE3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55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www.uxmatters.com</a:t>
            </a:r>
            <a:r>
              <a:rPr lang="en-US" dirty="0" smtClean="0"/>
              <a:t>/</a:t>
            </a:r>
            <a:r>
              <a:rPr lang="en-US" dirty="0" err="1" smtClean="0"/>
              <a:t>mt</a:t>
            </a:r>
            <a:r>
              <a:rPr lang="en-US" dirty="0" smtClean="0"/>
              <a:t>/archives/2013/02/how-do-users-really-hold-mobile-</a:t>
            </a:r>
            <a:r>
              <a:rPr lang="en-US" dirty="0" err="1" smtClean="0"/>
              <a:t>devices.php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8487C-EA38-9D49-846C-4DF97CEE3F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44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49% if we consider only the non-calling/music</a:t>
            </a:r>
            <a:r>
              <a:rPr lang="en-US" baseline="0" dirty="0" smtClean="0"/>
              <a:t> times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8487C-EA38-9D49-846C-4DF97CEE3F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2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www.sciencedirect.com</a:t>
            </a:r>
            <a:r>
              <a:rPr lang="en-US" dirty="0" smtClean="0"/>
              <a:t>/science/article/</a:t>
            </a:r>
            <a:r>
              <a:rPr lang="en-US" dirty="0" err="1" smtClean="0"/>
              <a:t>pii</a:t>
            </a:r>
            <a:r>
              <a:rPr lang="en-US" dirty="0" smtClean="0"/>
              <a:t>/S107158190800027X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imgur.com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8487C-EA38-9D49-846C-4DF97CEE3F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23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</a:t>
            </a:r>
            <a:r>
              <a:rPr lang="en-US" baseline="0" dirty="0" smtClean="0"/>
              <a:t> at each step: do I know what to do? am I motivated to do what I need to do? (is my attention diverted)?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8487C-EA38-9D49-846C-4DF97CEE3F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239C-ACF7-8043-AD09-700EF58E3297}" type="datetimeFigureOut">
              <a:rPr lang="en-US" smtClean="0"/>
              <a:t>22-09-14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C8A0-B96C-0A4C-B4F5-D0A476FF9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4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239C-ACF7-8043-AD09-700EF58E3297}" type="datetimeFigureOut">
              <a:rPr lang="en-US" smtClean="0"/>
              <a:t>22-09-14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C8A0-B96C-0A4C-B4F5-D0A476FF9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0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239C-ACF7-8043-AD09-700EF58E3297}" type="datetimeFigureOut">
              <a:rPr lang="en-US" smtClean="0"/>
              <a:t>22-09-14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C8A0-B96C-0A4C-B4F5-D0A476FF9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05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B7961C-448B-B04C-A9E1-024D26EE0EBE}" type="datetime1">
              <a:rPr lang="en-CA" smtClean="0">
                <a:solidFill>
                  <a:prstClr val="white">
                    <a:lumMod val="85000"/>
                  </a:prstClr>
                </a:solidFill>
                <a:latin typeface="Calibri"/>
              </a:rPr>
              <a:pPr/>
              <a:t>22-09-14</a:t>
            </a:fld>
            <a:endParaRPr lang="en-US">
              <a:solidFill>
                <a:prstClr val="white">
                  <a:lumMod val="8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lumMod val="8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5887A73-35C7-7A4B-A6C6-784A660F531C}" type="slidenum">
              <a:rPr lang="en-US" smtClean="0">
                <a:solidFill>
                  <a:prstClr val="white">
                    <a:lumMod val="8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white">
                  <a:lumMod val="8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1636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1BF07-92EB-B946-AFD5-BE123E5F7F45}" type="datetime1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22-09-14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111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132B-B38A-5D4C-800F-FAEDFC149E6E}" type="datetime1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22-09-14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347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7586-A229-1544-A360-351E8B484D55}" type="datetime1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22-09-14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7620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312C-814A-F64A-9DCE-17CD7A355725}" type="datetime1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22-09-14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5844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2AA9-2D9C-3B49-AFD5-B09748D14B14}" type="datetime1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22-09-14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7955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9982-0812-EA47-9A1F-AC3BE2E86E09}" type="datetime1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22-09-14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1846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4E96-6981-BE46-81F3-C012122F066C}" type="datetime1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22-09-14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19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239C-ACF7-8043-AD09-700EF58E3297}" type="datetimeFigureOut">
              <a:rPr lang="en-US" smtClean="0"/>
              <a:t>22-09-14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C8A0-B96C-0A4C-B4F5-D0A476FF9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028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1474-C134-AE4E-B5D3-93AEFBD83E37}" type="datetime1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22-09-14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7538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D52-A99A-D342-A739-BB7D56F7C636}" type="datetime1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22-09-14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5022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3AA1-A1AA-1649-B18F-79CA9263B717}" type="datetime1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22-09-14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534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239C-ACF7-8043-AD09-700EF58E3297}" type="datetimeFigureOut">
              <a:rPr lang="en-US" smtClean="0"/>
              <a:t>22-09-14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C8A0-B96C-0A4C-B4F5-D0A476FF9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239C-ACF7-8043-AD09-700EF58E3297}" type="datetimeFigureOut">
              <a:rPr lang="en-US" smtClean="0"/>
              <a:t>22-09-14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C8A0-B96C-0A4C-B4F5-D0A476FF9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9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239C-ACF7-8043-AD09-700EF58E3297}" type="datetimeFigureOut">
              <a:rPr lang="en-US" smtClean="0"/>
              <a:t>22-09-14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C8A0-B96C-0A4C-B4F5-D0A476FF9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1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239C-ACF7-8043-AD09-700EF58E3297}" type="datetimeFigureOut">
              <a:rPr lang="en-US" smtClean="0"/>
              <a:t>22-09-14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C8A0-B96C-0A4C-B4F5-D0A476FF9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2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239C-ACF7-8043-AD09-700EF58E3297}" type="datetimeFigureOut">
              <a:rPr lang="en-US" smtClean="0"/>
              <a:t>22-09-14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C8A0-B96C-0A4C-B4F5-D0A476FF9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5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239C-ACF7-8043-AD09-700EF58E3297}" type="datetimeFigureOut">
              <a:rPr lang="en-US" smtClean="0"/>
              <a:t>22-09-14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C8A0-B96C-0A4C-B4F5-D0A476FF9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2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239C-ACF7-8043-AD09-700EF58E3297}" type="datetimeFigureOut">
              <a:rPr lang="en-US" smtClean="0"/>
              <a:t>22-09-14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C8A0-B96C-0A4C-B4F5-D0A476FF9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9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E239C-ACF7-8043-AD09-700EF58E3297}" type="datetimeFigureOut">
              <a:rPr lang="en-US" smtClean="0"/>
              <a:t>22-09-14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3C8A0-B96C-0A4C-B4F5-D0A476FF9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2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EC2FD-5C3B-B54A-B7FA-8548072860BF}" type="datetime1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22-09-14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40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A1 Hand in NOW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759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Two-handed use - 15%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99911"/>
            <a:ext cx="9052360" cy="3857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869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417638"/>
            <a:ext cx="9141089" cy="491932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5" name="Picture 4" descr="thumb-zones-lineu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3452"/>
            <a:ext cx="9141089" cy="464351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iPhones… (anthropomorphic analysis)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16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PeopleSoft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Conference travel: $100 airplane ticket</a:t>
            </a:r>
          </a:p>
          <a:p>
            <a:r>
              <a:rPr lang="en-US" dirty="0" smtClean="0"/>
              <a:t>Ticket was purchased on April 23, 2014</a:t>
            </a:r>
          </a:p>
          <a:p>
            <a:endParaRPr lang="en-US" dirty="0" smtClean="0"/>
          </a:p>
          <a:p>
            <a:r>
              <a:rPr lang="en-US" dirty="0" smtClean="0"/>
              <a:t>Accounting string: 11-1201-UCP01-10000499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7525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Create two columns:</a:t>
            </a:r>
            <a:r>
              <a:rPr lang="en-US" b="1" dirty="0" smtClean="0"/>
              <a:t> </a:t>
            </a:r>
            <a:r>
              <a:rPr lang="en-US" dirty="0"/>
              <a:t>e</a:t>
            </a:r>
            <a:r>
              <a:rPr lang="en-US" dirty="0" smtClean="0"/>
              <a:t>rror, why does the error occur </a:t>
            </a:r>
            <a:endParaRPr lang="en-US" b="1" u="sng" dirty="0" smtClean="0"/>
          </a:p>
          <a:p>
            <a:endParaRPr lang="en-US" b="1" u="sng" dirty="0"/>
          </a:p>
          <a:p>
            <a:r>
              <a:rPr lang="en-US" b="1" u="sng" dirty="0" smtClean="0"/>
              <a:t>Activity 1:</a:t>
            </a:r>
            <a:r>
              <a:rPr lang="en-US" dirty="0" smtClean="0"/>
              <a:t> List all of the errors that could happen when getting into a car and starting it.</a:t>
            </a:r>
          </a:p>
          <a:p>
            <a:endParaRPr lang="en-US" dirty="0"/>
          </a:p>
          <a:p>
            <a:r>
              <a:rPr lang="en-US" u="sng" dirty="0" smtClean="0"/>
              <a:t>Activity 2</a:t>
            </a:r>
            <a:r>
              <a:rPr lang="en-US" dirty="0" smtClean="0"/>
              <a:t>: Why does that error occur?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52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P0 – Due Friday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it is in a binder: 1” – 1 ½” thick</a:t>
            </a:r>
          </a:p>
          <a:p>
            <a:endParaRPr lang="en-US" dirty="0" smtClean="0"/>
          </a:p>
          <a:p>
            <a:r>
              <a:rPr lang="en-US" dirty="0" smtClean="0"/>
              <a:t>Make sure it is labeled with your tutorial #, team #, names, and student IDs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0672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481 – 7 – IDEO: Learn Exercises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41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white">
                    <a:lumMod val="85000"/>
                  </a:prstClr>
                </a:solidFill>
                <a:latin typeface="Calibri"/>
              </a:rPr>
              <a:pPr/>
              <a:t>3</a:t>
            </a:fld>
            <a:endParaRPr lang="en-US">
              <a:solidFill>
                <a:prstClr val="white">
                  <a:lumMod val="85000"/>
                </a:prstClr>
              </a:solidFill>
              <a:latin typeface="Calibri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" y="2130425"/>
            <a:ext cx="860107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546652"/>
            <a:ext cx="8229600" cy="5579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prstClr val="white"/>
                </a:solidFill>
                <a:latin typeface="Calibri"/>
              </a:rPr>
              <a:t>Notice the sticky note on the TV, and the mail stuck in the wallet. Why are they there?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1351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Contrast a flow analysis with an error analysis. [What are each for? What kinds of scenarios would each be appropriate for?]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For your project, what might be appropriate secondary sources to consider?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6112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Mobile Phone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things to consider?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1505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404" y="0"/>
            <a:ext cx="8686800" cy="679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723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One-handed ~ 49%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369" y="1692440"/>
            <a:ext cx="7797693" cy="516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2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thumb: What different joints are good 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78338"/>
            <a:ext cx="8153400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01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Cradled – 36%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52" y="1610075"/>
            <a:ext cx="8726117" cy="41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090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-introduc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361</Words>
  <Application>Microsoft Macintosh PowerPoint</Application>
  <PresentationFormat>On-screen Show (4:3)</PresentationFormat>
  <Paragraphs>59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1-introduction</vt:lpstr>
      <vt:lpstr>A1 Hand in NOW</vt:lpstr>
      <vt:lpstr>481 – 7 – IDEO: Learn Exercises</vt:lpstr>
      <vt:lpstr>PowerPoint Presentation</vt:lpstr>
      <vt:lpstr>Questions</vt:lpstr>
      <vt:lpstr>Designing Mobile Phone Interface</vt:lpstr>
      <vt:lpstr>PowerPoint Presentation</vt:lpstr>
      <vt:lpstr>One-handed ~ 49%</vt:lpstr>
      <vt:lpstr>Your thumb: What different joints are good at</vt:lpstr>
      <vt:lpstr>Cradled – 36%</vt:lpstr>
      <vt:lpstr>Two-handed use - 15%</vt:lpstr>
      <vt:lpstr>iPhones… (anthropomorphic analysis)</vt:lpstr>
      <vt:lpstr>Demo: PeopleSoft</vt:lpstr>
      <vt:lpstr>Error Analysis</vt:lpstr>
      <vt:lpstr>P0 – Due Friday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481 – 7 – IDEO: Learn Exercises</dc:title>
  <dc:creator>Tony Tang</dc:creator>
  <cp:lastModifiedBy>Tony Tang</cp:lastModifiedBy>
  <cp:revision>4</cp:revision>
  <dcterms:created xsi:type="dcterms:W3CDTF">2014-09-14T19:34:34Z</dcterms:created>
  <dcterms:modified xsi:type="dcterms:W3CDTF">2014-09-22T19:40:41Z</dcterms:modified>
</cp:coreProperties>
</file>