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8" r:id="rId3"/>
    <p:sldId id="260" r:id="rId4"/>
    <p:sldId id="261" r:id="rId5"/>
    <p:sldId id="262" r:id="rId6"/>
    <p:sldId id="278" r:id="rId7"/>
    <p:sldId id="283" r:id="rId8"/>
    <p:sldId id="284" r:id="rId9"/>
    <p:sldId id="264" r:id="rId10"/>
    <p:sldId id="266" r:id="rId11"/>
    <p:sldId id="267" r:id="rId12"/>
    <p:sldId id="268" r:id="rId13"/>
    <p:sldId id="271" r:id="rId14"/>
    <p:sldId id="269" r:id="rId15"/>
    <p:sldId id="272" r:id="rId16"/>
    <p:sldId id="289" r:id="rId17"/>
    <p:sldId id="290" r:id="rId18"/>
    <p:sldId id="291" r:id="rId19"/>
    <p:sldId id="292" r:id="rId20"/>
    <p:sldId id="275" r:id="rId21"/>
    <p:sldId id="276" r:id="rId22"/>
    <p:sldId id="277" r:id="rId23"/>
    <p:sldId id="274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84" autoAdjust="0"/>
    <p:restoredTop sz="66086" autoAdjust="0"/>
  </p:normalViewPr>
  <p:slideViewPr>
    <p:cSldViewPr snapToGrid="0" snapToObjects="1">
      <p:cViewPr varScale="1">
        <p:scale>
          <a:sx n="67" d="100"/>
          <a:sy n="67" d="100"/>
        </p:scale>
        <p:origin x="-15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FEF5F-3B39-8C4F-9EDA-9CA413A4787D}" type="datetimeFigureOut">
              <a:rPr lang="en-US" smtClean="0"/>
              <a:pPr/>
              <a:t>10-09-14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42D20-5CD2-1540-9A97-C8CDFA67B1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0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6E8D9-D7C8-DB48-82D0-7C0E66850FE0}" type="datetimeFigureOut">
              <a:rPr lang="en-US" smtClean="0"/>
              <a:pPr/>
              <a:t>10-09-14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EC02C-7862-C04F-88CF-B6FBE0D0E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029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rmatik.uni-trier.de/~ley/db/indices/a-tree/g/Gujar:Anuj.html" TargetMode="External"/><Relationship Id="rId4" Type="http://schemas.openxmlformats.org/officeDocument/2006/relationships/hyperlink" Target="http://www.informatik.uni-trier.de/~ley/db/indices/a-tree/h/Harrison:Beverly_L=.html" TargetMode="External"/><Relationship Id="rId5" Type="http://schemas.openxmlformats.org/officeDocument/2006/relationships/hyperlink" Target="http://www.informatik.uni-trier.de/~ley/db/indices/a-tree/o/O=Hara:Kenton.html" TargetMode="External"/><Relationship Id="rId6" Type="http://schemas.openxmlformats.org/officeDocument/2006/relationships/hyperlink" Target="http://www.informatik.uni-trier.de/~ley/db/indices/a-tree/s/Sellen:Abigail.html" TargetMode="External"/><Relationship Id="rId7" Type="http://schemas.openxmlformats.org/officeDocument/2006/relationships/hyperlink" Target="http://www.informatik.uni-trier.de/~ley/db/conf/chi/chi98.html" TargetMode="External"/><Relationship Id="rId8" Type="http://schemas.openxmlformats.org/officeDocument/2006/relationships/hyperlink" Target="http://www.slideshare.net/qt1p/mobile-video-user-study-hp-labs" TargetMode="External"/><Relationship Id="rId9" Type="http://schemas.openxmlformats.org/officeDocument/2006/relationships/hyperlink" Target="http://research.microsoft.com/en-us/um/people/horvitz/taskdiary.pdf" TargetMode="External"/><Relationship Id="rId10" Type="http://schemas.openxmlformats.org/officeDocument/2006/relationships/hyperlink" Target="http://www.slideshare.net/leemcivor/diary-studies-for-ux" TargetMode="External"/><Relationship Id="rId11" Type="http://schemas.openxmlformats.org/officeDocument/2006/relationships/hyperlink" Target="http://www.slideshare.net/UPABoston/diary-studies-in-hci-psychology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Essentially, an outside view of things,</a:t>
            </a:r>
            <a:r>
              <a:rPr lang="en-US" baseline="0" dirty="0" smtClean="0"/>
              <a:t> of culture, of the way in which we do things , our routines, and our patterns, our values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98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Rakuten.co.jp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</a:t>
            </a:r>
            <a:r>
              <a:rPr lang="en-US" baseline="0" dirty="0" smtClean="0"/>
              <a:t> is a shopping website</a:t>
            </a:r>
          </a:p>
          <a:p>
            <a:r>
              <a:rPr lang="en-US" baseline="0" dirty="0" smtClean="0"/>
              <a:t>Note the use of the </a:t>
            </a:r>
            <a:r>
              <a:rPr lang="en-US" baseline="0" dirty="0" err="1" smtClean="0"/>
              <a:t>colours</a:t>
            </a:r>
            <a:r>
              <a:rPr lang="en-US" baseline="0" dirty="0" smtClean="0"/>
              <a:t>, the icons, etc.</a:t>
            </a:r>
          </a:p>
          <a:p>
            <a:r>
              <a:rPr lang="en-US" baseline="0" dirty="0" smtClean="0"/>
              <a:t>The business is </a:t>
            </a:r>
          </a:p>
          <a:p>
            <a:endParaRPr lang="en-US" baseline="0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www.quora.com</a:t>
            </a:r>
            <a:r>
              <a:rPr lang="en-US" dirty="0" smtClean="0"/>
              <a:t>/Why-are-popular-Japanese-websites-visually-busy</a:t>
            </a:r>
          </a:p>
          <a:p>
            <a:r>
              <a:rPr lang="en-US" dirty="0" smtClean="0"/>
              <a:t>Conclusion vs. story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6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can’t always be there</a:t>
            </a:r>
          </a:p>
          <a:p>
            <a:r>
              <a:rPr lang="en-US" dirty="0" smtClean="0"/>
              <a:t>Rich understanding of context and environment</a:t>
            </a:r>
          </a:p>
          <a:p>
            <a:r>
              <a:rPr lang="en-US" dirty="0" smtClean="0"/>
              <a:t>Difficult to observe situations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Annette Adler, 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Anuj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Gujar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Beverly L. Harrison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Kenton O'Hara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 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Abigail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Sellen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A Diary Study of Work-Related Reading: Design Implications for Digital Reading Devices. 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CHI 1998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241-248</a:t>
            </a:r>
          </a:p>
          <a:p>
            <a:endParaRPr lang="en-U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smtClean="0">
                <a:hlinkClick r:id="rId8"/>
              </a:rPr>
              <a:t>http://www.slideshare.net/qt1p/mobile-video-user-study-hp-labs</a:t>
            </a:r>
            <a:endParaRPr lang="en-US" dirty="0" smtClean="0"/>
          </a:p>
          <a:p>
            <a:r>
              <a:rPr lang="en-US" dirty="0" smtClean="0">
                <a:hlinkClick r:id="rId9"/>
              </a:rPr>
              <a:t>http://research.microsoft.com/en-us/um/people/horvitz/taskdiary.pdf</a:t>
            </a:r>
            <a:endParaRPr lang="en-US" dirty="0" smtClean="0"/>
          </a:p>
          <a:p>
            <a:r>
              <a:rPr lang="en-US" dirty="0" smtClean="0">
                <a:hlinkClick r:id="rId10"/>
              </a:rPr>
              <a:t>http://www.slideshare.net/leemcivor/diary-studies-for-ux</a:t>
            </a:r>
            <a:endParaRPr lang="en-US" dirty="0" smtClean="0"/>
          </a:p>
          <a:p>
            <a:r>
              <a:rPr lang="en-US" dirty="0" smtClean="0">
                <a:hlinkClick r:id="rId11"/>
              </a:rPr>
              <a:t>http://www.slideshare.net/UPABoston/diary-studies-in-hci-psychology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Mental picture of how things are organized in their heads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06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www.slate.com</a:t>
            </a:r>
            <a:r>
              <a:rPr lang="en-US" dirty="0" smtClean="0"/>
              <a:t>/blogs/</a:t>
            </a:r>
            <a:r>
              <a:rPr lang="en-US" dirty="0" err="1" smtClean="0"/>
              <a:t>the_eye</a:t>
            </a:r>
            <a:r>
              <a:rPr lang="en-US" dirty="0" smtClean="0"/>
              <a:t>/2013/12/02/circular_city_maps_archie_archambault_designs_minimalist_city_maps_printed.html – next four</a:t>
            </a:r>
            <a:r>
              <a:rPr lang="en-US" baseline="0" dirty="0" smtClean="0"/>
              <a:t> slides have images from </a:t>
            </a:r>
            <a:r>
              <a:rPr lang="en-US" baseline="0" smtClean="0"/>
              <a:t>this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58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EB7961C-448B-B04C-A9E1-024D26EE0EBE}" type="datetime1">
              <a:rPr lang="en-CA" smtClean="0"/>
              <a:pPr/>
              <a:t>10-09-14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7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FD52-A99A-D342-A739-BB7D56F7C636}" type="datetime1">
              <a:rPr lang="en-CA" smtClean="0"/>
              <a:pPr/>
              <a:t>10-09-14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F3AA1-A1AA-1649-B18F-79CA9263B717}" type="datetime1">
              <a:rPr lang="en-CA" smtClean="0"/>
              <a:pPr/>
              <a:t>10-09-14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20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BF07-92EB-B946-AFD5-BE123E5F7F45}" type="datetime1">
              <a:rPr lang="en-CA" smtClean="0"/>
              <a:pPr/>
              <a:t>10-09-14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132B-B38A-5D4C-800F-FAEDFC149E6E}" type="datetime1">
              <a:rPr lang="en-CA" smtClean="0"/>
              <a:pPr/>
              <a:t>10-09-14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9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7586-A229-1544-A360-351E8B484D55}" type="datetime1">
              <a:rPr lang="en-CA" smtClean="0"/>
              <a:pPr/>
              <a:t>10-09-14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12C-814A-F64A-9DCE-17CD7A355725}" type="datetime1">
              <a:rPr lang="en-CA" smtClean="0"/>
              <a:pPr/>
              <a:t>10-09-14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9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2AA9-2D9C-3B49-AFD5-B09748D14B14}" type="datetime1">
              <a:rPr lang="en-CA" smtClean="0"/>
              <a:pPr/>
              <a:t>10-09-14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8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9982-0812-EA47-9A1F-AC3BE2E86E09}" type="datetime1">
              <a:rPr lang="en-CA" smtClean="0"/>
              <a:pPr/>
              <a:t>10-09-14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1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E96-6981-BE46-81F3-C012122F066C}" type="datetime1">
              <a:rPr lang="en-CA" smtClean="0"/>
              <a:pPr/>
              <a:t>10-09-14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474-C134-AE4E-B5D3-93AEFBD83E37}" type="datetime1">
              <a:rPr lang="en-CA" smtClean="0"/>
              <a:pPr/>
              <a:t>10-09-14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3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EC2FD-5C3B-B54A-B7FA-8548072860BF}" type="datetime1">
              <a:rPr lang="en-CA" smtClean="0"/>
              <a:pPr/>
              <a:t>10-09-14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Design Methods: ASK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CPSC 481: HCI I</a:t>
            </a:r>
          </a:p>
          <a:p>
            <a:r>
              <a:rPr lang="en-US" dirty="0" smtClean="0"/>
              <a:t>Fall 2012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745" y="5638800"/>
            <a:ext cx="6563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Anthony Tang, with acknowledgements to Julie </a:t>
            </a:r>
            <a:r>
              <a:rPr lang="en-US" dirty="0" err="1" smtClean="0">
                <a:solidFill>
                  <a:srgbClr val="D9D9D9"/>
                </a:solidFill>
              </a:rPr>
              <a:t>Kientz</a:t>
            </a:r>
            <a:r>
              <a:rPr lang="en-US" dirty="0" smtClean="0">
                <a:solidFill>
                  <a:srgbClr val="D9D9D9"/>
                </a:solidFill>
              </a:rPr>
              <a:t>, Saul Greenberg, Ehud </a:t>
            </a:r>
            <a:r>
              <a:rPr lang="en-US" dirty="0" err="1" smtClean="0">
                <a:solidFill>
                  <a:srgbClr val="D9D9D9"/>
                </a:solidFill>
              </a:rPr>
              <a:t>Sharlin</a:t>
            </a:r>
            <a:r>
              <a:rPr lang="en-US" dirty="0" smtClean="0">
                <a:solidFill>
                  <a:srgbClr val="D9D9D9"/>
                </a:solidFill>
              </a:rPr>
              <a:t>, Jake </a:t>
            </a:r>
            <a:r>
              <a:rPr lang="en-US" dirty="0" err="1" smtClean="0">
                <a:solidFill>
                  <a:srgbClr val="D9D9D9"/>
                </a:solidFill>
              </a:rPr>
              <a:t>Wobbrock</a:t>
            </a:r>
            <a:r>
              <a:rPr lang="en-US" dirty="0" smtClean="0">
                <a:solidFill>
                  <a:srgbClr val="D9D9D9"/>
                </a:solidFill>
              </a:rPr>
              <a:t>, Dave Hendry, Andy </a:t>
            </a:r>
            <a:r>
              <a:rPr lang="en-US" dirty="0" err="1" smtClean="0">
                <a:solidFill>
                  <a:srgbClr val="D9D9D9"/>
                </a:solidFill>
              </a:rPr>
              <a:t>Ko</a:t>
            </a:r>
            <a:r>
              <a:rPr lang="en-US" dirty="0" smtClean="0">
                <a:solidFill>
                  <a:srgbClr val="D9D9D9"/>
                </a:solidFill>
              </a:rPr>
              <a:t>, Jennifer Turns, &amp; Mark </a:t>
            </a:r>
            <a:r>
              <a:rPr lang="en-US" dirty="0" err="1" smtClean="0">
                <a:solidFill>
                  <a:srgbClr val="D9D9D9"/>
                </a:solidFill>
              </a:rPr>
              <a:t>Zachry</a:t>
            </a:r>
            <a:endParaRPr lang="en-US" dirty="0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Diary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61609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Are Kindles/Nooks good for work-related reading?</a:t>
            </a:r>
          </a:p>
          <a:p>
            <a:endParaRPr lang="en-US" dirty="0" smtClean="0"/>
          </a:p>
          <a:p>
            <a:r>
              <a:rPr lang="en-US" dirty="0" smtClean="0"/>
              <a:t>Paper logs – fit in a pocket</a:t>
            </a:r>
          </a:p>
          <a:p>
            <a:pPr lvl="1"/>
            <a:r>
              <a:rPr lang="en-US" dirty="0" smtClean="0"/>
              <a:t>Log reading activity</a:t>
            </a:r>
          </a:p>
          <a:p>
            <a:pPr lvl="1"/>
            <a:r>
              <a:rPr lang="en-US" dirty="0" smtClean="0"/>
              <a:t>What else is going on</a:t>
            </a:r>
          </a:p>
          <a:p>
            <a:endParaRPr lang="en-US" dirty="0" smtClean="0"/>
          </a:p>
          <a:p>
            <a:r>
              <a:rPr lang="en-US" dirty="0" smtClean="0"/>
              <a:t>Findings</a:t>
            </a:r>
          </a:p>
          <a:p>
            <a:pPr lvl="1"/>
            <a:r>
              <a:rPr lang="en-US" dirty="0" smtClean="0"/>
              <a:t>People write while reading</a:t>
            </a:r>
          </a:p>
          <a:p>
            <a:pPr lvl="1"/>
            <a:r>
              <a:rPr lang="en-US" dirty="0" smtClean="0"/>
              <a:t>Searching/finding is frequent</a:t>
            </a:r>
          </a:p>
          <a:p>
            <a:pPr lvl="1"/>
            <a:r>
              <a:rPr lang="en-US" dirty="0" smtClean="0"/>
              <a:t>Annotations are common</a:t>
            </a:r>
          </a:p>
          <a:p>
            <a:pPr lvl="1"/>
            <a:r>
              <a:rPr lang="en-US" dirty="0" smtClean="0"/>
              <a:t>Single displays may be inadequate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1746" name="Picture 2" descr="J:\Users\Tony\Dropbox\Camera Uploads\2012-08-22 11.23.34.jpg"/>
          <p:cNvPicPr>
            <a:picLocks noChangeAspect="1" noChangeArrowheads="1"/>
          </p:cNvPicPr>
          <p:nvPr/>
        </p:nvPicPr>
        <p:blipFill>
          <a:blip r:embed="rId3">
            <a:grayscl/>
            <a:lum bright="-5000" contrast="69000"/>
          </a:blip>
          <a:srcRect l="7176" t="7940" r="8531" b="5921"/>
          <a:stretch>
            <a:fillRect/>
          </a:stretch>
        </p:blipFill>
        <p:spPr bwMode="auto">
          <a:xfrm>
            <a:off x="5174674" y="1417638"/>
            <a:ext cx="3636818" cy="4955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Experience 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Have users carry around a </a:t>
            </a:r>
            <a:br>
              <a:rPr lang="en-US" dirty="0" smtClean="0"/>
            </a:br>
            <a:r>
              <a:rPr lang="en-US" dirty="0" smtClean="0"/>
              <a:t>device that has them answer </a:t>
            </a:r>
            <a:br>
              <a:rPr lang="en-US" dirty="0" smtClean="0"/>
            </a:br>
            <a:r>
              <a:rPr lang="en-US" dirty="0" smtClean="0"/>
              <a:t>questions at given intervals</a:t>
            </a:r>
          </a:p>
          <a:p>
            <a:pPr lvl="1">
              <a:defRPr/>
            </a:pPr>
            <a:r>
              <a:rPr lang="en-US" dirty="0" smtClean="0"/>
              <a:t>Cell phone, PDA, Pager</a:t>
            </a:r>
          </a:p>
          <a:p>
            <a:pPr>
              <a:defRPr/>
            </a:pPr>
            <a:endParaRPr lang="en-US" b="1" dirty="0" smtClean="0"/>
          </a:p>
          <a:p>
            <a:pPr>
              <a:defRPr/>
            </a:pPr>
            <a:r>
              <a:rPr lang="en-US" b="1" dirty="0" smtClean="0"/>
              <a:t>Example:</a:t>
            </a:r>
            <a:r>
              <a:rPr lang="en-US" dirty="0" smtClean="0"/>
              <a:t> page user once every 3 hours and ask them to fill out a short survey on their current activity and rate sleepiness level on a scale from 1 to 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slider_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6118" y="1160319"/>
            <a:ext cx="3030682" cy="269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08000"/>
            <a:ext cx="40513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500" y="762000"/>
            <a:ext cx="4229100" cy="54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368458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43434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791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042988"/>
            <a:ext cx="81153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477000" y="5802313"/>
            <a:ext cx="2492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</a:rPr>
              <a:t>Poole, et al., DIS 2008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7315200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477000" y="5802313"/>
            <a:ext cx="2492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</a:rPr>
              <a:t>Poole, et al., DIS 2008</a:t>
            </a:r>
          </a:p>
        </p:txBody>
      </p:sp>
    </p:spTree>
    <p:extLst>
      <p:ext uri="{BB962C8B-B14F-4D97-AF65-F5344CB8AC3E}">
        <p14:creationId xmlns:p14="http://schemas.microsoft.com/office/powerpoint/2010/main" val="180368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Archie </a:t>
            </a:r>
            <a:r>
              <a:rPr lang="en-US" dirty="0" err="1" smtClean="0"/>
              <a:t>Archambault</a:t>
            </a:r>
            <a:r>
              <a:rPr lang="en-US" dirty="0" smtClean="0"/>
              <a:t>: “Maps that help you navigate better than Google Maps”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735" t="16059" r="21648" b="16059"/>
          <a:stretch/>
        </p:blipFill>
        <p:spPr>
          <a:xfrm>
            <a:off x="1961662" y="2023330"/>
            <a:ext cx="5255846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34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60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0"/>
            <a:ext cx="5121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33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84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</a:t>
            </a:r>
            <a:r>
              <a:rPr lang="en-US" dirty="0" err="1" smtClean="0"/>
              <a:t>LOOKing</a:t>
            </a:r>
            <a:r>
              <a:rPr lang="en-US" dirty="0" smtClean="0"/>
              <a:t> is not enough…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LOOKing</a:t>
            </a:r>
            <a:r>
              <a:rPr lang="en-US" dirty="0" smtClean="0"/>
              <a:t> gives you great insight into the state of the world</a:t>
            </a:r>
          </a:p>
          <a:p>
            <a:endParaRPr lang="en-US" dirty="0" smtClean="0"/>
          </a:p>
          <a:p>
            <a:r>
              <a:rPr lang="en-US" dirty="0" smtClean="0"/>
              <a:t>But it doesn’t tell you </a:t>
            </a:r>
            <a:r>
              <a:rPr lang="en-US" u="sng" dirty="0" smtClean="0"/>
              <a:t>why</a:t>
            </a:r>
            <a:r>
              <a:rPr lang="en-US" dirty="0" smtClean="0"/>
              <a:t> people are acting the way they do, or what their goals, needs, or feelings 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3810000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85800"/>
            <a:ext cx="4191000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25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Concepts…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mental model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hought process or understanding of how something 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26" name="Picture 2" descr="File:Honeywell round thermost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170" y="3290058"/>
            <a:ext cx="5083629" cy="33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912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Concepts…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41914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work processes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ormal articulation of how to get something done</a:t>
            </a:r>
          </a:p>
          <a:p>
            <a:r>
              <a:rPr lang="en-US" dirty="0" smtClean="0"/>
              <a:t>work practices</a:t>
            </a:r>
          </a:p>
          <a:p>
            <a:pPr lvl="1"/>
            <a:r>
              <a:rPr lang="en-US" dirty="0" smtClean="0"/>
              <a:t>informal ways in which people get something done in the context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170" name="Picture 2" descr="http://healthvermont.gov/enviro/food_lodge/images/handwas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00" y="1460500"/>
            <a:ext cx="3846739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07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Contextual Inquiry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Combining “looking” and “asking” by immersing oneself into a particular context/culture: </a:t>
            </a:r>
            <a:r>
              <a:rPr lang="en-US" i="1" dirty="0" smtClean="0"/>
              <a:t>understand mental models and work practices</a:t>
            </a:r>
          </a:p>
          <a:p>
            <a:endParaRPr lang="en-US" dirty="0" smtClean="0"/>
          </a:p>
          <a:p>
            <a:r>
              <a:rPr lang="en-US" dirty="0"/>
              <a:t>“The core premise of Contextual Inquiry is very simple: </a:t>
            </a:r>
            <a:r>
              <a:rPr lang="en-US" u="sng" dirty="0"/>
              <a:t>go</a:t>
            </a:r>
            <a:r>
              <a:rPr lang="en-US" dirty="0"/>
              <a:t> where the customer works, </a:t>
            </a:r>
            <a:r>
              <a:rPr lang="en-US" u="sng" dirty="0"/>
              <a:t>observe </a:t>
            </a:r>
            <a:r>
              <a:rPr lang="en-US" dirty="0"/>
              <a:t>the customer as he or she works, and </a:t>
            </a:r>
            <a:r>
              <a:rPr lang="en-US" u="sng" dirty="0"/>
              <a:t>talk</a:t>
            </a:r>
            <a:r>
              <a:rPr lang="en-US" dirty="0"/>
              <a:t> to the customer about the work. Do that, and you can’t help but gain a better understanding of your customer.”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4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Contextual Inquiry: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 smtClean="0"/>
              <a:t>Context: 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in the setting of the participant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/>
            <a:r>
              <a:rPr lang="en-US" dirty="0" smtClean="0"/>
              <a:t>Relationship: 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you are the apprentice, participant is the expert</a:t>
            </a:r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457200" indent="-457200"/>
            <a:r>
              <a:rPr lang="en-US" dirty="0" smtClean="0"/>
              <a:t>Interpretation: 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observed facts must be considered for design implications</a:t>
            </a:r>
          </a:p>
          <a:p>
            <a:pPr marL="457200" indent="-457200"/>
            <a:r>
              <a:rPr lang="en-US" dirty="0" smtClean="0"/>
              <a:t>Focus: 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lots of themes will emerge, but this helps to orient the team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09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Expert/Apprentice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are the </a:t>
            </a:r>
            <a:r>
              <a:rPr lang="en-US" dirty="0" err="1" smtClean="0"/>
              <a:t>noob</a:t>
            </a:r>
            <a:endParaRPr lang="en-US" dirty="0"/>
          </a:p>
          <a:p>
            <a:r>
              <a:rPr lang="en-US" dirty="0" smtClean="0"/>
              <a:t>What does this mean?</a:t>
            </a:r>
          </a:p>
          <a:p>
            <a:pPr lvl="1"/>
            <a:r>
              <a:rPr lang="en-US" dirty="0" smtClean="0"/>
              <a:t>Be a keen observer</a:t>
            </a:r>
          </a:p>
          <a:p>
            <a:pPr lvl="1"/>
            <a:r>
              <a:rPr lang="en-US" dirty="0" smtClean="0"/>
              <a:t>Ask questions</a:t>
            </a:r>
          </a:p>
          <a:p>
            <a:pPr lvl="1"/>
            <a:r>
              <a:rPr lang="en-US" dirty="0" smtClean="0"/>
              <a:t>Be eager to learn</a:t>
            </a:r>
          </a:p>
          <a:p>
            <a:pPr lvl="1"/>
            <a:r>
              <a:rPr lang="en-US" dirty="0" smtClean="0"/>
              <a:t>Admire the master</a:t>
            </a:r>
          </a:p>
          <a:p>
            <a:pPr lvl="1"/>
            <a:r>
              <a:rPr lang="en-US" dirty="0" smtClean="0"/>
              <a:t>Aspire to see the world as the expert does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94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Interviewing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Summaries vs. ongoing experience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“</a:t>
            </a:r>
            <a:r>
              <a:rPr lang="en-US" dirty="0"/>
              <a:t>I got to work, checked my email and had a cup of coffee” </a:t>
            </a:r>
            <a:r>
              <a:rPr lang="en-US" dirty="0" smtClean="0"/>
              <a:t>[</a:t>
            </a:r>
            <a:r>
              <a:rPr lang="en-US" i="1" dirty="0" smtClean="0"/>
              <a:t>abstract summary</a:t>
            </a:r>
            <a:r>
              <a:rPr lang="en-US" dirty="0" smtClean="0"/>
              <a:t>]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“</a:t>
            </a:r>
            <a:r>
              <a:rPr lang="en-US" dirty="0"/>
              <a:t>I got to work, looked over my email, answered messages from my boss, decided to have some coffee, walked to the coffee machine, found there was no coffee, so I made coffee</a:t>
            </a:r>
            <a:r>
              <a:rPr lang="en-US" dirty="0" smtClean="0"/>
              <a:t>…” [</a:t>
            </a:r>
            <a:r>
              <a:rPr lang="en-US" i="1" dirty="0" smtClean="0"/>
              <a:t>concrete detail</a:t>
            </a:r>
            <a:r>
              <a:rPr lang="en-US" dirty="0" smtClean="0"/>
              <a:t>]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87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Broad assumption in user-centered design: as designers, we know very little</a:t>
            </a:r>
          </a:p>
          <a:p>
            <a:endParaRPr lang="en-US" dirty="0"/>
          </a:p>
          <a:p>
            <a:r>
              <a:rPr lang="en-US" dirty="0" smtClean="0"/>
              <a:t>ASK methods complement LOOK methods to help us discover </a:t>
            </a:r>
            <a:r>
              <a:rPr lang="en-US" u="sng" dirty="0" smtClean="0"/>
              <a:t>what</a:t>
            </a:r>
            <a:r>
              <a:rPr lang="en-US" dirty="0" smtClean="0"/>
              <a:t> is happening and </a:t>
            </a:r>
            <a:r>
              <a:rPr lang="en-US" u="sng" dirty="0" smtClean="0"/>
              <a:t>why</a:t>
            </a: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sz="3000" dirty="0" smtClean="0"/>
              <a:t>Survey &amp; questionnaire; interview; narration; camera journal; experience sampling; diary studies; collage; draw the experience; card sort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 smtClean="0"/>
              <a:t>Concepts: mental model; work processes; </a:t>
            </a:r>
            <a:r>
              <a:rPr lang="en-US" sz="3000" smtClean="0"/>
              <a:t>work practices</a:t>
            </a:r>
            <a:endParaRPr lang="en-US" sz="3000" dirty="0" smtClean="0"/>
          </a:p>
          <a:p>
            <a:pPr lvl="1"/>
            <a:endParaRPr lang="en-US" sz="2600" dirty="0" smtClean="0"/>
          </a:p>
          <a:p>
            <a:r>
              <a:rPr lang="en-US" dirty="0" smtClean="0"/>
              <a:t>Contextual Inquiry combines these ideas into one technique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01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57200"/>
            <a:ext cx="3971925" cy="581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762000"/>
            <a:ext cx="4560888" cy="543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Questionnaires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Be clear on the goal </a:t>
            </a:r>
          </a:p>
          <a:p>
            <a:pPr>
              <a:defRPr/>
            </a:pPr>
            <a:r>
              <a:rPr lang="en-US" dirty="0" smtClean="0"/>
              <a:t>Open and closed questions</a:t>
            </a:r>
          </a:p>
          <a:p>
            <a:pPr lvl="1">
              <a:defRPr/>
            </a:pPr>
            <a:r>
              <a:rPr lang="en-US" dirty="0" smtClean="0"/>
              <a:t>What do you think about X?</a:t>
            </a:r>
          </a:p>
          <a:p>
            <a:pPr lvl="1">
              <a:defRPr/>
            </a:pPr>
            <a:r>
              <a:rPr lang="en-US" dirty="0" smtClean="0"/>
              <a:t>Which of the following are things you might use?</a:t>
            </a:r>
          </a:p>
          <a:p>
            <a:pPr lvl="2">
              <a:defRPr/>
            </a:pPr>
            <a:r>
              <a:rPr lang="en-US" dirty="0"/>
              <a:t>a</a:t>
            </a:r>
            <a:r>
              <a:rPr lang="en-US" dirty="0" smtClean="0"/>
              <a:t>, b, c, d, e</a:t>
            </a:r>
          </a:p>
          <a:p>
            <a:pPr>
              <a:defRPr/>
            </a:pPr>
            <a:r>
              <a:rPr lang="en-US" dirty="0" smtClean="0"/>
              <a:t>Rating scales </a:t>
            </a:r>
          </a:p>
          <a:p>
            <a:pPr lvl="1">
              <a:defRPr/>
            </a:pPr>
            <a:r>
              <a:rPr lang="en-US" dirty="0" smtClean="0"/>
              <a:t>I think X is a good idea</a:t>
            </a:r>
          </a:p>
          <a:p>
            <a:pPr lvl="2">
              <a:defRPr/>
            </a:pPr>
            <a:r>
              <a:rPr lang="en-US" dirty="0" smtClean="0"/>
              <a:t>1 strongly disagree to 5 strongly agree</a:t>
            </a:r>
          </a:p>
          <a:p>
            <a:pPr>
              <a:defRPr/>
            </a:pPr>
            <a:r>
              <a:rPr lang="en-US" dirty="0" smtClean="0"/>
              <a:t>Be sure to pilot your questionnaire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74638"/>
            <a:ext cx="3924300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8488" y="658813"/>
            <a:ext cx="4583112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39624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66800"/>
            <a:ext cx="40386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15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【楽天市場】Shopping is Entertainment! ： インターネット最大級の通信販売、通販オンラインショッピングコミュニティ-1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647" b="-23647"/>
          <a:stretch>
            <a:fillRect/>
          </a:stretch>
        </p:blipFill>
        <p:spPr>
          <a:xfrm>
            <a:off x="457200" y="-229934"/>
            <a:ext cx="7884964" cy="883649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8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shopping experiences</a:t>
            </a:r>
            <a:endParaRPr lang="en-US" dirty="0"/>
          </a:p>
        </p:txBody>
      </p:sp>
      <p:pic>
        <p:nvPicPr>
          <p:cNvPr id="10" name="Content Placeholder 9" descr="Amazon.ca_ Online shopping for Canadians - books, electronics, music, DVDs, software, video games &amp; mor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58" b="-24958"/>
          <a:stretch>
            <a:fillRect/>
          </a:stretch>
        </p:blipFill>
        <p:spPr>
          <a:xfrm>
            <a:off x="457200" y="-234480"/>
            <a:ext cx="7902603" cy="885625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106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533400"/>
            <a:ext cx="3886200" cy="577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5666">
            <a:off x="4419600" y="796925"/>
            <a:ext cx="4267200" cy="52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aching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teaching-template</Template>
  <TotalTime>973</TotalTime>
  <Words>730</Words>
  <Application>Microsoft Macintosh PowerPoint</Application>
  <PresentationFormat>On-screen Show (4:3)</PresentationFormat>
  <Paragraphs>132</Paragraphs>
  <Slides>27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teaching-template</vt:lpstr>
      <vt:lpstr>Design Methods: ASK</vt:lpstr>
      <vt:lpstr>When LOOKing is not enough…</vt:lpstr>
      <vt:lpstr>PowerPoint Presentation</vt:lpstr>
      <vt:lpstr>Questionnaires</vt:lpstr>
      <vt:lpstr>PowerPoint Presentation</vt:lpstr>
      <vt:lpstr>PowerPoint Presentation</vt:lpstr>
      <vt:lpstr>PowerPoint Presentation</vt:lpstr>
      <vt:lpstr>Online shopping experiences</vt:lpstr>
      <vt:lpstr>PowerPoint Presentation</vt:lpstr>
      <vt:lpstr>Diary Studies</vt:lpstr>
      <vt:lpstr>Experience Sampling</vt:lpstr>
      <vt:lpstr>PowerPoint Presentation</vt:lpstr>
      <vt:lpstr>PowerPoint Presentation</vt:lpstr>
      <vt:lpstr>PowerPoint Presentation</vt:lpstr>
      <vt:lpstr>PowerPoint Presentation</vt:lpstr>
      <vt:lpstr>Archie Archambault: “Maps that help you navigate better than Google Maps”</vt:lpstr>
      <vt:lpstr>PowerPoint Presentation</vt:lpstr>
      <vt:lpstr>PowerPoint Presentation</vt:lpstr>
      <vt:lpstr>PowerPoint Presentation</vt:lpstr>
      <vt:lpstr>PowerPoint Presentation</vt:lpstr>
      <vt:lpstr>Some Concepts…</vt:lpstr>
      <vt:lpstr>Some Concepts…</vt:lpstr>
      <vt:lpstr>Contextual Inquiry</vt:lpstr>
      <vt:lpstr>Contextual Inquiry: Principles</vt:lpstr>
      <vt:lpstr>Expert/Apprentice</vt:lpstr>
      <vt:lpstr>Interviewing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Tony</dc:creator>
  <cp:lastModifiedBy>Tony Tang</cp:lastModifiedBy>
  <cp:revision>37</cp:revision>
  <dcterms:created xsi:type="dcterms:W3CDTF">2012-08-22T05:42:44Z</dcterms:created>
  <dcterms:modified xsi:type="dcterms:W3CDTF">2014-09-10T15:33:18Z</dcterms:modified>
</cp:coreProperties>
</file>