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67" r:id="rId2"/>
    <p:sldId id="265" r:id="rId3"/>
    <p:sldId id="266" r:id="rId4"/>
    <p:sldId id="256" r:id="rId5"/>
    <p:sldId id="263" r:id="rId6"/>
    <p:sldId id="257" r:id="rId7"/>
    <p:sldId id="258" r:id="rId8"/>
    <p:sldId id="261" r:id="rId9"/>
    <p:sldId id="262" r:id="rId10"/>
    <p:sldId id="259" r:id="rId11"/>
    <p:sldId id="264" r:id="rId12"/>
    <p:sldId id="260"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802" autoAdjust="0"/>
  </p:normalViewPr>
  <p:slideViewPr>
    <p:cSldViewPr snapToGrid="0" snapToObjects="1">
      <p:cViewPr varScale="1">
        <p:scale>
          <a:sx n="61" d="100"/>
          <a:sy n="61" d="100"/>
        </p:scale>
        <p:origin x="-1224"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F43A16-B1D8-F842-A332-41C8537F6A45}" type="datetimeFigureOut">
              <a:rPr lang="en-US" smtClean="0"/>
              <a:t>19-09-14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0D5C88-6692-E84A-A809-D31AF4473BAC}" type="slidenum">
              <a:rPr lang="en-US" smtClean="0"/>
              <a:t>‹#›</a:t>
            </a:fld>
            <a:endParaRPr lang="en-US"/>
          </a:p>
        </p:txBody>
      </p:sp>
    </p:spTree>
    <p:extLst>
      <p:ext uri="{BB962C8B-B14F-4D97-AF65-F5344CB8AC3E}">
        <p14:creationId xmlns:p14="http://schemas.microsoft.com/office/powerpoint/2010/main" val="35513831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www.servicecanada.gc.ca/eng/home.shtml"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www.izix.com</a:t>
            </a:r>
            <a:r>
              <a:rPr lang="en-US" dirty="0" smtClean="0"/>
              <a:t>/pubs/Isaacs-RapidEthnography-2013.pdf</a:t>
            </a:r>
          </a:p>
          <a:p>
            <a:endParaRPr lang="en-US" dirty="0" smtClean="0"/>
          </a:p>
          <a:p>
            <a:r>
              <a:rPr lang="en-US" dirty="0" smtClean="0"/>
              <a:t>Sensors actually hindered productivity</a:t>
            </a:r>
            <a:r>
              <a:rPr lang="en-US" baseline="0" dirty="0" smtClean="0"/>
              <a:t> because it means chasing these things down</a:t>
            </a:r>
          </a:p>
          <a:p>
            <a:r>
              <a:rPr lang="en-US" baseline="0" dirty="0" smtClean="0"/>
              <a:t>You can “mark off” a car that is actually handicap, but the system resets itself, and so now it’ll trigger again, etc.</a:t>
            </a:r>
            <a:endParaRPr lang="en-US" dirty="0"/>
          </a:p>
        </p:txBody>
      </p:sp>
      <p:sp>
        <p:nvSpPr>
          <p:cNvPr id="4" name="Slide Number Placeholder 3"/>
          <p:cNvSpPr>
            <a:spLocks noGrp="1"/>
          </p:cNvSpPr>
          <p:nvPr>
            <p:ph type="sldNum" sz="quarter" idx="10"/>
          </p:nvPr>
        </p:nvSpPr>
        <p:spPr/>
        <p:txBody>
          <a:bodyPr/>
          <a:lstStyle/>
          <a:p>
            <a:fld id="{630D5C88-6692-E84A-A809-D31AF4473BAC}" type="slidenum">
              <a:rPr lang="en-US" smtClean="0"/>
              <a:t>2</a:t>
            </a:fld>
            <a:endParaRPr lang="en-US"/>
          </a:p>
        </p:txBody>
      </p:sp>
    </p:spTree>
    <p:extLst>
      <p:ext uri="{BB962C8B-B14F-4D97-AF65-F5344CB8AC3E}">
        <p14:creationId xmlns:p14="http://schemas.microsoft.com/office/powerpoint/2010/main" val="594512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Original goal:</a:t>
            </a:r>
            <a:r>
              <a:rPr lang="en-US" baseline="0" dirty="0" smtClean="0"/>
              <a:t> scheduling system</a:t>
            </a:r>
            <a:endParaRPr lang="en-US" dirty="0" smtClean="0"/>
          </a:p>
          <a:p>
            <a:endParaRPr lang="en-US" dirty="0" smtClean="0"/>
          </a:p>
          <a:p>
            <a:r>
              <a:rPr lang="en-US" dirty="0" smtClean="0"/>
              <a:t>Tracking</a:t>
            </a:r>
            <a:r>
              <a:rPr lang="en-US" baseline="0" dirty="0" smtClean="0"/>
              <a:t> the progress of something: e.g. contact doctor, contact doctor, text doctor, text doctor, page doctor, find phone number, call doctor</a:t>
            </a:r>
          </a:p>
          <a:p>
            <a:endParaRPr lang="en-US" baseline="0" dirty="0" smtClean="0"/>
          </a:p>
          <a:p>
            <a:r>
              <a:rPr lang="en-US" baseline="0" dirty="0" smtClean="0"/>
              <a:t>Interruptions and coordination becomes a more central issue – remembering to do all these things each time</a:t>
            </a:r>
            <a:endParaRPr lang="en-US" dirty="0"/>
          </a:p>
        </p:txBody>
      </p:sp>
      <p:sp>
        <p:nvSpPr>
          <p:cNvPr id="4" name="Slide Number Placeholder 3"/>
          <p:cNvSpPr>
            <a:spLocks noGrp="1"/>
          </p:cNvSpPr>
          <p:nvPr>
            <p:ph type="sldNum" sz="quarter" idx="10"/>
          </p:nvPr>
        </p:nvSpPr>
        <p:spPr/>
        <p:txBody>
          <a:bodyPr/>
          <a:lstStyle/>
          <a:p>
            <a:fld id="{630D5C88-6692-E84A-A809-D31AF4473BAC}" type="slidenum">
              <a:rPr lang="en-US" smtClean="0"/>
              <a:t>3</a:t>
            </a:fld>
            <a:endParaRPr lang="en-US"/>
          </a:p>
        </p:txBody>
      </p:sp>
    </p:spTree>
    <p:extLst>
      <p:ext uri="{BB962C8B-B14F-4D97-AF65-F5344CB8AC3E}">
        <p14:creationId xmlns:p14="http://schemas.microsoft.com/office/powerpoint/2010/main" val="59540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D5C88-6692-E84A-A809-D31AF4473BAC}" type="slidenum">
              <a:rPr lang="en-US" smtClean="0"/>
              <a:t>4</a:t>
            </a:fld>
            <a:endParaRPr lang="en-US"/>
          </a:p>
        </p:txBody>
      </p:sp>
    </p:spTree>
    <p:extLst>
      <p:ext uri="{BB962C8B-B14F-4D97-AF65-F5344CB8AC3E}">
        <p14:creationId xmlns:p14="http://schemas.microsoft.com/office/powerpoint/2010/main" val="726832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Ostensibly,</a:t>
            </a:r>
            <a:r>
              <a:rPr lang="en-US" baseline="0" dirty="0" smtClean="0"/>
              <a:t> solving same problem</a:t>
            </a:r>
          </a:p>
          <a:p>
            <a:r>
              <a:rPr lang="en-US" baseline="0" dirty="0" smtClean="0"/>
              <a:t>Actually, solving different ones</a:t>
            </a:r>
          </a:p>
          <a:p>
            <a:r>
              <a:rPr lang="en-US" baseline="0" dirty="0" smtClean="0"/>
              <a:t>Library – frees librarian to do what they’ve been trained to do</a:t>
            </a:r>
          </a:p>
          <a:p>
            <a:r>
              <a:rPr lang="en-US" baseline="0" dirty="0" smtClean="0"/>
              <a:t>Self-checkout </a:t>
            </a:r>
            <a:r>
              <a:rPr lang="en-US" baseline="0" dirty="0" smtClean="0"/>
              <a:t>at grocery store – </a:t>
            </a:r>
            <a:r>
              <a:rPr lang="en-US" baseline="0" dirty="0" smtClean="0"/>
              <a:t>cheaper than having an actual person; </a:t>
            </a:r>
            <a:endParaRPr lang="en-US" baseline="0" dirty="0" smtClean="0"/>
          </a:p>
          <a:p>
            <a:endParaRPr lang="en-US" baseline="0" dirty="0" smtClean="0"/>
          </a:p>
          <a:p>
            <a:r>
              <a:rPr lang="en-US" baseline="0" dirty="0" smtClean="0"/>
              <a:t>I think self-checkout makes you feel like you’re going faster</a:t>
            </a:r>
          </a:p>
          <a:p>
            <a:r>
              <a:rPr lang="en-US" baseline="0" dirty="0" smtClean="0">
                <a:sym typeface="Wingdings" pitchFamily="2" charset="2"/>
              </a:rPr>
              <a:t> Trick is that you’re not</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watched someone try to log into his router once from his</a:t>
            </a:r>
            <a:r>
              <a:rPr lang="en-US" baseline="0" dirty="0" smtClean="0"/>
              <a:t> </a:t>
            </a:r>
            <a:r>
              <a:rPr lang="en-US" baseline="0" dirty="0" err="1" smtClean="0"/>
              <a:t>ipad</a:t>
            </a:r>
            <a:endParaRPr lang="en-US" baseline="0" dirty="0" smtClean="0"/>
          </a:p>
          <a:p>
            <a:r>
              <a:rPr lang="en-US" baseline="0" dirty="0" smtClean="0"/>
              <a:t>He kept staring at this and said, “This is taking longer than usual”</a:t>
            </a:r>
          </a:p>
          <a:p>
            <a:r>
              <a:rPr lang="en-US" dirty="0" smtClean="0"/>
              <a:t>Why?</a:t>
            </a:r>
          </a:p>
          <a:p>
            <a:r>
              <a:rPr lang="en-US" dirty="0" smtClean="0"/>
              <a:t>Turns</a:t>
            </a:r>
            <a:r>
              <a:rPr lang="en-US" baseline="0" dirty="0" smtClean="0"/>
              <a:t> out that pressing “RETURN” just toggles between the two fields</a:t>
            </a:r>
          </a:p>
          <a:p>
            <a:r>
              <a:rPr lang="en-US" baseline="0" dirty="0" smtClean="0"/>
              <a:t>Slip or mistake?</a:t>
            </a:r>
          </a:p>
          <a:p>
            <a:r>
              <a:rPr lang="en-US" baseline="0" dirty="0" smtClean="0"/>
              <a:t>Whose fault?</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http://www.servicecanada.gc.ca/eng/home.shtml</a:t>
            </a:r>
            <a:endParaRPr lang="en-US" dirty="0" smtClean="0"/>
          </a:p>
          <a:p>
            <a:endParaRPr lang="en-US" dirty="0" smtClean="0"/>
          </a:p>
          <a:p>
            <a:r>
              <a:rPr lang="en-US" dirty="0" smtClean="0"/>
              <a:t>How do I demonstrate</a:t>
            </a:r>
            <a:r>
              <a:rPr lang="en-US" baseline="0" dirty="0" smtClean="0"/>
              <a:t> residency for the purpose of Old Age Security?</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What percentage of my salary is covered by employment insurance when I go on maternity leave?</a:t>
            </a:r>
          </a:p>
          <a:p>
            <a:endParaRPr lang="en-US" dirty="0" smtClean="0"/>
          </a:p>
          <a:p>
            <a:endParaRPr lang="en-US" dirty="0" smtClean="0"/>
          </a:p>
          <a:p>
            <a:r>
              <a:rPr lang="en-US" dirty="0" smtClean="0"/>
              <a:t>Old Age Security… what do you do here?</a:t>
            </a:r>
          </a:p>
          <a:p>
            <a:r>
              <a:rPr lang="en-US" dirty="0" smtClean="0"/>
              <a:t>What are you looking for?</a:t>
            </a:r>
          </a:p>
          <a:p>
            <a:r>
              <a:rPr lang="en-US" dirty="0" smtClean="0"/>
              <a:t>What words are you</a:t>
            </a:r>
            <a:r>
              <a:rPr lang="en-US" baseline="0" dirty="0" smtClean="0"/>
              <a:t> looking at?</a:t>
            </a:r>
          </a:p>
          <a:p>
            <a:endParaRPr lang="en-US" baseline="0" dirty="0" smtClean="0"/>
          </a:p>
          <a:p>
            <a:r>
              <a:rPr lang="en-US" sz="1200" b="0" i="0" kern="1200" dirty="0" smtClean="0">
                <a:solidFill>
                  <a:schemeClr val="tx1"/>
                </a:solidFill>
                <a:latin typeface="+mn-lt"/>
                <a:ea typeface="+mn-ea"/>
                <a:cs typeface="+mn-cs"/>
              </a:rPr>
              <a:t>“I want to do…”</a:t>
            </a:r>
          </a:p>
          <a:p>
            <a:r>
              <a:rPr lang="en-US" sz="1200" b="0" i="0" kern="1200" dirty="0" smtClean="0">
                <a:solidFill>
                  <a:schemeClr val="tx1"/>
                </a:solidFill>
                <a:latin typeface="+mn-lt"/>
                <a:ea typeface="+mn-ea"/>
                <a:cs typeface="+mn-cs"/>
              </a:rPr>
              <a:t>“I’m looking at the UI, and I think it does…”</a:t>
            </a:r>
          </a:p>
          <a:p>
            <a:r>
              <a:rPr lang="en-US" sz="1200" b="0" i="0" kern="1200" dirty="0" smtClean="0">
                <a:solidFill>
                  <a:schemeClr val="tx1"/>
                </a:solidFill>
                <a:latin typeface="+mn-lt"/>
                <a:ea typeface="+mn-ea"/>
                <a:cs typeface="+mn-cs"/>
              </a:rPr>
              <a:t>‘Hmm, that’s not what I expected; I thought it was going to…”</a:t>
            </a:r>
          </a:p>
          <a:p>
            <a:r>
              <a:rPr lang="en-US" sz="1200" b="0" i="0" kern="1200" dirty="0" smtClean="0">
                <a:solidFill>
                  <a:schemeClr val="tx1"/>
                </a:solidFill>
                <a:latin typeface="+mn-lt"/>
                <a:ea typeface="+mn-ea"/>
                <a:cs typeface="+mn-cs"/>
              </a:rPr>
              <a:t>“That took longer than I expected.”</a:t>
            </a:r>
          </a:p>
          <a:p>
            <a:endParaRPr lang="en-US" dirty="0" smtClean="0"/>
          </a:p>
          <a:p>
            <a:r>
              <a:rPr lang="en-US" dirty="0" smtClean="0"/>
              <a:t>In this case, I’ve given you a specific thing</a:t>
            </a:r>
            <a:r>
              <a:rPr lang="en-US" baseline="0" dirty="0" smtClean="0"/>
              <a:t> someone is looking for. In real life, they’re often doing multi-step things, and what you want to do is understand what they think those intermediary steps are.</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  It all starts with the introduction.  Then, exchange contact information, and make sure you know how to pronounce everyone’s names.  Exchange phone #s, and find out what hours are acceptable to call during.</a:t>
            </a:r>
          </a:p>
          <a:p>
            <a:endParaRPr lang="en-US" dirty="0" smtClean="0"/>
          </a:p>
          <a:p>
            <a:r>
              <a:rPr lang="en-US" dirty="0" smtClean="0"/>
              <a:t> You can almost always find something in common with another person, and starting from that baseline, it’s much easier to then address issues where you have differences.  This is why cities like professional sports teams, which are socially galvanizing forces that cut across boundaries of race and wealth.  If nothing else, you probably have in common things like the weather.</a:t>
            </a:r>
          </a:p>
          <a:p>
            <a:endParaRPr lang="en-US" dirty="0" smtClean="0"/>
          </a:p>
          <a:p>
            <a:r>
              <a:rPr lang="en-US" dirty="0" smtClean="0"/>
              <a:t>Have a large surface to write on, make sure the room is quiet and warm enough, and that there aren’t lots of distractions.  Make sure no one is hungry, cold, or tired.  Meet over a meal if you can; food </a:t>
            </a:r>
            <a:r>
              <a:rPr lang="en-US" b="1" i="1" dirty="0" smtClean="0"/>
              <a:t>softens</a:t>
            </a:r>
            <a:r>
              <a:rPr lang="en-US" dirty="0" smtClean="0"/>
              <a:t> a meeting.  That’s why they “do lunch” in Hollywood.</a:t>
            </a:r>
          </a:p>
          <a:p>
            <a:endParaRPr lang="en-US" dirty="0" smtClean="0"/>
          </a:p>
          <a:p>
            <a:r>
              <a:rPr lang="en-US" dirty="0" smtClean="0"/>
              <a:t>Even if you think what they’re saying is stupid.  Cutting someone off is rude, and not worth whatever small time gain you might make.  Don’t finish someone’s sentences for him or her; they can do it for themselves.  And remember: talking louder or faster doesn’t make your idea any better.</a:t>
            </a:r>
          </a:p>
          <a:p>
            <a:endParaRPr lang="en-US" dirty="0" smtClean="0"/>
          </a:p>
          <a:p>
            <a:r>
              <a:rPr lang="en-US" dirty="0" smtClean="0"/>
              <a:t>When you discuss ideas, immediately label them and write them down.  The labels should be descriptive of the idea, not the originator: “the troll bridge story,” not “Jane’s story.”</a:t>
            </a:r>
          </a:p>
          <a:p>
            <a:endParaRPr lang="en-US" dirty="0" smtClean="0"/>
          </a:p>
          <a:p>
            <a:r>
              <a:rPr lang="en-US" dirty="0" smtClean="0"/>
              <a:t>Find something nice to say, even if it’s a stretch.  Even the worst of ideas has a silver lining inside it, if you just look hard enough.  Focus on the good, praise it, and then raise any objections or concerns you have about the rest of it.  </a:t>
            </a:r>
          </a:p>
          <a:p>
            <a:endParaRPr lang="en-US" dirty="0" smtClean="0"/>
          </a:p>
          <a:p>
            <a:r>
              <a:rPr lang="en-US" dirty="0" smtClean="0"/>
              <a:t>Talk with your group members if there’s a problem, and talk with me if you think you need help.  The whole point of this course is that it’s tough to work across cultures.  If we all go into it knowing that’s an issue, we should be comfortable discussing problems when they arise -- after all, that’s what this course is really about. Be forgiving when people make mistakes, but don’t be afraid to raise the issues when they come up,</a:t>
            </a:r>
          </a:p>
          <a:p>
            <a:endParaRPr lang="en-US" dirty="0" smtClean="0"/>
          </a:p>
          <a:p>
            <a:r>
              <a:rPr lang="en-US" dirty="0" smtClean="0"/>
              <a:t>When stress occurs and tempers flare, take a short break. Clear your heads, apologize, and take another stab at it.  Apologize for upsetting your peers, even if you think someone else was primarily at fault; the goal is to work together, not start a legal battle over whose transgressions were worse. It takes two to have an argument, so be the peacemaker.</a:t>
            </a:r>
          </a:p>
          <a:p>
            <a:endParaRPr lang="en-US" dirty="0" smtClean="0"/>
          </a:p>
          <a:p>
            <a:r>
              <a:rPr lang="en-US" dirty="0" smtClean="0"/>
              <a:t>Instead of “I think we should do A, not B,” try “What if we did A, instead of B?”  That allows people to offer comments, rather than defend one choice.</a:t>
            </a:r>
          </a:p>
          <a:p>
            <a:endParaRPr lang="en-US" dirty="0" smtClean="0"/>
          </a:p>
        </p:txBody>
      </p:sp>
      <p:sp>
        <p:nvSpPr>
          <p:cNvPr id="4" name="Slide Number Placeholder 3"/>
          <p:cNvSpPr>
            <a:spLocks noGrp="1"/>
          </p:cNvSpPr>
          <p:nvPr>
            <p:ph type="sldNum" sz="quarter" idx="10"/>
          </p:nvPr>
        </p:nvSpPr>
        <p:spPr/>
        <p:txBody>
          <a:bodyPr/>
          <a:lstStyle/>
          <a:p>
            <a:fld id="{2C9EC02C-7862-C04F-88CF-B6FBE0D0E7F9}"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F5423D-F64E-314F-90FE-447311FABCBC}" type="datetimeFigureOut">
              <a:rPr lang="en-US" smtClean="0"/>
              <a:t>19-09-14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4173D4-98F3-FF43-8553-9898527A7087}" type="slidenum">
              <a:rPr lang="en-US" smtClean="0"/>
              <a:t>‹#›</a:t>
            </a:fld>
            <a:endParaRPr lang="en-US"/>
          </a:p>
        </p:txBody>
      </p:sp>
    </p:spTree>
    <p:extLst>
      <p:ext uri="{BB962C8B-B14F-4D97-AF65-F5344CB8AC3E}">
        <p14:creationId xmlns:p14="http://schemas.microsoft.com/office/powerpoint/2010/main" val="1858774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F5423D-F64E-314F-90FE-447311FABCBC}" type="datetimeFigureOut">
              <a:rPr lang="en-US" smtClean="0"/>
              <a:t>19-09-14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4173D4-98F3-FF43-8553-9898527A7087}" type="slidenum">
              <a:rPr lang="en-US" smtClean="0"/>
              <a:t>‹#›</a:t>
            </a:fld>
            <a:endParaRPr lang="en-US"/>
          </a:p>
        </p:txBody>
      </p:sp>
    </p:spTree>
    <p:extLst>
      <p:ext uri="{BB962C8B-B14F-4D97-AF65-F5344CB8AC3E}">
        <p14:creationId xmlns:p14="http://schemas.microsoft.com/office/powerpoint/2010/main" val="18661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F5423D-F64E-314F-90FE-447311FABCBC}" type="datetimeFigureOut">
              <a:rPr lang="en-US" smtClean="0"/>
              <a:t>19-09-14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4173D4-98F3-FF43-8553-9898527A7087}" type="slidenum">
              <a:rPr lang="en-US" smtClean="0"/>
              <a:t>‹#›</a:t>
            </a:fld>
            <a:endParaRPr lang="en-US"/>
          </a:p>
        </p:txBody>
      </p:sp>
    </p:spTree>
    <p:extLst>
      <p:ext uri="{BB962C8B-B14F-4D97-AF65-F5344CB8AC3E}">
        <p14:creationId xmlns:p14="http://schemas.microsoft.com/office/powerpoint/2010/main" val="5732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F5423D-F64E-314F-90FE-447311FABCBC}" type="datetimeFigureOut">
              <a:rPr lang="en-US" smtClean="0"/>
              <a:t>19-09-14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4173D4-98F3-FF43-8553-9898527A7087}" type="slidenum">
              <a:rPr lang="en-US" smtClean="0"/>
              <a:t>‹#›</a:t>
            </a:fld>
            <a:endParaRPr lang="en-US"/>
          </a:p>
        </p:txBody>
      </p:sp>
    </p:spTree>
    <p:extLst>
      <p:ext uri="{BB962C8B-B14F-4D97-AF65-F5344CB8AC3E}">
        <p14:creationId xmlns:p14="http://schemas.microsoft.com/office/powerpoint/2010/main" val="2968778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F5423D-F64E-314F-90FE-447311FABCBC}" type="datetimeFigureOut">
              <a:rPr lang="en-US" smtClean="0"/>
              <a:t>19-09-14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4173D4-98F3-FF43-8553-9898527A7087}" type="slidenum">
              <a:rPr lang="en-US" smtClean="0"/>
              <a:t>‹#›</a:t>
            </a:fld>
            <a:endParaRPr lang="en-US"/>
          </a:p>
        </p:txBody>
      </p:sp>
    </p:spTree>
    <p:extLst>
      <p:ext uri="{BB962C8B-B14F-4D97-AF65-F5344CB8AC3E}">
        <p14:creationId xmlns:p14="http://schemas.microsoft.com/office/powerpoint/2010/main" val="3791198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F5423D-F64E-314F-90FE-447311FABCBC}" type="datetimeFigureOut">
              <a:rPr lang="en-US" smtClean="0"/>
              <a:t>19-09-14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4173D4-98F3-FF43-8553-9898527A7087}" type="slidenum">
              <a:rPr lang="en-US" smtClean="0"/>
              <a:t>‹#›</a:t>
            </a:fld>
            <a:endParaRPr lang="en-US"/>
          </a:p>
        </p:txBody>
      </p:sp>
    </p:spTree>
    <p:extLst>
      <p:ext uri="{BB962C8B-B14F-4D97-AF65-F5344CB8AC3E}">
        <p14:creationId xmlns:p14="http://schemas.microsoft.com/office/powerpoint/2010/main" val="2735396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F5423D-F64E-314F-90FE-447311FABCBC}" type="datetimeFigureOut">
              <a:rPr lang="en-US" smtClean="0"/>
              <a:t>19-09-14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4173D4-98F3-FF43-8553-9898527A7087}" type="slidenum">
              <a:rPr lang="en-US" smtClean="0"/>
              <a:t>‹#›</a:t>
            </a:fld>
            <a:endParaRPr lang="en-US"/>
          </a:p>
        </p:txBody>
      </p:sp>
    </p:spTree>
    <p:extLst>
      <p:ext uri="{BB962C8B-B14F-4D97-AF65-F5344CB8AC3E}">
        <p14:creationId xmlns:p14="http://schemas.microsoft.com/office/powerpoint/2010/main" val="232812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F5423D-F64E-314F-90FE-447311FABCBC}" type="datetimeFigureOut">
              <a:rPr lang="en-US" smtClean="0"/>
              <a:t>19-09-14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4173D4-98F3-FF43-8553-9898527A7087}" type="slidenum">
              <a:rPr lang="en-US" smtClean="0"/>
              <a:t>‹#›</a:t>
            </a:fld>
            <a:endParaRPr lang="en-US"/>
          </a:p>
        </p:txBody>
      </p:sp>
    </p:spTree>
    <p:extLst>
      <p:ext uri="{BB962C8B-B14F-4D97-AF65-F5344CB8AC3E}">
        <p14:creationId xmlns:p14="http://schemas.microsoft.com/office/powerpoint/2010/main" val="2462726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F5423D-F64E-314F-90FE-447311FABCBC}" type="datetimeFigureOut">
              <a:rPr lang="en-US" smtClean="0"/>
              <a:t>19-09-14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4173D4-98F3-FF43-8553-9898527A7087}" type="slidenum">
              <a:rPr lang="en-US" smtClean="0"/>
              <a:t>‹#›</a:t>
            </a:fld>
            <a:endParaRPr lang="en-US"/>
          </a:p>
        </p:txBody>
      </p:sp>
    </p:spTree>
    <p:extLst>
      <p:ext uri="{BB962C8B-B14F-4D97-AF65-F5344CB8AC3E}">
        <p14:creationId xmlns:p14="http://schemas.microsoft.com/office/powerpoint/2010/main" val="2565616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F5423D-F64E-314F-90FE-447311FABCBC}" type="datetimeFigureOut">
              <a:rPr lang="en-US" smtClean="0"/>
              <a:t>19-09-14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4173D4-98F3-FF43-8553-9898527A7087}" type="slidenum">
              <a:rPr lang="en-US" smtClean="0"/>
              <a:t>‹#›</a:t>
            </a:fld>
            <a:endParaRPr lang="en-US"/>
          </a:p>
        </p:txBody>
      </p:sp>
    </p:spTree>
    <p:extLst>
      <p:ext uri="{BB962C8B-B14F-4D97-AF65-F5344CB8AC3E}">
        <p14:creationId xmlns:p14="http://schemas.microsoft.com/office/powerpoint/2010/main" val="2886223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F5423D-F64E-314F-90FE-447311FABCBC}" type="datetimeFigureOut">
              <a:rPr lang="en-US" smtClean="0"/>
              <a:t>19-09-14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4173D4-98F3-FF43-8553-9898527A7087}" type="slidenum">
              <a:rPr lang="en-US" smtClean="0"/>
              <a:t>‹#›</a:t>
            </a:fld>
            <a:endParaRPr lang="en-US"/>
          </a:p>
        </p:txBody>
      </p:sp>
    </p:spTree>
    <p:extLst>
      <p:ext uri="{BB962C8B-B14F-4D97-AF65-F5344CB8AC3E}">
        <p14:creationId xmlns:p14="http://schemas.microsoft.com/office/powerpoint/2010/main" val="16658647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F5423D-F64E-314F-90FE-447311FABCBC}" type="datetimeFigureOut">
              <a:rPr lang="en-US" smtClean="0"/>
              <a:t>19-09-14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4173D4-98F3-FF43-8553-9898527A7087}" type="slidenum">
              <a:rPr lang="en-US" smtClean="0"/>
              <a:t>‹#›</a:t>
            </a:fld>
            <a:endParaRPr lang="en-US"/>
          </a:p>
        </p:txBody>
      </p:sp>
    </p:spTree>
    <p:extLst>
      <p:ext uri="{BB962C8B-B14F-4D97-AF65-F5344CB8AC3E}">
        <p14:creationId xmlns:p14="http://schemas.microsoft.com/office/powerpoint/2010/main" val="150770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about A0?</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3005032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Expectations</a:t>
            </a:r>
            <a:endParaRPr lang="en-US" dirty="0"/>
          </a:p>
        </p:txBody>
      </p:sp>
      <p:sp>
        <p:nvSpPr>
          <p:cNvPr id="3" name="Content Placeholder 2"/>
          <p:cNvSpPr>
            <a:spLocks noGrp="1"/>
          </p:cNvSpPr>
          <p:nvPr>
            <p:ph idx="1"/>
          </p:nvPr>
        </p:nvSpPr>
        <p:spPr>
          <a:xfrm>
            <a:off x="457200" y="1600200"/>
            <a:ext cx="8229600" cy="5121275"/>
          </a:xfrm>
        </p:spPr>
        <p:txBody>
          <a:bodyPr>
            <a:normAutofit fontScale="70000" lnSpcReduction="20000"/>
          </a:bodyPr>
          <a:lstStyle/>
          <a:p>
            <a:r>
              <a:rPr lang="en-US" dirty="0" smtClean="0"/>
              <a:t>Assignments</a:t>
            </a:r>
          </a:p>
          <a:p>
            <a:pPr lvl="1"/>
            <a:r>
              <a:rPr lang="en-US" dirty="0" smtClean="0"/>
              <a:t>You may talk to other people, you may look stuff up on the web; however CITE (indicate) who you talked to, and where you found material on the web (or in a paper/book)</a:t>
            </a:r>
          </a:p>
          <a:p>
            <a:endParaRPr lang="en-US" dirty="0" smtClean="0"/>
          </a:p>
          <a:p>
            <a:r>
              <a:rPr lang="en-US" dirty="0" smtClean="0"/>
              <a:t>Projects</a:t>
            </a:r>
          </a:p>
          <a:p>
            <a:pPr lvl="1"/>
            <a:r>
              <a:rPr lang="en-US" dirty="0" smtClean="0"/>
              <a:t>You are to work with your teammates, and you may look stuff up on the web; however CITE (indicate) who you talked to (outside of the group), and where you found the material on the web (or in a paper/book)</a:t>
            </a:r>
            <a:endParaRPr lang="en-US" dirty="0"/>
          </a:p>
          <a:p>
            <a:endParaRPr lang="en-US" dirty="0" smtClean="0"/>
          </a:p>
          <a:p>
            <a:r>
              <a:rPr lang="en-US" dirty="0" smtClean="0"/>
              <a:t>Forbidden</a:t>
            </a:r>
          </a:p>
          <a:p>
            <a:pPr lvl="1"/>
            <a:r>
              <a:rPr lang="en-US" dirty="0"/>
              <a:t>You are NOT allowed to copy and </a:t>
            </a:r>
            <a:r>
              <a:rPr lang="en-US" dirty="0" smtClean="0"/>
              <a:t>paste</a:t>
            </a:r>
          </a:p>
          <a:p>
            <a:pPr lvl="1"/>
            <a:endParaRPr lang="en-US" dirty="0"/>
          </a:p>
          <a:p>
            <a:pPr lvl="1"/>
            <a:r>
              <a:rPr lang="en-US" dirty="0"/>
              <a:t>If you use an idea that you found online, then you </a:t>
            </a:r>
            <a:r>
              <a:rPr lang="en-US" dirty="0" smtClean="0"/>
              <a:t>must cite </a:t>
            </a:r>
            <a:r>
              <a:rPr lang="en-US" dirty="0"/>
              <a:t>it—that is, indicate that it is from an online source as a footnote, </a:t>
            </a:r>
            <a:r>
              <a:rPr lang="en-US" dirty="0" smtClean="0"/>
              <a:t>and include </a:t>
            </a:r>
            <a:r>
              <a:rPr lang="en-US" dirty="0"/>
              <a:t>a link to </a:t>
            </a:r>
            <a:r>
              <a:rPr lang="en-US" dirty="0" smtClean="0"/>
              <a:t>it (still no copy and paste)</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10</a:t>
            </a:fld>
            <a:endParaRPr lang="en-US"/>
          </a:p>
        </p:txBody>
      </p:sp>
    </p:spTree>
    <p:extLst>
      <p:ext uri="{BB962C8B-B14F-4D97-AF65-F5344CB8AC3E}">
        <p14:creationId xmlns:p14="http://schemas.microsoft.com/office/powerpoint/2010/main" val="37716584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 Fair</a:t>
            </a:r>
            <a:endParaRPr lang="en-US" dirty="0"/>
          </a:p>
        </p:txBody>
      </p:sp>
      <p:sp>
        <p:nvSpPr>
          <p:cNvPr id="3" name="Content Placeholder 2"/>
          <p:cNvSpPr>
            <a:spLocks noGrp="1"/>
          </p:cNvSpPr>
          <p:nvPr>
            <p:ph idx="1"/>
          </p:nvPr>
        </p:nvSpPr>
        <p:spPr/>
        <p:txBody>
          <a:bodyPr/>
          <a:lstStyle/>
          <a:p>
            <a:r>
              <a:rPr lang="en-US" dirty="0" err="1" smtClean="0"/>
              <a:t>Solium</a:t>
            </a:r>
            <a:r>
              <a:rPr lang="en-US" dirty="0" smtClean="0"/>
              <a:t> – Nancy Lopez</a:t>
            </a:r>
          </a:p>
        </p:txBody>
      </p:sp>
    </p:spTree>
    <p:extLst>
      <p:ext uri="{BB962C8B-B14F-4D97-AF65-F5344CB8AC3E}">
        <p14:creationId xmlns:p14="http://schemas.microsoft.com/office/powerpoint/2010/main" val="142441843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Randy </a:t>
            </a:r>
            <a:r>
              <a:rPr lang="en-US" dirty="0" err="1" smtClean="0"/>
              <a:t>Pausch’s</a:t>
            </a:r>
            <a:r>
              <a:rPr lang="en-US" dirty="0" smtClean="0"/>
              <a:t> Tips for Working in a Group</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Meet people properly</a:t>
            </a:r>
            <a:r>
              <a:rPr lang="en-US" dirty="0" smtClean="0"/>
              <a:t>.</a:t>
            </a:r>
          </a:p>
          <a:p>
            <a:r>
              <a:rPr lang="en-US" b="1" dirty="0" smtClean="0"/>
              <a:t>Find things you have in common</a:t>
            </a:r>
            <a:r>
              <a:rPr lang="en-US" dirty="0" smtClean="0"/>
              <a:t>.  </a:t>
            </a:r>
          </a:p>
          <a:p>
            <a:r>
              <a:rPr lang="en-US" b="1" dirty="0" smtClean="0"/>
              <a:t>Make meeting conditions good</a:t>
            </a:r>
            <a:r>
              <a:rPr lang="en-US" dirty="0" smtClean="0"/>
              <a:t>. </a:t>
            </a:r>
          </a:p>
          <a:p>
            <a:r>
              <a:rPr lang="en-US" b="1" dirty="0" smtClean="0"/>
              <a:t>Let everyone talk</a:t>
            </a:r>
            <a:r>
              <a:rPr lang="en-US" dirty="0" smtClean="0"/>
              <a:t>. </a:t>
            </a:r>
          </a:p>
          <a:p>
            <a:r>
              <a:rPr lang="en-US" b="1" dirty="0" smtClean="0"/>
              <a:t>Check your egos at the door</a:t>
            </a:r>
            <a:r>
              <a:rPr lang="en-US" dirty="0" smtClean="0"/>
              <a:t>. </a:t>
            </a:r>
          </a:p>
          <a:p>
            <a:r>
              <a:rPr lang="en-US" b="1" dirty="0" smtClean="0"/>
              <a:t>Praise each other</a:t>
            </a:r>
            <a:r>
              <a:rPr lang="en-US" dirty="0" smtClean="0"/>
              <a:t>. </a:t>
            </a:r>
          </a:p>
          <a:p>
            <a:r>
              <a:rPr lang="en-US" b="1" dirty="0" smtClean="0"/>
              <a:t>Put it in writing.</a:t>
            </a:r>
            <a:r>
              <a:rPr lang="en-US" dirty="0" smtClean="0"/>
              <a:t>  Remember that “politics is when you have more than 2 people” – with that in mind, always CC (carbon copy) any piece of email within the group, or to me, to </a:t>
            </a:r>
            <a:r>
              <a:rPr lang="en-US" b="1" u="sng" dirty="0" smtClean="0"/>
              <a:t>all members</a:t>
            </a:r>
            <a:r>
              <a:rPr lang="en-US" dirty="0" smtClean="0"/>
              <a:t> of the group.  This rule should </a:t>
            </a:r>
            <a:r>
              <a:rPr lang="en-US" b="1" i="1" dirty="0" smtClean="0"/>
              <a:t>never</a:t>
            </a:r>
            <a:r>
              <a:rPr lang="en-US" dirty="0" smtClean="0"/>
              <a:t> be violated; don’t try to guess what your group mates might or might not want to hear about.</a:t>
            </a:r>
          </a:p>
          <a:p>
            <a:r>
              <a:rPr lang="en-US" b="1" dirty="0" smtClean="0"/>
              <a:t>Be open and honest</a:t>
            </a:r>
            <a:r>
              <a:rPr lang="en-US" dirty="0" smtClean="0"/>
              <a:t>. </a:t>
            </a:r>
          </a:p>
          <a:p>
            <a:r>
              <a:rPr lang="en-US" b="1" dirty="0" smtClean="0"/>
              <a:t>Avoid conflict at all costs</a:t>
            </a:r>
            <a:r>
              <a:rPr lang="en-US" dirty="0" smtClean="0"/>
              <a:t>. </a:t>
            </a:r>
          </a:p>
          <a:p>
            <a:r>
              <a:rPr lang="en-US" b="1" dirty="0" smtClean="0"/>
              <a:t>Phrase alternatives as questions</a:t>
            </a:r>
            <a:r>
              <a:rPr lang="en-US" dirty="0" smtClean="0"/>
              <a:t>. </a:t>
            </a:r>
          </a:p>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12</a:t>
            </a:fld>
            <a:endParaRPr lang="en-US"/>
          </a:p>
        </p:txBody>
      </p:sp>
      <p:sp>
        <p:nvSpPr>
          <p:cNvPr id="6" name="Rectangle 5"/>
          <p:cNvSpPr/>
          <p:nvPr/>
        </p:nvSpPr>
        <p:spPr>
          <a:xfrm>
            <a:off x="457200" y="6075144"/>
            <a:ext cx="7905750" cy="369332"/>
          </a:xfrm>
          <a:prstGeom prst="rect">
            <a:avLst/>
          </a:prstGeom>
        </p:spPr>
        <p:txBody>
          <a:bodyPr wrap="square">
            <a:spAutoFit/>
          </a:bodyPr>
          <a:lstStyle/>
          <a:p>
            <a:r>
              <a:rPr lang="en-US" dirty="0" smtClean="0">
                <a:solidFill>
                  <a:schemeClr val="bg1"/>
                </a:solidFill>
              </a:rPr>
              <a:t>http://www.cs.cmu.edu/~pausch/Randy/tipoForGroups.html</a:t>
            </a:r>
            <a:endParaRPr lang="en-US" dirty="0">
              <a:solidFill>
                <a:schemeClr val="bg1"/>
              </a:solidFill>
            </a:endParaRPr>
          </a:p>
        </p:txBody>
      </p:sp>
    </p:spTree>
    <p:extLst>
      <p:ext uri="{BB962C8B-B14F-4D97-AF65-F5344CB8AC3E}">
        <p14:creationId xmlns:p14="http://schemas.microsoft.com/office/powerpoint/2010/main" val="7951023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Rapid Ethnography: Parking Enforcement &amp; Sensors</a:t>
            </a:r>
            <a:endParaRPr lang="en-US" dirty="0"/>
          </a:p>
        </p:txBody>
      </p:sp>
      <p:pic>
        <p:nvPicPr>
          <p:cNvPr id="4" name="Picture 3"/>
          <p:cNvPicPr>
            <a:picLocks noChangeAspect="1"/>
          </p:cNvPicPr>
          <p:nvPr/>
        </p:nvPicPr>
        <p:blipFill>
          <a:blip r:embed="rId3"/>
          <a:stretch>
            <a:fillRect/>
          </a:stretch>
        </p:blipFill>
        <p:spPr>
          <a:xfrm>
            <a:off x="4296626" y="4109298"/>
            <a:ext cx="4847374" cy="2748702"/>
          </a:xfrm>
          <a:prstGeom prst="rect">
            <a:avLst/>
          </a:prstGeom>
        </p:spPr>
      </p:pic>
      <p:pic>
        <p:nvPicPr>
          <p:cNvPr id="6" name="Picture 5"/>
          <p:cNvPicPr>
            <a:picLocks noChangeAspect="1"/>
          </p:cNvPicPr>
          <p:nvPr/>
        </p:nvPicPr>
        <p:blipFill>
          <a:blip r:embed="rId4"/>
          <a:stretch>
            <a:fillRect/>
          </a:stretch>
        </p:blipFill>
        <p:spPr>
          <a:xfrm>
            <a:off x="187500" y="2128098"/>
            <a:ext cx="6604000" cy="1981200"/>
          </a:xfrm>
          <a:prstGeom prst="rect">
            <a:avLst/>
          </a:prstGeom>
        </p:spPr>
      </p:pic>
      <p:sp>
        <p:nvSpPr>
          <p:cNvPr id="7" name="Content Placeholder 6"/>
          <p:cNvSpPr>
            <a:spLocks noGrp="1"/>
          </p:cNvSpPr>
          <p:nvPr>
            <p:ph idx="1"/>
          </p:nvPr>
        </p:nvSpPr>
        <p:spPr/>
        <p:txBody>
          <a:bodyPr/>
          <a:lstStyle/>
          <a:p>
            <a:endParaRPr lang="en-US"/>
          </a:p>
        </p:txBody>
      </p:sp>
    </p:spTree>
    <p:extLst>
      <p:ext uri="{BB962C8B-B14F-4D97-AF65-F5344CB8AC3E}">
        <p14:creationId xmlns:p14="http://schemas.microsoft.com/office/powerpoint/2010/main" val="150327898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Rapid Ethnography: Nursing Efficiency</a:t>
            </a:r>
            <a:endParaRPr lang="en-US" dirty="0"/>
          </a:p>
        </p:txBody>
      </p:sp>
      <p:pic>
        <p:nvPicPr>
          <p:cNvPr id="4" name="Picture 3"/>
          <p:cNvPicPr>
            <a:picLocks noChangeAspect="1"/>
          </p:cNvPicPr>
          <p:nvPr/>
        </p:nvPicPr>
        <p:blipFill>
          <a:blip r:embed="rId3"/>
          <a:stretch>
            <a:fillRect/>
          </a:stretch>
        </p:blipFill>
        <p:spPr>
          <a:xfrm rot="5400000">
            <a:off x="1884109" y="-745291"/>
            <a:ext cx="5399057" cy="9167277"/>
          </a:xfrm>
          <a:prstGeom prst="rect">
            <a:avLst/>
          </a:prstGeom>
        </p:spPr>
      </p:pic>
    </p:spTree>
    <p:extLst>
      <p:ext uri="{BB962C8B-B14F-4D97-AF65-F5344CB8AC3E}">
        <p14:creationId xmlns:p14="http://schemas.microsoft.com/office/powerpoint/2010/main" val="166659544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Lecture 6 – Design Methods: IDEO Ask</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4745417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Why should we complement the LOOK techniques with ASK techniques?</a:t>
            </a:r>
          </a:p>
          <a:p>
            <a:r>
              <a:rPr lang="en-US" dirty="0" smtClean="0"/>
              <a:t>When constructing a questionnaire, what is the distinction between open and closed questions?</a:t>
            </a:r>
          </a:p>
          <a:p>
            <a:r>
              <a:rPr lang="en-US" dirty="0" smtClean="0"/>
              <a:t>What is the rationale for using camera journals/experience sampling techniques?</a:t>
            </a:r>
          </a:p>
          <a:p>
            <a:r>
              <a:rPr lang="en-US" dirty="0" smtClean="0"/>
              <a:t>What is a mental model?</a:t>
            </a:r>
          </a:p>
          <a:p>
            <a:r>
              <a:rPr lang="en-US" dirty="0" smtClean="0"/>
              <a:t>What is the difference between work practice and work process?</a:t>
            </a:r>
            <a:endParaRPr lang="en-US" dirty="0"/>
          </a:p>
        </p:txBody>
      </p:sp>
    </p:spTree>
    <p:extLst>
      <p:ext uri="{BB962C8B-B14F-4D97-AF65-F5344CB8AC3E}">
        <p14:creationId xmlns:p14="http://schemas.microsoft.com/office/powerpoint/2010/main" val="105891781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6</a:t>
            </a:fld>
            <a:endParaRPr lang="en-US"/>
          </a:p>
        </p:txBody>
      </p:sp>
      <p:pic>
        <p:nvPicPr>
          <p:cNvPr id="3074" name="Picture 2" descr="http://www.bciincorporated.com/sites/default/files/self_checkout_screen.jpg?1308784900"/>
          <p:cNvPicPr>
            <a:picLocks noChangeAspect="1" noChangeArrowheads="1"/>
          </p:cNvPicPr>
          <p:nvPr/>
        </p:nvPicPr>
        <p:blipFill>
          <a:blip r:embed="rId3"/>
          <a:srcRect/>
          <a:stretch>
            <a:fillRect/>
          </a:stretch>
        </p:blipFill>
        <p:spPr bwMode="auto">
          <a:xfrm>
            <a:off x="234583" y="1199828"/>
            <a:ext cx="4273622" cy="4438972"/>
          </a:xfrm>
          <a:prstGeom prst="rect">
            <a:avLst/>
          </a:prstGeom>
          <a:noFill/>
        </p:spPr>
      </p:pic>
      <p:pic>
        <p:nvPicPr>
          <p:cNvPr id="3076" name="Picture 4" descr="http://codinghorror.typepad.com/.a/6a0120a85dcdae970b0120a86e0c81970b-pi"/>
          <p:cNvPicPr>
            <a:picLocks noChangeAspect="1" noChangeArrowheads="1"/>
          </p:cNvPicPr>
          <p:nvPr/>
        </p:nvPicPr>
        <p:blipFill>
          <a:blip r:embed="rId4"/>
          <a:srcRect l="10555" r="11081"/>
          <a:stretch>
            <a:fillRect/>
          </a:stretch>
        </p:blipFill>
        <p:spPr bwMode="auto">
          <a:xfrm>
            <a:off x="4588264" y="1199828"/>
            <a:ext cx="4273622" cy="4438972"/>
          </a:xfrm>
          <a:prstGeom prst="rect">
            <a:avLst/>
          </a:prstGeom>
          <a:noFill/>
        </p:spPr>
      </p:pic>
      <p:sp>
        <p:nvSpPr>
          <p:cNvPr id="7" name="TextBox 6"/>
          <p:cNvSpPr txBox="1"/>
          <p:nvPr/>
        </p:nvSpPr>
        <p:spPr>
          <a:xfrm>
            <a:off x="1528141" y="311727"/>
            <a:ext cx="6120245" cy="523220"/>
          </a:xfrm>
          <a:prstGeom prst="rect">
            <a:avLst/>
          </a:prstGeom>
          <a:noFill/>
        </p:spPr>
        <p:txBody>
          <a:bodyPr wrap="square" rtlCol="0">
            <a:spAutoFit/>
          </a:bodyPr>
          <a:lstStyle/>
          <a:p>
            <a:pPr algn="ctr"/>
            <a:r>
              <a:rPr lang="en-US" sz="2800" dirty="0" smtClean="0">
                <a:solidFill>
                  <a:schemeClr val="bg1"/>
                </a:solidFill>
              </a:rPr>
              <a:t>Why did they install these?</a:t>
            </a:r>
            <a:endParaRPr lang="en-US" sz="2800" dirty="0">
              <a:solidFill>
                <a:schemeClr val="bg1"/>
              </a:solidFill>
            </a:endParaRPr>
          </a:p>
        </p:txBody>
      </p:sp>
    </p:spTree>
    <p:extLst>
      <p:ext uri="{BB962C8B-B14F-4D97-AF65-F5344CB8AC3E}">
        <p14:creationId xmlns:p14="http://schemas.microsoft.com/office/powerpoint/2010/main" val="86218721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7</a:t>
            </a:fld>
            <a:endParaRPr lang="en-US"/>
          </a:p>
        </p:txBody>
      </p:sp>
      <p:pic>
        <p:nvPicPr>
          <p:cNvPr id="1026" name="Picture 2" descr="J:\Users\Tony\Downloads\photo.PN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95436918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a:t>
            </a:r>
            <a:endParaRPr lang="en-US" dirty="0"/>
          </a:p>
        </p:txBody>
      </p:sp>
      <p:sp>
        <p:nvSpPr>
          <p:cNvPr id="3" name="Content Placeholder 2"/>
          <p:cNvSpPr>
            <a:spLocks noGrp="1"/>
          </p:cNvSpPr>
          <p:nvPr>
            <p:ph idx="1"/>
          </p:nvPr>
        </p:nvSpPr>
        <p:spPr/>
        <p:txBody>
          <a:bodyPr/>
          <a:lstStyle/>
          <a:p>
            <a:r>
              <a:rPr lang="en-US" dirty="0" smtClean="0"/>
              <a:t>Requirements</a:t>
            </a:r>
          </a:p>
          <a:p>
            <a:pPr lvl="1"/>
            <a:r>
              <a:rPr lang="en-US" dirty="0" smtClean="0"/>
              <a:t>Basic computing skills</a:t>
            </a:r>
          </a:p>
          <a:p>
            <a:pPr lvl="1"/>
            <a:r>
              <a:rPr lang="en-US" dirty="0" smtClean="0"/>
              <a:t>Internet skills</a:t>
            </a:r>
          </a:p>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8</a:t>
            </a:fld>
            <a:endParaRPr lang="en-US"/>
          </a:p>
        </p:txBody>
      </p:sp>
    </p:spTree>
    <p:extLst>
      <p:ext uri="{BB962C8B-B14F-4D97-AF65-F5344CB8AC3E}">
        <p14:creationId xmlns:p14="http://schemas.microsoft.com/office/powerpoint/2010/main" val="307774784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9</a:t>
            </a:fld>
            <a:endParaRPr lang="en-US"/>
          </a:p>
        </p:txBody>
      </p:sp>
      <p:pic>
        <p:nvPicPr>
          <p:cNvPr id="19458" name="Picture 2"/>
          <p:cNvPicPr>
            <a:picLocks noChangeAspect="1" noChangeArrowheads="1"/>
          </p:cNvPicPr>
          <p:nvPr/>
        </p:nvPicPr>
        <p:blipFill>
          <a:blip r:embed="rId3"/>
          <a:srcRect/>
          <a:stretch>
            <a:fillRect/>
          </a:stretch>
        </p:blipFill>
        <p:spPr bwMode="auto">
          <a:xfrm>
            <a:off x="1558636" y="-24615"/>
            <a:ext cx="5703648" cy="6882615"/>
          </a:xfrm>
          <a:prstGeom prst="rect">
            <a:avLst/>
          </a:prstGeom>
          <a:noFill/>
          <a:ln w="9525">
            <a:noFill/>
            <a:miter lim="800000"/>
            <a:headEnd/>
            <a:tailEnd/>
          </a:ln>
        </p:spPr>
      </p:pic>
    </p:spTree>
    <p:extLst>
      <p:ext uri="{BB962C8B-B14F-4D97-AF65-F5344CB8AC3E}">
        <p14:creationId xmlns:p14="http://schemas.microsoft.com/office/powerpoint/2010/main" val="376017680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198</TotalTime>
  <Words>655</Words>
  <Application>Microsoft Macintosh PowerPoint</Application>
  <PresentationFormat>On-screen Show (4:3)</PresentationFormat>
  <Paragraphs>109</Paragraphs>
  <Slides>12</Slides>
  <Notes>7</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Questions about A0?</vt:lpstr>
      <vt:lpstr>Rapid Ethnography: Parking Enforcement &amp; Sensors</vt:lpstr>
      <vt:lpstr>Rapid Ethnography: Nursing Efficiency</vt:lpstr>
      <vt:lpstr>Lecture 6 – Design Methods: IDEO Ask</vt:lpstr>
      <vt:lpstr>Questions</vt:lpstr>
      <vt:lpstr>PowerPoint Presentation</vt:lpstr>
      <vt:lpstr>PowerPoint Presentation</vt:lpstr>
      <vt:lpstr>Volunteer</vt:lpstr>
      <vt:lpstr>PowerPoint Presentation</vt:lpstr>
      <vt:lpstr>Expectations</vt:lpstr>
      <vt:lpstr>Career Fair</vt:lpstr>
      <vt:lpstr>Randy Pausch’s Tips for Working in a Group</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 Tang</dc:creator>
  <cp:lastModifiedBy>Tony Tang</cp:lastModifiedBy>
  <cp:revision>9</cp:revision>
  <dcterms:created xsi:type="dcterms:W3CDTF">2014-09-10T14:59:07Z</dcterms:created>
  <dcterms:modified xsi:type="dcterms:W3CDTF">2014-09-19T17:32:04Z</dcterms:modified>
</cp:coreProperties>
</file>