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6" r:id="rId2"/>
    <p:sldId id="256" r:id="rId3"/>
    <p:sldId id="305" r:id="rId4"/>
    <p:sldId id="306" r:id="rId5"/>
    <p:sldId id="307" r:id="rId6"/>
    <p:sldId id="308" r:id="rId7"/>
    <p:sldId id="309" r:id="rId8"/>
    <p:sldId id="261" r:id="rId9"/>
    <p:sldId id="277" r:id="rId10"/>
    <p:sldId id="280" r:id="rId11"/>
    <p:sldId id="281" r:id="rId12"/>
    <p:sldId id="296" r:id="rId13"/>
    <p:sldId id="282" r:id="rId14"/>
    <p:sldId id="283" r:id="rId15"/>
    <p:sldId id="297" r:id="rId16"/>
    <p:sldId id="284" r:id="rId17"/>
    <p:sldId id="286" r:id="rId18"/>
    <p:sldId id="287" r:id="rId19"/>
    <p:sldId id="293" r:id="rId20"/>
    <p:sldId id="294" r:id="rId21"/>
    <p:sldId id="288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5906" autoAdjust="0"/>
  </p:normalViewPr>
  <p:slideViewPr>
    <p:cSldViewPr snapToGrid="0" snapToObjects="1">
      <p:cViewPr varScale="1">
        <p:scale>
          <a:sx n="103" d="100"/>
          <a:sy n="103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10-09-14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10-09-14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letter-english.wikispaces.com/file/view/swiffer_system_bottom.jpg/33841133/swiffer_system_bottom.jpg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://ask-may.tumblr.com/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www.ifood.tv/blog/the-evolution-of-the-coffee-house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://jeffreyorloff.com/wp-content/uploads/2011/07/friends_having_coffee.s600x600.jpg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www.advancingthestory.com/2010/12/14/new-mobile-news-consumption-research/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lifehacker.com/5876167/use-a-dustpan-to-fill-containers-that-dont-fit-in-your-sink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http://letter-english.wikispaces.com/file/view/swiffer_system_bottom.jpg/33841133/swiffer_system_bottom.jpg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Story about </a:t>
            </a:r>
            <a:r>
              <a:rPr lang="en-US" dirty="0" err="1" smtClean="0"/>
              <a:t>Swiffer</a:t>
            </a:r>
            <a:endParaRPr lang="en-US" dirty="0" smtClean="0"/>
          </a:p>
          <a:p>
            <a:r>
              <a:rPr lang="en-US" dirty="0" smtClean="0"/>
              <a:t>What people say they want</a:t>
            </a:r>
            <a:r>
              <a:rPr lang="en-US" baseline="0" dirty="0" smtClean="0"/>
              <a:t> vs. what they actually do</a:t>
            </a:r>
          </a:p>
          <a:p>
            <a:r>
              <a:rPr lang="en-US" dirty="0" smtClean="0"/>
              <a:t>P</a:t>
            </a:r>
            <a:r>
              <a:rPr lang="en-US" baseline="0" dirty="0" smtClean="0"/>
              <a:t> &amp; G thought they needed to make a more powerful cleaner (that’s what people said they wanted)</a:t>
            </a:r>
          </a:p>
          <a:p>
            <a:r>
              <a:rPr lang="en-US" baseline="0" dirty="0" smtClean="0"/>
              <a:t>They outsourced the design of this to a design firm</a:t>
            </a:r>
          </a:p>
          <a:p>
            <a:r>
              <a:rPr lang="en-US" baseline="0" dirty="0" smtClean="0"/>
              <a:t>Design firm discovered</a:t>
            </a:r>
          </a:p>
          <a:p>
            <a:r>
              <a:rPr lang="en-US" baseline="0" dirty="0" smtClean="0"/>
              <a:t>-- mops are a pain. People don’t like them</a:t>
            </a:r>
          </a:p>
          <a:p>
            <a:r>
              <a:rPr lang="en-US" baseline="0" dirty="0" smtClean="0"/>
              <a:t>-- People cleaned up their houses before the interview team showed up</a:t>
            </a:r>
          </a:p>
          <a:p>
            <a:r>
              <a:rPr lang="en-US" baseline="0" dirty="0" smtClean="0"/>
              <a:t>-- So they had to drop a coffee onto the ground to get them to clean</a:t>
            </a:r>
          </a:p>
          <a:p>
            <a:r>
              <a:rPr lang="en-US" baseline="0" dirty="0" smtClean="0"/>
              <a:t>-- When people clean, they grab a paper towel and just mop up.</a:t>
            </a:r>
          </a:p>
          <a:p>
            <a:r>
              <a:rPr lang="en-US" baseline="0" dirty="0" smtClean="0"/>
              <a:t>-- Inspired the design of the </a:t>
            </a:r>
            <a:r>
              <a:rPr lang="en-US" baseline="0" dirty="0" err="1" smtClean="0"/>
              <a:t>swiffer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Difference between what people say they want, and what they want</a:t>
            </a:r>
          </a:p>
          <a:p>
            <a:r>
              <a:rPr lang="en-US" baseline="0" dirty="0" smtClean="0"/>
              <a:t>Difference between what people say and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http://ask-may.tumblr.com/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5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Reddit.com</a:t>
            </a:r>
          </a:p>
          <a:p>
            <a:endParaRPr lang="en-US" dirty="0" smtClean="0"/>
          </a:p>
          <a:p>
            <a:r>
              <a:rPr lang="en-US" dirty="0" smtClean="0"/>
              <a:t>Found this on </a:t>
            </a:r>
            <a:r>
              <a:rPr lang="en-US" dirty="0" err="1" smtClean="0"/>
              <a:t>Reddit</a:t>
            </a:r>
            <a:r>
              <a:rPr lang="en-US" dirty="0" smtClean="0"/>
              <a:t>. The</a:t>
            </a:r>
            <a:r>
              <a:rPr lang="en-US" baseline="0" dirty="0" smtClean="0"/>
              <a:t> poster had done this for his/her grandma.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makes this design good? What makes this design effective? What makes it ineffective?</a:t>
            </a:r>
          </a:p>
          <a:p>
            <a:r>
              <a:rPr lang="en-US" baseline="0" dirty="0" smtClean="0"/>
              <a:t>What were the values of grandma? What were values of kid solving the problem?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</a:t>
            </a:r>
            <a:r>
              <a:rPr lang="en-US" baseline="0" dirty="0" smtClean="0"/>
              <a:t> let’s think about building a good coffee house. What is important about a coffee house?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http://www.ifood.tv/blog/the-evolution-of-the-coffee-house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Think about building a coffee house, and trying</a:t>
            </a:r>
            <a:r>
              <a:rPr lang="en-US" baseline="0" dirty="0" smtClean="0"/>
              <a:t> to build a good coffee house experience. What would you do? What would you be looking for?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makes a good coffee house experience?</a:t>
            </a:r>
          </a:p>
          <a:p>
            <a:r>
              <a:rPr lang="en-US" baseline="0" dirty="0" smtClean="0"/>
              <a:t>How would this differ in a different part of town?</a:t>
            </a:r>
          </a:p>
          <a:p>
            <a:r>
              <a:rPr lang="en-US" baseline="0" dirty="0" smtClean="0"/>
              <a:t>In a different country?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http://jeffreyorloff.com/wp-content/uploads/2011/07/friends_having_coffee.s600x600.jpg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http://www.advancingthestory.com/2010/12/14/new-mobile-news-consumption-research/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http://lifehacker.com/5876167/use-a-dustpan-to-fill-containers-that-dont-fit-in-your-sink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4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10-09-14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10-09-14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10-09-14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10-09-14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10-09-14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10-09-14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10-09-14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10-09-14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10-09-14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10-09-14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10-09-14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10-09-14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http://letter-english.wikispaces.com/file/view/swiffer_system_bottom.jpg/33841133/swiffer_system_bott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9154403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3010" name="Picture 2" descr="J:\Users\Tony\Dropbox\Teaching\481-planning\examples\simple-remotes-from-redd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160145" y="-1160145"/>
            <a:ext cx="682371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1625"/>
            <a:ext cx="3886200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35212">
            <a:off x="4303846" y="411104"/>
            <a:ext cx="4706267" cy="570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6082" name="Picture 2" descr="http://thumbs.ifood.tv/files/images/coffee-house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8689" y="466725"/>
            <a:ext cx="9232689" cy="612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5060" name="Picture 4" descr="http://jeffreyorloff.com/wp-content/uploads/2011/07/friends_having_coffee.s600x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1812"/>
            <a:ext cx="9120242" cy="605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 descr="http://www.advancingthestory.com/wp-content/uploads/2010/12/Ph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mop/dustpan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370" y="1600200"/>
            <a:ext cx="4382429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It’s important to know what people do so that you don’t inadvertently bust something/take something away that they expected to do.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Use a Dustpan to Fill Containers That Don't Fit in Your S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3412273" cy="45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51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7650"/>
            <a:ext cx="4038600" cy="58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066800"/>
            <a:ext cx="44196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6088"/>
            <a:ext cx="38100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16079">
            <a:off x="4560888" y="719138"/>
            <a:ext cx="4267200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2" name="Picture 4" descr="http://29.media.tumblr.com/tumblr_m0whnwPXmu1r6fenxo1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12" y="575310"/>
            <a:ext cx="9147212" cy="5781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424" y="1600200"/>
            <a:ext cx="4905375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“As neglected as the 9 button on a microwave”</a:t>
            </a:r>
          </a:p>
          <a:p>
            <a:r>
              <a:rPr lang="en-US" dirty="0"/>
              <a:t>XKCD Comic: http://</a:t>
            </a:r>
            <a:r>
              <a:rPr lang="en-US" dirty="0" err="1"/>
              <a:t>xkcd.com</a:t>
            </a:r>
            <a:r>
              <a:rPr lang="en-US" dirty="0"/>
              <a:t>/1103/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 descr="N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89037"/>
            <a:ext cx="2971800" cy="54835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18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 Methods: LOOK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Anthony Tang, with acknowledgements to Julie </a:t>
            </a:r>
            <a:r>
              <a:rPr lang="en-US" dirty="0" err="1" smtClean="0">
                <a:solidFill>
                  <a:srgbClr val="D9D9D9"/>
                </a:solidFill>
              </a:rPr>
              <a:t>Kientz</a:t>
            </a:r>
            <a:r>
              <a:rPr lang="en-US" dirty="0" smtClean="0">
                <a:solidFill>
                  <a:srgbClr val="D9D9D9"/>
                </a:solidFill>
              </a:rPr>
              <a:t>, Saul Greenberg, Ehud </a:t>
            </a:r>
            <a:r>
              <a:rPr lang="en-US" dirty="0" err="1" smtClean="0">
                <a:solidFill>
                  <a:srgbClr val="D9D9D9"/>
                </a:solidFill>
              </a:rPr>
              <a:t>Sharlin</a:t>
            </a:r>
            <a:r>
              <a:rPr lang="en-US" dirty="0" smtClean="0">
                <a:solidFill>
                  <a:srgbClr val="D9D9D9"/>
                </a:solidFill>
              </a:rPr>
              <a:t>, Jake </a:t>
            </a:r>
            <a:r>
              <a:rPr lang="en-US" dirty="0" err="1" smtClean="0">
                <a:solidFill>
                  <a:srgbClr val="D9D9D9"/>
                </a:solidFill>
              </a:rPr>
              <a:t>Wobbrock</a:t>
            </a:r>
            <a:r>
              <a:rPr lang="en-US" dirty="0" smtClean="0">
                <a:solidFill>
                  <a:srgbClr val="D9D9D9"/>
                </a:solidFill>
              </a:rPr>
              <a:t>, Dave Hendry, Andy </a:t>
            </a:r>
            <a:r>
              <a:rPr lang="en-US" dirty="0" err="1" smtClean="0">
                <a:solidFill>
                  <a:srgbClr val="D9D9D9"/>
                </a:solidFill>
              </a:rPr>
              <a:t>Ko</a:t>
            </a:r>
            <a:r>
              <a:rPr lang="en-US" dirty="0" smtClean="0">
                <a:solidFill>
                  <a:srgbClr val="D9D9D9"/>
                </a:solidFill>
              </a:rPr>
              <a:t>, Jennifer Turns, &amp; Mark </a:t>
            </a:r>
            <a:r>
              <a:rPr lang="en-US" dirty="0" err="1" smtClean="0">
                <a:solidFill>
                  <a:srgbClr val="D9D9D9"/>
                </a:solidFill>
              </a:rPr>
              <a:t>Zachry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4750" y="274638"/>
            <a:ext cx="3062049" cy="58515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Which buttons are used most?</a:t>
            </a:r>
          </a:p>
          <a:p>
            <a:endParaRPr lang="en-US" dirty="0"/>
          </a:p>
          <a:p>
            <a:r>
              <a:rPr lang="en-US" dirty="0" smtClean="0"/>
              <a:t>I mostly pressed the +30s button once I discovered it (before that, :30, 1:00, 1:30, 2:00, 2:30, 5:00 were common for me)</a:t>
            </a:r>
          </a:p>
          <a:p>
            <a:endParaRPr lang="en-US" dirty="0"/>
          </a:p>
          <a:p>
            <a:r>
              <a:rPr lang="en-US" dirty="0" smtClean="0"/>
              <a:t>Wife presses the 9 button to get “99 seconds”, which is optimal in some way—fast, and a reasonable cook time, I guess.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 descr="2012-09-12 22.06.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0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pay attention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11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Key features </a:t>
            </a:r>
          </a:p>
          <a:p>
            <a:pPr lvl="1"/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Actors </a:t>
            </a:r>
          </a:p>
          <a:p>
            <a:pPr lvl="1"/>
            <a:r>
              <a:rPr lang="en-US" dirty="0" smtClean="0"/>
              <a:t>Activities </a:t>
            </a:r>
          </a:p>
          <a:p>
            <a:pPr lvl="1"/>
            <a:r>
              <a:rPr lang="en-US" dirty="0" smtClean="0"/>
              <a:t>Objects </a:t>
            </a:r>
          </a:p>
          <a:p>
            <a:pPr lvl="1"/>
            <a:r>
              <a:rPr lang="en-US" dirty="0" smtClean="0"/>
              <a:t>Workarounds </a:t>
            </a:r>
          </a:p>
          <a:p>
            <a:pPr lvl="1"/>
            <a:r>
              <a:rPr lang="en-US" dirty="0" smtClean="0"/>
              <a:t>Acts</a:t>
            </a:r>
          </a:p>
          <a:p>
            <a:pPr lvl="1"/>
            <a:r>
              <a:rPr lang="en-US" dirty="0" smtClean="0"/>
              <a:t>Events / triggers</a:t>
            </a:r>
          </a:p>
          <a:p>
            <a:pPr lvl="1"/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Feelings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75200" y="1600200"/>
            <a:ext cx="391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Questions</a:t>
            </a:r>
          </a:p>
          <a:p>
            <a:pPr lvl="1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How is the physical space adapted to the task? </a:t>
            </a:r>
          </a:p>
          <a:p>
            <a:pPr lvl="1">
              <a:spcBef>
                <a:spcPct val="20000"/>
              </a:spcBef>
            </a:pPr>
            <a:endParaRPr lang="en-US" sz="3200" dirty="0" smtClean="0">
              <a:solidFill>
                <a:srgbClr val="FFFFFF"/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What are the key constraints on the task? </a:t>
            </a:r>
          </a:p>
          <a:p>
            <a:pPr lvl="1">
              <a:spcBef>
                <a:spcPct val="20000"/>
              </a:spcBef>
            </a:pPr>
            <a:endParaRPr lang="en-US" sz="3200" dirty="0" smtClean="0">
              <a:solidFill>
                <a:srgbClr val="FFFFFF"/>
              </a:solidFill>
            </a:endParaRPr>
          </a:p>
          <a:p>
            <a:pPr lvl="1">
              <a:spcBef>
                <a:spcPct val="20000"/>
              </a:spcBef>
            </a:pPr>
            <a:r>
              <a:rPr lang="en-US" sz="3200" dirty="0" smtClean="0">
                <a:solidFill>
                  <a:srgbClr val="FFFFFF"/>
                </a:solidFill>
              </a:rPr>
              <a:t>Where are decisions made?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4000" dirty="0" smtClean="0"/>
              <a:t>Assume you are wrong.</a:t>
            </a:r>
          </a:p>
          <a:p>
            <a:endParaRPr lang="en-US" sz="4000" dirty="0" smtClean="0"/>
          </a:p>
          <a:p>
            <a:r>
              <a:rPr lang="en-US" sz="4000" dirty="0" smtClean="0"/>
              <a:t>Go and figure out in what ways, and how much you’re wrong.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9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IDEO Method Cards: Course Site &gt;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02944"/>
            <a:ext cx="8229600" cy="50681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Available from </a:t>
            </a:r>
            <a:r>
              <a:rPr lang="en-US" u="sng" dirty="0" smtClean="0"/>
              <a:t>William Stout</a:t>
            </a:r>
            <a:r>
              <a:rPr lang="en-US" dirty="0" smtClean="0"/>
              <a:t> publishers ($49)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 descr="http://www.formfollowsfunction.co.uk/wp-content/uploads/2006/04/ideo_method_car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7"/>
            <a:ext cx="8057535" cy="471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30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="0" dirty="0" smtClean="0"/>
              <a:t> at what people really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77724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35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</a:t>
            </a:r>
            <a:r>
              <a:rPr lang="en-US" b="0" dirty="0" smtClean="0"/>
              <a:t>users for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0930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678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</a:t>
            </a:r>
            <a:r>
              <a:rPr lang="en-US" b="0" dirty="0" smtClean="0"/>
              <a:t>from the facts you gather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8200" y="1600200"/>
            <a:ext cx="7718425" cy="443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34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</a:t>
            </a:r>
            <a:r>
              <a:rPr lang="en-US" b="0" dirty="0" smtClean="0"/>
              <a:t>it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1915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272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="0" dirty="0" smtClean="0"/>
              <a:t> at what people really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7724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11175"/>
            <a:ext cx="3789363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88975"/>
            <a:ext cx="373380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2243</TotalTime>
  <Words>677</Words>
  <Application>Microsoft Macintosh PowerPoint</Application>
  <PresentationFormat>On-screen Show (4:3)</PresentationFormat>
  <Paragraphs>114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1-introduction</vt:lpstr>
      <vt:lpstr>PowerPoint Presentation</vt:lpstr>
      <vt:lpstr>Design Methods: LOOK</vt:lpstr>
      <vt:lpstr>IDEO Method Cards: Course Site &gt; Readings</vt:lpstr>
      <vt:lpstr>LOOK at what people really do</vt:lpstr>
      <vt:lpstr>ASK users for help</vt:lpstr>
      <vt:lpstr>LEARN from the facts you gather</vt:lpstr>
      <vt:lpstr>TRY it yourself</vt:lpstr>
      <vt:lpstr>LOOK at what people really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Designing a mop/dustpan</vt:lpstr>
      <vt:lpstr>PowerPoint Presentation</vt:lpstr>
      <vt:lpstr>PowerPoint Presentation</vt:lpstr>
      <vt:lpstr>PowerPoint Presentation</vt:lpstr>
      <vt:lpstr>Microwave</vt:lpstr>
      <vt:lpstr>PowerPoint Presentation</vt:lpstr>
      <vt:lpstr>What to pay attention to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Tony</dc:creator>
  <cp:lastModifiedBy>Tony Tang</cp:lastModifiedBy>
  <cp:revision>41</cp:revision>
  <dcterms:created xsi:type="dcterms:W3CDTF">2012-08-21T03:46:38Z</dcterms:created>
  <dcterms:modified xsi:type="dcterms:W3CDTF">2014-09-10T14:55:12Z</dcterms:modified>
</cp:coreProperties>
</file>