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4"/>
  </p:notesMasterIdLst>
  <p:handoutMasterIdLst>
    <p:handoutMasterId r:id="rId45"/>
  </p:handoutMasterIdLst>
  <p:sldIdLst>
    <p:sldId id="256" r:id="rId3"/>
    <p:sldId id="270" r:id="rId4"/>
    <p:sldId id="288" r:id="rId5"/>
    <p:sldId id="271" r:id="rId6"/>
    <p:sldId id="261" r:id="rId7"/>
    <p:sldId id="262" r:id="rId8"/>
    <p:sldId id="267" r:id="rId9"/>
    <p:sldId id="257" r:id="rId10"/>
    <p:sldId id="260" r:id="rId11"/>
    <p:sldId id="263" r:id="rId12"/>
    <p:sldId id="272" r:id="rId13"/>
    <p:sldId id="273" r:id="rId14"/>
    <p:sldId id="275" r:id="rId15"/>
    <p:sldId id="274" r:id="rId16"/>
    <p:sldId id="276" r:id="rId17"/>
    <p:sldId id="278" r:id="rId18"/>
    <p:sldId id="279" r:id="rId19"/>
    <p:sldId id="280" r:id="rId20"/>
    <p:sldId id="305" r:id="rId21"/>
    <p:sldId id="281" r:id="rId22"/>
    <p:sldId id="282" r:id="rId23"/>
    <p:sldId id="283" r:id="rId24"/>
    <p:sldId id="284" r:id="rId25"/>
    <p:sldId id="277" r:id="rId26"/>
    <p:sldId id="285" r:id="rId27"/>
    <p:sldId id="286" r:id="rId28"/>
    <p:sldId id="289"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99" autoAdjust="0"/>
    <p:restoredTop sz="69857" autoAdjust="0"/>
  </p:normalViewPr>
  <p:slideViewPr>
    <p:cSldViewPr snapToGrid="0" snapToObjects="1">
      <p:cViewPr>
        <p:scale>
          <a:sx n="59" d="100"/>
          <a:sy n="59" d="100"/>
        </p:scale>
        <p:origin x="-736" y="-256"/>
      </p:cViewPr>
      <p:guideLst>
        <p:guide orient="horz" pos="2160"/>
        <p:guide pos="2880"/>
      </p:guideLst>
    </p:cSldViewPr>
  </p:slideViewPr>
  <p:outlineViewPr>
    <p:cViewPr>
      <p:scale>
        <a:sx n="33" d="100"/>
        <a:sy n="33" d="100"/>
      </p:scale>
      <p:origin x="0" y="13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27-11-14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27-11-14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little definitive</a:t>
            </a:r>
            <a:r>
              <a:rPr lang="en-US" baseline="0" dirty="0" smtClean="0"/>
              <a:t> on what’s going on here</a:t>
            </a:r>
          </a:p>
          <a:p>
            <a:r>
              <a:rPr lang="en-US" baseline="0" dirty="0" smtClean="0"/>
              <a:t>There’s a lot of confusion right now in the research space, trying essentially to tease apart what has been brought on by the media in relation to specific devices, and in terms of what is really understood/postulated as the principles behind natural user interfaces</a:t>
            </a:r>
          </a:p>
          <a:p>
            <a:r>
              <a:rPr lang="en-US" baseline="0" dirty="0" smtClean="0"/>
              <a:t>My goal today is to really give you a different way of thinking about interfaces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a:t>
            </a:fld>
            <a:endParaRPr lang="en-US"/>
          </a:p>
        </p:txBody>
      </p:sp>
    </p:spTree>
    <p:extLst>
      <p:ext uri="{BB962C8B-B14F-4D97-AF65-F5344CB8AC3E}">
        <p14:creationId xmlns:p14="http://schemas.microsoft.com/office/powerpoint/2010/main" val="121063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http://</a:t>
            </a:r>
            <a:r>
              <a:rPr lang="en-US" b="1" dirty="0" err="1" smtClean="0"/>
              <a:t>www.cs.tufts.edu</a:t>
            </a:r>
            <a:r>
              <a:rPr lang="en-US" b="1" dirty="0" smtClean="0"/>
              <a:t>/~</a:t>
            </a:r>
            <a:r>
              <a:rPr lang="en-US" b="1" dirty="0" err="1" smtClean="0"/>
              <a:t>jacob</a:t>
            </a:r>
            <a:r>
              <a:rPr lang="en-US" b="1" dirty="0" smtClean="0"/>
              <a:t>/papers/chi08.pdf</a:t>
            </a:r>
            <a:endParaRPr lang="en-US" b="1"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12</a:t>
            </a:fld>
            <a:endParaRPr lang="en-US"/>
          </a:p>
        </p:txBody>
      </p:sp>
    </p:spTree>
    <p:extLst>
      <p:ext uri="{BB962C8B-B14F-4D97-AF65-F5344CB8AC3E}">
        <p14:creationId xmlns:p14="http://schemas.microsoft.com/office/powerpoint/2010/main" val="372706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answers.yahoo.com</a:t>
            </a:r>
            <a:r>
              <a:rPr lang="en-US" dirty="0" smtClean="0"/>
              <a:t>/question/</a:t>
            </a:r>
            <a:r>
              <a:rPr lang="en-US" dirty="0" err="1" smtClean="0"/>
              <a:t>index?qid</a:t>
            </a:r>
            <a:r>
              <a:rPr lang="en-US" dirty="0" smtClean="0"/>
              <a:t>=20100914144031AAd9etH</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15</a:t>
            </a:fld>
            <a:endParaRPr lang="en-US"/>
          </a:p>
        </p:txBody>
      </p:sp>
    </p:spTree>
    <p:extLst>
      <p:ext uri="{BB962C8B-B14F-4D97-AF65-F5344CB8AC3E}">
        <p14:creationId xmlns:p14="http://schemas.microsoft.com/office/powerpoint/2010/main" val="2117799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Trade-offs</a:t>
            </a:r>
          </a:p>
          <a:p>
            <a:r>
              <a:rPr lang="en-US" dirty="0" smtClean="0"/>
              <a:t>Building</a:t>
            </a:r>
            <a:r>
              <a:rPr lang="en-US" baseline="0" dirty="0" smtClean="0"/>
              <a:t> material is </a:t>
            </a:r>
            <a:r>
              <a:rPr lang="en-US" baseline="0" dirty="0" err="1" smtClean="0"/>
              <a:t>manipualted</a:t>
            </a:r>
            <a:r>
              <a:rPr lang="en-US" baseline="0" dirty="0" smtClean="0"/>
              <a:t> with a wand – reality &amp; expressive power trade off</a:t>
            </a:r>
          </a:p>
          <a:p>
            <a:r>
              <a:rPr lang="en-US" baseline="0" dirty="0" smtClean="0"/>
              <a:t>Easy to change position, but difficult to change the shape of buildings (reality/practicality; reality/expressive power)</a:t>
            </a:r>
          </a:p>
          <a:p>
            <a:r>
              <a:rPr lang="en-US" dirty="0" smtClean="0"/>
              <a:t>http://</a:t>
            </a:r>
            <a:r>
              <a:rPr lang="en-US" dirty="0" err="1" smtClean="0"/>
              <a:t>tangible.media.mit.edu</a:t>
            </a:r>
            <a:r>
              <a:rPr lang="en-US" dirty="0" smtClean="0"/>
              <a:t>/project/</a:t>
            </a:r>
            <a:r>
              <a:rPr lang="en-US" dirty="0" err="1" smtClean="0"/>
              <a:t>io</a:t>
            </a:r>
            <a:r>
              <a:rPr lang="en-US" smtClean="0"/>
              <a:t>-bulb-and-luminous-room/</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19</a:t>
            </a:fld>
            <a:endParaRPr lang="en-US"/>
          </a:p>
        </p:txBody>
      </p:sp>
    </p:spTree>
    <p:extLst>
      <p:ext uri="{BB962C8B-B14F-4D97-AF65-F5344CB8AC3E}">
        <p14:creationId xmlns:p14="http://schemas.microsoft.com/office/powerpoint/2010/main" val="4175229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=_auBtFb1WmE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22</a:t>
            </a:fld>
            <a:endParaRPr lang="en-US"/>
          </a:p>
        </p:txBody>
      </p:sp>
    </p:spTree>
    <p:extLst>
      <p:ext uri="{BB962C8B-B14F-4D97-AF65-F5344CB8AC3E}">
        <p14:creationId xmlns:p14="http://schemas.microsoft.com/office/powerpoint/2010/main" val="2435357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=_auBtFb1WmE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23</a:t>
            </a:fld>
            <a:endParaRPr lang="en-US"/>
          </a:p>
        </p:txBody>
      </p:sp>
    </p:spTree>
    <p:extLst>
      <p:ext uri="{BB962C8B-B14F-4D97-AF65-F5344CB8AC3E}">
        <p14:creationId xmlns:p14="http://schemas.microsoft.com/office/powerpoint/2010/main" val="2435357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Trade-offs</a:t>
            </a:r>
          </a:p>
          <a:p>
            <a:r>
              <a:rPr lang="en-US" dirty="0" smtClean="0"/>
              <a:t>Building</a:t>
            </a:r>
            <a:r>
              <a:rPr lang="en-US" baseline="0" dirty="0" smtClean="0"/>
              <a:t> material is </a:t>
            </a:r>
            <a:r>
              <a:rPr lang="en-US" baseline="0" dirty="0" err="1" smtClean="0"/>
              <a:t>manipualted</a:t>
            </a:r>
            <a:r>
              <a:rPr lang="en-US" baseline="0" dirty="0" smtClean="0"/>
              <a:t> with a wand – reality &amp; expressive power trade off</a:t>
            </a:r>
          </a:p>
          <a:p>
            <a:r>
              <a:rPr lang="en-US" baseline="0" dirty="0" smtClean="0"/>
              <a:t>Easy to change position, but difficult to change the shape of buildings (reality/practicality; reality/expressive power)</a:t>
            </a:r>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25</a:t>
            </a:fld>
            <a:endParaRPr lang="en-US"/>
          </a:p>
        </p:txBody>
      </p:sp>
    </p:spTree>
    <p:extLst>
      <p:ext uri="{BB962C8B-B14F-4D97-AF65-F5344CB8AC3E}">
        <p14:creationId xmlns:p14="http://schemas.microsoft.com/office/powerpoint/2010/main" val="4175229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Trade-off</a:t>
            </a:r>
          </a:p>
          <a:p>
            <a:r>
              <a:rPr lang="en-US" dirty="0" smtClean="0"/>
              <a:t>Text</a:t>
            </a:r>
            <a:r>
              <a:rPr lang="en-US" baseline="0" dirty="0" smtClean="0"/>
              <a:t> entry keyboard – versatility over reality</a:t>
            </a:r>
          </a:p>
          <a:p>
            <a:r>
              <a:rPr lang="en-US" baseline="0" dirty="0" smtClean="0"/>
              <a:t>Safari browser – reality over accessibility (render entire webpage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26</a:t>
            </a:fld>
            <a:endParaRPr lang="en-US"/>
          </a:p>
        </p:txBody>
      </p:sp>
    </p:spTree>
    <p:extLst>
      <p:ext uri="{BB962C8B-B14F-4D97-AF65-F5344CB8AC3E}">
        <p14:creationId xmlns:p14="http://schemas.microsoft.com/office/powerpoint/2010/main" val="2904134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err="1" smtClean="0"/>
              <a:t>http</a:t>
            </a:r>
            <a:r>
              <a:rPr lang="pt-BR" dirty="0" smtClean="0"/>
              <a:t>://</a:t>
            </a:r>
            <a:r>
              <a:rPr lang="pt-BR" dirty="0" err="1" smtClean="0"/>
              <a:t>vimeo.com</a:t>
            </a:r>
            <a:r>
              <a:rPr lang="pt-BR" dirty="0" smtClean="0"/>
              <a:t>/48815734</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29</a:t>
            </a:fld>
            <a:endParaRPr lang="en-US"/>
          </a:p>
        </p:txBody>
      </p:sp>
    </p:spTree>
    <p:extLst>
      <p:ext uri="{BB962C8B-B14F-4D97-AF65-F5344CB8AC3E}">
        <p14:creationId xmlns:p14="http://schemas.microsoft.com/office/powerpoint/2010/main" val="711819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tangible.media.mit.edu</a:t>
            </a:r>
            <a:r>
              <a:rPr lang="en-US" dirty="0" smtClean="0"/>
              <a:t>/project/</a:t>
            </a:r>
            <a:r>
              <a:rPr lang="en-US" dirty="0" err="1" smtClean="0"/>
              <a:t>pingpongplus</a:t>
            </a:r>
            <a:r>
              <a:rPr lang="en-US" dirty="0" smtClean="0"/>
              <a: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30</a:t>
            </a:fld>
            <a:endParaRPr lang="en-US"/>
          </a:p>
        </p:txBody>
      </p:sp>
    </p:spTree>
    <p:extLst>
      <p:ext uri="{BB962C8B-B14F-4D97-AF65-F5344CB8AC3E}">
        <p14:creationId xmlns:p14="http://schemas.microsoft.com/office/powerpoint/2010/main" val="1940093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web.media.mit.edu</a:t>
            </a:r>
            <a:r>
              <a:rPr lang="en-US" dirty="0" smtClean="0"/>
              <a:t>/~</a:t>
            </a:r>
            <a:r>
              <a:rPr lang="en-US" dirty="0" err="1" smtClean="0"/>
              <a:t>kimiko</a:t>
            </a:r>
            <a:r>
              <a:rPr lang="en-US" dirty="0" smtClean="0"/>
              <a:t>/</a:t>
            </a:r>
            <a:r>
              <a:rPr lang="en-US" dirty="0" err="1" smtClean="0"/>
              <a:t>iobrush</a:t>
            </a:r>
            <a:r>
              <a:rPr lang="en-US" dirty="0" smtClean="0"/>
              <a: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31</a:t>
            </a:fld>
            <a:endParaRPr lang="en-US"/>
          </a:p>
        </p:txBody>
      </p:sp>
    </p:spTree>
    <p:extLst>
      <p:ext uri="{BB962C8B-B14F-4D97-AF65-F5344CB8AC3E}">
        <p14:creationId xmlns:p14="http://schemas.microsoft.com/office/powerpoint/2010/main" val="132636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Carry these lessons forward, beyond particular instantiations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a:t>
            </a:fld>
            <a:endParaRPr lang="en-US"/>
          </a:p>
        </p:txBody>
      </p:sp>
    </p:spTree>
    <p:extLst>
      <p:ext uri="{BB962C8B-B14F-4D97-AF65-F5344CB8AC3E}">
        <p14:creationId xmlns:p14="http://schemas.microsoft.com/office/powerpoint/2010/main" val="679408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sandcanvas.com</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32</a:t>
            </a:fld>
            <a:endParaRPr lang="en-US"/>
          </a:p>
        </p:txBody>
      </p:sp>
    </p:spTree>
    <p:extLst>
      <p:ext uri="{BB962C8B-B14F-4D97-AF65-F5344CB8AC3E}">
        <p14:creationId xmlns:p14="http://schemas.microsoft.com/office/powerpoint/2010/main" val="3883711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research.microsoft.com</a:t>
            </a:r>
            <a:r>
              <a:rPr lang="en-US" dirty="0" smtClean="0"/>
              <a:t>/en-us/um/people/</a:t>
            </a:r>
            <a:r>
              <a:rPr lang="en-US" dirty="0" err="1" smtClean="0"/>
              <a:t>benko</a:t>
            </a:r>
            <a:r>
              <a:rPr lang="en-US" dirty="0" smtClean="0"/>
              <a:t>/#Sphere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33</a:t>
            </a:fld>
            <a:endParaRPr lang="en-US"/>
          </a:p>
        </p:txBody>
      </p:sp>
    </p:spTree>
    <p:extLst>
      <p:ext uri="{BB962C8B-B14F-4D97-AF65-F5344CB8AC3E}">
        <p14:creationId xmlns:p14="http://schemas.microsoft.com/office/powerpoint/2010/main" val="971948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=lTMAKHzbl1E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34</a:t>
            </a:fld>
            <a:endParaRPr lang="en-US"/>
          </a:p>
        </p:txBody>
      </p:sp>
    </p:spTree>
    <p:extLst>
      <p:ext uri="{BB962C8B-B14F-4D97-AF65-F5344CB8AC3E}">
        <p14:creationId xmlns:p14="http://schemas.microsoft.com/office/powerpoint/2010/main" val="1744449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=t5X2PxtvMsU</a:t>
            </a:r>
          </a:p>
          <a:p>
            <a:r>
              <a:rPr lang="en-US" dirty="0" smtClean="0"/>
              <a:t>https://</a:t>
            </a:r>
            <a:r>
              <a:rPr lang="en-US" dirty="0" err="1" smtClean="0"/>
              <a:t>www.youtube.com</a:t>
            </a:r>
            <a:r>
              <a:rPr lang="en-US" dirty="0" smtClean="0"/>
              <a:t>/</a:t>
            </a:r>
            <a:r>
              <a:rPr lang="en-US" dirty="0" err="1" smtClean="0"/>
              <a:t>watch?v</a:t>
            </a:r>
            <a:r>
              <a:rPr lang="en-US" dirty="0" smtClean="0"/>
              <a:t>=a6cNdhOKwi0</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35</a:t>
            </a:fld>
            <a:endParaRPr lang="en-US"/>
          </a:p>
        </p:txBody>
      </p:sp>
    </p:spTree>
    <p:extLst>
      <p:ext uri="{BB962C8B-B14F-4D97-AF65-F5344CB8AC3E}">
        <p14:creationId xmlns:p14="http://schemas.microsoft.com/office/powerpoint/2010/main" val="3912990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=H4sTARz7Ju8</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36</a:t>
            </a:fld>
            <a:endParaRPr lang="en-US"/>
          </a:p>
        </p:txBody>
      </p:sp>
    </p:spTree>
    <p:extLst>
      <p:ext uri="{BB962C8B-B14F-4D97-AF65-F5344CB8AC3E}">
        <p14:creationId xmlns:p14="http://schemas.microsoft.com/office/powerpoint/2010/main" val="931745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=WgR1358xZaY</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37</a:t>
            </a:fld>
            <a:endParaRPr lang="en-US"/>
          </a:p>
        </p:txBody>
      </p:sp>
    </p:spTree>
    <p:extLst>
      <p:ext uri="{BB962C8B-B14F-4D97-AF65-F5344CB8AC3E}">
        <p14:creationId xmlns:p14="http://schemas.microsoft.com/office/powerpoint/2010/main" val="765593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=03bta8WA1F0</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38</a:t>
            </a:fld>
            <a:endParaRPr lang="en-US"/>
          </a:p>
        </p:txBody>
      </p:sp>
    </p:spTree>
    <p:extLst>
      <p:ext uri="{BB962C8B-B14F-4D97-AF65-F5344CB8AC3E}">
        <p14:creationId xmlns:p14="http://schemas.microsoft.com/office/powerpoint/2010/main" val="3432989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=aFl71SPeYto</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40</a:t>
            </a:fld>
            <a:endParaRPr lang="en-US"/>
          </a:p>
        </p:txBody>
      </p:sp>
    </p:spTree>
    <p:extLst>
      <p:ext uri="{BB962C8B-B14F-4D97-AF65-F5344CB8AC3E}">
        <p14:creationId xmlns:p14="http://schemas.microsoft.com/office/powerpoint/2010/main" val="1480989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=c8ZjhY7F7bI</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41</a:t>
            </a:fld>
            <a:endParaRPr lang="en-US"/>
          </a:p>
        </p:txBody>
      </p:sp>
    </p:spTree>
    <p:extLst>
      <p:ext uri="{BB962C8B-B14F-4D97-AF65-F5344CB8AC3E}">
        <p14:creationId xmlns:p14="http://schemas.microsoft.com/office/powerpoint/2010/main" val="402384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little definitive</a:t>
            </a:r>
            <a:r>
              <a:rPr lang="en-US" baseline="0" dirty="0" smtClean="0"/>
              <a:t> on what’s going on here</a:t>
            </a:r>
          </a:p>
          <a:p>
            <a:r>
              <a:rPr lang="en-US" baseline="0" dirty="0" smtClean="0"/>
              <a:t>There’s a lot of confusion right now in the research space, trying essentially to tease apart what has been brought on by the media in relation to specific devices, and in terms of what is really understood/postulated as the principles behind natural user interfaces</a:t>
            </a:r>
          </a:p>
          <a:p>
            <a:r>
              <a:rPr lang="en-US" baseline="0" dirty="0" smtClean="0"/>
              <a:t>My goal today is to really give you a different way of thinking about interfaces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4</a:t>
            </a:fld>
            <a:endParaRPr lang="en-US"/>
          </a:p>
        </p:txBody>
      </p:sp>
    </p:spTree>
    <p:extLst>
      <p:ext uri="{BB962C8B-B14F-4D97-AF65-F5344CB8AC3E}">
        <p14:creationId xmlns:p14="http://schemas.microsoft.com/office/powerpoint/2010/main" val="121063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www.greenend.org.uk</a:t>
            </a:r>
            <a:r>
              <a:rPr lang="en-US" dirty="0" smtClean="0"/>
              <a:t>/</a:t>
            </a:r>
            <a:r>
              <a:rPr lang="en-US" dirty="0" err="1" smtClean="0"/>
              <a:t>rjk</a:t>
            </a:r>
            <a:r>
              <a:rPr lang="en-US" dirty="0" smtClean="0"/>
              <a:t>/</a:t>
            </a:r>
            <a:r>
              <a:rPr lang="en-US" dirty="0" err="1" smtClean="0"/>
              <a:t>misc</a:t>
            </a:r>
            <a:r>
              <a:rPr lang="en-US" dirty="0" smtClean="0"/>
              <a:t>/</a:t>
            </a:r>
            <a:r>
              <a:rPr lang="en-US" dirty="0" err="1" smtClean="0"/>
              <a:t>nipple.html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5</a:t>
            </a:fld>
            <a:endParaRPr lang="en-US"/>
          </a:p>
        </p:txBody>
      </p:sp>
    </p:spTree>
    <p:extLst>
      <p:ext uri="{BB962C8B-B14F-4D97-AF65-F5344CB8AC3E}">
        <p14:creationId xmlns:p14="http://schemas.microsoft.com/office/powerpoint/2010/main" val="321302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6</a:t>
            </a:fld>
            <a:endParaRPr lang="en-US"/>
          </a:p>
        </p:txBody>
      </p:sp>
    </p:spTree>
    <p:extLst>
      <p:ext uri="{BB962C8B-B14F-4D97-AF65-F5344CB8AC3E}">
        <p14:creationId xmlns:p14="http://schemas.microsoft.com/office/powerpoint/2010/main" val="305634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this tell us</a:t>
            </a:r>
            <a:r>
              <a:rPr lang="en-US" baseline="0" dirty="0" smtClean="0"/>
              <a:t> about the effectiveness of this interface?</a:t>
            </a:r>
            <a:endParaRPr lang="en-US" dirty="0" smtClean="0"/>
          </a:p>
          <a:p>
            <a:r>
              <a:rPr lang="en-US" dirty="0" smtClean="0"/>
              <a:t>Did they have to learn anything?</a:t>
            </a:r>
          </a:p>
          <a:p>
            <a:r>
              <a:rPr lang="en-US" dirty="0" smtClean="0"/>
              <a:t>Were they already good to go?</a:t>
            </a:r>
          </a:p>
          <a:p>
            <a:r>
              <a:rPr lang="en-US" dirty="0" smtClean="0"/>
              <a:t>They already learned everything!</a:t>
            </a:r>
          </a:p>
        </p:txBody>
      </p:sp>
      <p:sp>
        <p:nvSpPr>
          <p:cNvPr id="4" name="Slide Number Placeholder 3"/>
          <p:cNvSpPr>
            <a:spLocks noGrp="1"/>
          </p:cNvSpPr>
          <p:nvPr>
            <p:ph type="sldNum" sz="quarter" idx="10"/>
          </p:nvPr>
        </p:nvSpPr>
        <p:spPr/>
        <p:txBody>
          <a:bodyPr/>
          <a:lstStyle/>
          <a:p>
            <a:fld id="{2C9EC02C-7862-C04F-88CF-B6FBE0D0E7F9}" type="slidenum">
              <a:rPr lang="en-US" smtClean="0"/>
              <a:pPr/>
              <a:t>7</a:t>
            </a:fld>
            <a:endParaRPr lang="en-US"/>
          </a:p>
        </p:txBody>
      </p:sp>
    </p:spTree>
    <p:extLst>
      <p:ext uri="{BB962C8B-B14F-4D97-AF65-F5344CB8AC3E}">
        <p14:creationId xmlns:p14="http://schemas.microsoft.com/office/powerpoint/2010/main" val="62625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"Everybody is a genius. But if you judge a fish by its ability to climb a tree, it will live its whole life believing that it is stupid." </a:t>
            </a:r>
            <a:endParaRPr lang="en-US" dirty="0" smtClean="0"/>
          </a:p>
          <a:p>
            <a:endParaRPr lang="en-US" dirty="0" smtClean="0"/>
          </a:p>
          <a:p>
            <a:r>
              <a:rPr lang="en-US" dirty="0" smtClean="0"/>
              <a:t>NUIs have a set of strengths based on what they make easier</a:t>
            </a:r>
          </a:p>
          <a:p>
            <a:r>
              <a:rPr lang="en-US" dirty="0" smtClean="0"/>
              <a:t>How they make things easier</a:t>
            </a:r>
          </a:p>
          <a:p>
            <a:r>
              <a:rPr lang="en-US" dirty="0" smtClean="0"/>
              <a:t>How they shape the user’s interactions</a:t>
            </a:r>
            <a:r>
              <a:rPr lang="en-US" baseline="0" dirty="0" smtClean="0"/>
              <a:t> with technology</a:t>
            </a:r>
          </a:p>
          <a:p>
            <a:r>
              <a:rPr lang="en-US" baseline="0" dirty="0" smtClean="0"/>
              <a:t>Which niches they fit into…</a:t>
            </a:r>
          </a:p>
          <a:p>
            <a:endParaRPr lang="en-US" dirty="0" smtClean="0"/>
          </a:p>
          <a:p>
            <a:r>
              <a:rPr lang="en-US" dirty="0" smtClean="0"/>
              <a:t>http://</a:t>
            </a:r>
            <a:r>
              <a:rPr lang="en-US" dirty="0" err="1" smtClean="0"/>
              <a:t>welcometothejiggle.blogspot.ca</a:t>
            </a:r>
            <a:r>
              <a:rPr lang="en-US" dirty="0" smtClean="0"/>
              <a:t>/2011/08/appropriate-</a:t>
            </a:r>
            <a:r>
              <a:rPr lang="en-US" dirty="0" err="1" smtClean="0"/>
              <a:t>expectations.html</a:t>
            </a:r>
            <a:endParaRPr lang="en-US" dirty="0" smtClean="0"/>
          </a:p>
          <a:p>
            <a:endParaRPr lang="en-US" dirty="0" smtClean="0"/>
          </a:p>
          <a:p>
            <a:r>
              <a:rPr lang="en-US" dirty="0" smtClean="0"/>
              <a:t>“The way users</a:t>
            </a:r>
            <a:r>
              <a:rPr lang="en-US" baseline="0" dirty="0" smtClean="0"/>
              <a:t> interact with and feel while they are using a technology”</a:t>
            </a:r>
          </a:p>
          <a:p>
            <a:r>
              <a:rPr lang="en-US" baseline="0" dirty="0" smtClean="0"/>
              <a:t>-- mirroring capabilities</a:t>
            </a:r>
          </a:p>
          <a:p>
            <a:r>
              <a:rPr lang="en-US" baseline="0" dirty="0" smtClean="0"/>
              <a:t>-- meeting their needs</a:t>
            </a:r>
          </a:p>
          <a:p>
            <a:r>
              <a:rPr lang="en-US" baseline="0" dirty="0" smtClean="0"/>
              <a:t>-- taking advantage of their capacities </a:t>
            </a:r>
          </a:p>
          <a:p>
            <a:r>
              <a:rPr lang="en-US" baseline="0" dirty="0" smtClean="0"/>
              <a:t>-- fit their task and context demands</a:t>
            </a:r>
          </a:p>
        </p:txBody>
      </p:sp>
      <p:sp>
        <p:nvSpPr>
          <p:cNvPr id="4" name="Slide Number Placeholder 3"/>
          <p:cNvSpPr>
            <a:spLocks noGrp="1"/>
          </p:cNvSpPr>
          <p:nvPr>
            <p:ph type="sldNum" sz="quarter" idx="10"/>
          </p:nvPr>
        </p:nvSpPr>
        <p:spPr/>
        <p:txBody>
          <a:bodyPr/>
          <a:lstStyle/>
          <a:p>
            <a:fld id="{2C9EC02C-7862-C04F-88CF-B6FBE0D0E7F9}" type="slidenum">
              <a:rPr lang="en-US" smtClean="0"/>
              <a:pPr/>
              <a:t>8</a:t>
            </a:fld>
            <a:endParaRPr lang="en-US"/>
          </a:p>
        </p:txBody>
      </p:sp>
    </p:spTree>
    <p:extLst>
      <p:ext uri="{BB962C8B-B14F-4D97-AF65-F5344CB8AC3E}">
        <p14:creationId xmlns:p14="http://schemas.microsoft.com/office/powerpoint/2010/main" val="340550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r>
              <a:rPr lang="en-US" baseline="0" dirty="0" smtClean="0"/>
              <a:t> Han</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9</a:t>
            </a:fld>
            <a:endParaRPr lang="en-US"/>
          </a:p>
        </p:txBody>
      </p:sp>
    </p:spTree>
    <p:extLst>
      <p:ext uri="{BB962C8B-B14F-4D97-AF65-F5344CB8AC3E}">
        <p14:creationId xmlns:p14="http://schemas.microsoft.com/office/powerpoint/2010/main" val="2776290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www.ted.com</a:t>
            </a:r>
            <a:r>
              <a:rPr lang="en-US" dirty="0" smtClean="0"/>
              <a:t>/talks/</a:t>
            </a:r>
            <a:r>
              <a:rPr lang="en-US" dirty="0" err="1" smtClean="0"/>
              <a:t>anand_agarawala_demos_his_bumptop_desktop.html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11</a:t>
            </a:fld>
            <a:endParaRPr lang="en-US"/>
          </a:p>
        </p:txBody>
      </p:sp>
    </p:spTree>
    <p:extLst>
      <p:ext uri="{BB962C8B-B14F-4D97-AF65-F5344CB8AC3E}">
        <p14:creationId xmlns:p14="http://schemas.microsoft.com/office/powerpoint/2010/main" val="1556730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27-11-14</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27-11-14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27-11-14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AC4C2E"/>
        </a:solidFill>
        <a:effectLst/>
      </p:bgPr>
    </p:bg>
    <p:spTree>
      <p:nvGrpSpPr>
        <p:cNvPr id="1" name=""/>
        <p:cNvGrpSpPr/>
        <p:nvPr/>
      </p:nvGrpSpPr>
      <p:grpSpPr>
        <a:xfrm>
          <a:off x="0" y="0"/>
          <a:ext cx="0" cy="0"/>
          <a:chOff x="0" y="0"/>
          <a:chExt cx="0" cy="0"/>
        </a:xfrm>
      </p:grpSpPr>
      <p:sp>
        <p:nvSpPr>
          <p:cNvPr id="926722" name="Rectangle 2"/>
          <p:cNvSpPr>
            <a:spLocks noGrp="1" noChangeArrowheads="1"/>
          </p:cNvSpPr>
          <p:nvPr>
            <p:ph type="ctrTitle"/>
          </p:nvPr>
        </p:nvSpPr>
        <p:spPr>
          <a:xfrm>
            <a:off x="685800" y="1676400"/>
            <a:ext cx="7772400" cy="1143000"/>
          </a:xfrm>
        </p:spPr>
        <p:txBody>
          <a:bodyPr/>
          <a:lstStyle>
            <a:lvl1pPr>
              <a:defRPr>
                <a:solidFill>
                  <a:srgbClr val="D39C39"/>
                </a:solidFill>
              </a:defRPr>
            </a:lvl1pPr>
          </a:lstStyle>
          <a:p>
            <a:pPr lvl="0"/>
            <a:r>
              <a:rPr lang="en-US" noProof="0" smtClean="0"/>
              <a:t>HCI Research Directions</a:t>
            </a:r>
          </a:p>
        </p:txBody>
      </p:sp>
      <p:sp>
        <p:nvSpPr>
          <p:cNvPr id="926723" name="Text Box 3"/>
          <p:cNvSpPr txBox="1">
            <a:spLocks noChangeArrowheads="1"/>
          </p:cNvSpPr>
          <p:nvPr/>
        </p:nvSpPr>
        <p:spPr bwMode="auto">
          <a:xfrm>
            <a:off x="2438400" y="3810000"/>
            <a:ext cx="6400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defTabSz="914400" fontAlgn="base">
              <a:spcBef>
                <a:spcPct val="0"/>
              </a:spcBef>
              <a:spcAft>
                <a:spcPct val="0"/>
              </a:spcAft>
            </a:pPr>
            <a:r>
              <a:rPr lang="en-US" sz="2400" smtClean="0">
                <a:solidFill>
                  <a:srgbClr val="DFC183"/>
                </a:solidFill>
                <a:latin typeface="Arial Black" charset="0"/>
                <a:ea typeface="ＭＳ Ｐゴシック" charset="0"/>
              </a:rPr>
              <a:t>Prof. James A. Landay</a:t>
            </a:r>
          </a:p>
          <a:p>
            <a:pPr algn="r" defTabSz="914400" fontAlgn="base">
              <a:spcBef>
                <a:spcPct val="0"/>
              </a:spcBef>
              <a:spcAft>
                <a:spcPct val="0"/>
              </a:spcAft>
            </a:pPr>
            <a:r>
              <a:rPr lang="en-US" sz="2400" smtClean="0">
                <a:solidFill>
                  <a:srgbClr val="DFC183"/>
                </a:solidFill>
                <a:latin typeface="Arial Black" charset="0"/>
                <a:ea typeface="ＭＳ Ｐゴシック" charset="0"/>
              </a:rPr>
              <a:t>University of Washington</a:t>
            </a:r>
          </a:p>
          <a:p>
            <a:pPr algn="r" defTabSz="914400" fontAlgn="base">
              <a:spcBef>
                <a:spcPct val="0"/>
              </a:spcBef>
              <a:spcAft>
                <a:spcPct val="0"/>
              </a:spcAft>
            </a:pPr>
            <a:r>
              <a:rPr lang="en-US" sz="2400" smtClean="0">
                <a:solidFill>
                  <a:srgbClr val="DFC183"/>
                </a:solidFill>
                <a:latin typeface="Arial Black" charset="0"/>
                <a:ea typeface="ＭＳ Ｐゴシック" charset="0"/>
              </a:rPr>
              <a:t>Autumn 2004</a:t>
            </a:r>
          </a:p>
        </p:txBody>
      </p:sp>
      <p:pic>
        <p:nvPicPr>
          <p:cNvPr id="926724" name="Picture 4" descr="ui-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8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0543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78EB0012-C727-EE49-807E-ED6D6992072C}" type="slidenum">
              <a:rPr lang="en-US">
                <a:latin typeface="Arial"/>
              </a:rPr>
              <a:pPr/>
              <a:t>‹#›</a:t>
            </a:fld>
            <a:endParaRPr lang="en-US">
              <a:latin typeface="Arial"/>
            </a:endParaRPr>
          </a:p>
        </p:txBody>
      </p:sp>
    </p:spTree>
    <p:extLst>
      <p:ext uri="{BB962C8B-B14F-4D97-AF65-F5344CB8AC3E}">
        <p14:creationId xmlns:p14="http://schemas.microsoft.com/office/powerpoint/2010/main" val="1957592060"/>
      </p:ext>
    </p:extLst>
  </p:cSld>
  <p:clrMapOvr>
    <a:masterClrMapping/>
  </p:clrMapOvr>
  <p:transition xmlns:p14="http://schemas.microsoft.com/office/powerpoint/2010/mai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A81D5E28-CA31-1C47-BB27-6E4AED7173FB}" type="slidenum">
              <a:rPr lang="en-US">
                <a:latin typeface="Arial"/>
              </a:rPr>
              <a:pPr/>
              <a:t>‹#›</a:t>
            </a:fld>
            <a:endParaRPr lang="en-US">
              <a:latin typeface="Arial"/>
            </a:endParaRPr>
          </a:p>
        </p:txBody>
      </p:sp>
    </p:spTree>
    <p:extLst>
      <p:ext uri="{BB962C8B-B14F-4D97-AF65-F5344CB8AC3E}">
        <p14:creationId xmlns:p14="http://schemas.microsoft.com/office/powerpoint/2010/main" val="3674625247"/>
      </p:ext>
    </p:extLst>
  </p:cSld>
  <p:clrMapOvr>
    <a:masterClrMapping/>
  </p:clrMapOvr>
  <p:transition xmlns:p14="http://schemas.microsoft.com/office/powerpoint/2010/mai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D1D9B0F2-4CD9-E34B-9071-19A0EB2AAE32}" type="slidenum">
              <a:rPr lang="en-US">
                <a:latin typeface="Arial"/>
              </a:rPr>
              <a:pPr/>
              <a:t>‹#›</a:t>
            </a:fld>
            <a:endParaRPr lang="en-US">
              <a:latin typeface="Arial"/>
            </a:endParaRPr>
          </a:p>
        </p:txBody>
      </p:sp>
    </p:spTree>
    <p:extLst>
      <p:ext uri="{BB962C8B-B14F-4D97-AF65-F5344CB8AC3E}">
        <p14:creationId xmlns:p14="http://schemas.microsoft.com/office/powerpoint/2010/main" val="3678897737"/>
      </p:ext>
    </p:extLst>
  </p:cSld>
  <p:clrMapOvr>
    <a:masterClrMapping/>
  </p:clrMapOvr>
  <p:transition xmlns:p14="http://schemas.microsoft.com/office/powerpoint/2010/mai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atin typeface="Arial"/>
              </a:rPr>
              <a:t>CSE490jl - Autumn 2004</a:t>
            </a:r>
          </a:p>
        </p:txBody>
      </p:sp>
      <p:sp>
        <p:nvSpPr>
          <p:cNvPr id="8" name="Footer Placeholder 7"/>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9" name="Slide Number Placeholder 8"/>
          <p:cNvSpPr>
            <a:spLocks noGrp="1"/>
          </p:cNvSpPr>
          <p:nvPr>
            <p:ph type="sldNum" sz="quarter" idx="12"/>
          </p:nvPr>
        </p:nvSpPr>
        <p:spPr/>
        <p:txBody>
          <a:bodyPr/>
          <a:lstStyle>
            <a:lvl1pPr>
              <a:defRPr/>
            </a:lvl1pPr>
          </a:lstStyle>
          <a:p>
            <a:fld id="{0BE091CE-033F-D347-8C58-9876AD01A946}" type="slidenum">
              <a:rPr lang="en-US">
                <a:latin typeface="Arial"/>
              </a:rPr>
              <a:pPr/>
              <a:t>‹#›</a:t>
            </a:fld>
            <a:endParaRPr lang="en-US">
              <a:latin typeface="Arial"/>
            </a:endParaRPr>
          </a:p>
        </p:txBody>
      </p:sp>
    </p:spTree>
    <p:extLst>
      <p:ext uri="{BB962C8B-B14F-4D97-AF65-F5344CB8AC3E}">
        <p14:creationId xmlns:p14="http://schemas.microsoft.com/office/powerpoint/2010/main" val="3541376784"/>
      </p:ext>
    </p:extLst>
  </p:cSld>
  <p:clrMapOvr>
    <a:masterClrMapping/>
  </p:clrMapOvr>
  <p:transition xmlns:p14="http://schemas.microsoft.com/office/powerpoint/2010/mai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atin typeface="Arial"/>
              </a:rPr>
              <a:t>CSE490jl - Autumn 2004</a:t>
            </a:r>
          </a:p>
        </p:txBody>
      </p:sp>
      <p:sp>
        <p:nvSpPr>
          <p:cNvPr id="4" name="Footer Placeholder 3"/>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5" name="Slide Number Placeholder 4"/>
          <p:cNvSpPr>
            <a:spLocks noGrp="1"/>
          </p:cNvSpPr>
          <p:nvPr>
            <p:ph type="sldNum" sz="quarter" idx="12"/>
          </p:nvPr>
        </p:nvSpPr>
        <p:spPr/>
        <p:txBody>
          <a:bodyPr/>
          <a:lstStyle>
            <a:lvl1pPr>
              <a:defRPr/>
            </a:lvl1pPr>
          </a:lstStyle>
          <a:p>
            <a:fld id="{A46796F3-44EA-304E-A130-2AABCCC0DDA6}" type="slidenum">
              <a:rPr lang="en-US">
                <a:latin typeface="Arial"/>
              </a:rPr>
              <a:pPr/>
              <a:t>‹#›</a:t>
            </a:fld>
            <a:endParaRPr lang="en-US">
              <a:latin typeface="Arial"/>
            </a:endParaRPr>
          </a:p>
        </p:txBody>
      </p:sp>
    </p:spTree>
    <p:extLst>
      <p:ext uri="{BB962C8B-B14F-4D97-AF65-F5344CB8AC3E}">
        <p14:creationId xmlns:p14="http://schemas.microsoft.com/office/powerpoint/2010/main" val="3675170517"/>
      </p:ext>
    </p:extLst>
  </p:cSld>
  <p:clrMapOvr>
    <a:masterClrMapping/>
  </p:clrMapOvr>
  <p:transition xmlns:p14="http://schemas.microsoft.com/office/powerpoint/2010/mai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atin typeface="Arial"/>
              </a:rPr>
              <a:t>CSE490jl - Autumn 2004</a:t>
            </a:r>
          </a:p>
        </p:txBody>
      </p:sp>
      <p:sp>
        <p:nvSpPr>
          <p:cNvPr id="3" name="Footer Placeholder 2"/>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4" name="Slide Number Placeholder 3"/>
          <p:cNvSpPr>
            <a:spLocks noGrp="1"/>
          </p:cNvSpPr>
          <p:nvPr>
            <p:ph type="sldNum" sz="quarter" idx="12"/>
          </p:nvPr>
        </p:nvSpPr>
        <p:spPr/>
        <p:txBody>
          <a:bodyPr/>
          <a:lstStyle>
            <a:lvl1pPr>
              <a:defRPr/>
            </a:lvl1pPr>
          </a:lstStyle>
          <a:p>
            <a:fld id="{AFC02347-30F4-924F-A8CA-59511D4CE677}" type="slidenum">
              <a:rPr lang="en-US">
                <a:latin typeface="Arial"/>
              </a:rPr>
              <a:pPr/>
              <a:t>‹#›</a:t>
            </a:fld>
            <a:endParaRPr lang="en-US">
              <a:latin typeface="Arial"/>
            </a:endParaRPr>
          </a:p>
        </p:txBody>
      </p:sp>
    </p:spTree>
    <p:extLst>
      <p:ext uri="{BB962C8B-B14F-4D97-AF65-F5344CB8AC3E}">
        <p14:creationId xmlns:p14="http://schemas.microsoft.com/office/powerpoint/2010/main" val="1974866052"/>
      </p:ext>
    </p:extLst>
  </p:cSld>
  <p:clrMapOvr>
    <a:masterClrMapping/>
  </p:clrMapOvr>
  <p:transition xmlns:p14="http://schemas.microsoft.com/office/powerpoint/2010/mai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56F8645A-5941-3341-AA34-72CD89E670F8}" type="slidenum">
              <a:rPr lang="en-US">
                <a:latin typeface="Arial"/>
              </a:rPr>
              <a:pPr/>
              <a:t>‹#›</a:t>
            </a:fld>
            <a:endParaRPr lang="en-US">
              <a:latin typeface="Arial"/>
            </a:endParaRPr>
          </a:p>
        </p:txBody>
      </p:sp>
    </p:spTree>
    <p:extLst>
      <p:ext uri="{BB962C8B-B14F-4D97-AF65-F5344CB8AC3E}">
        <p14:creationId xmlns:p14="http://schemas.microsoft.com/office/powerpoint/2010/main" val="2511259279"/>
      </p:ext>
    </p:extLst>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27-11-14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D3A05450-1777-5E4F-B061-20906C9EE293}" type="slidenum">
              <a:rPr lang="en-US">
                <a:latin typeface="Arial"/>
              </a:rPr>
              <a:pPr/>
              <a:t>‹#›</a:t>
            </a:fld>
            <a:endParaRPr lang="en-US">
              <a:latin typeface="Arial"/>
            </a:endParaRPr>
          </a:p>
        </p:txBody>
      </p:sp>
    </p:spTree>
    <p:extLst>
      <p:ext uri="{BB962C8B-B14F-4D97-AF65-F5344CB8AC3E}">
        <p14:creationId xmlns:p14="http://schemas.microsoft.com/office/powerpoint/2010/main" val="3379965444"/>
      </p:ext>
    </p:extLst>
  </p:cSld>
  <p:clrMapOvr>
    <a:masterClrMapping/>
  </p:clrMapOvr>
  <p:transition xmlns:p14="http://schemas.microsoft.com/office/powerpoint/2010/mai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A9E44462-F8FE-DF45-B6E0-15749EA9A35A}" type="slidenum">
              <a:rPr lang="en-US">
                <a:latin typeface="Arial"/>
              </a:rPr>
              <a:pPr/>
              <a:t>‹#›</a:t>
            </a:fld>
            <a:endParaRPr lang="en-US">
              <a:latin typeface="Arial"/>
            </a:endParaRPr>
          </a:p>
        </p:txBody>
      </p:sp>
    </p:spTree>
    <p:extLst>
      <p:ext uri="{BB962C8B-B14F-4D97-AF65-F5344CB8AC3E}">
        <p14:creationId xmlns:p14="http://schemas.microsoft.com/office/powerpoint/2010/main" val="2530183093"/>
      </p:ext>
    </p:extLst>
  </p:cSld>
  <p:clrMapOvr>
    <a:masterClrMapping/>
  </p:clrMapOvr>
  <p:transition xmlns:p14="http://schemas.microsoft.com/office/powerpoint/2010/mai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352425"/>
            <a:ext cx="216535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352425"/>
            <a:ext cx="6346825"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DDCCF18C-0A12-574D-8A58-3966AEAA86D9}" type="slidenum">
              <a:rPr lang="en-US">
                <a:latin typeface="Arial"/>
              </a:rPr>
              <a:pPr/>
              <a:t>‹#›</a:t>
            </a:fld>
            <a:endParaRPr lang="en-US">
              <a:latin typeface="Arial"/>
            </a:endParaRPr>
          </a:p>
        </p:txBody>
      </p:sp>
    </p:spTree>
    <p:extLst>
      <p:ext uri="{BB962C8B-B14F-4D97-AF65-F5344CB8AC3E}">
        <p14:creationId xmlns:p14="http://schemas.microsoft.com/office/powerpoint/2010/main" val="4288326331"/>
      </p:ext>
    </p:extLst>
  </p:cSld>
  <p:clrMapOvr>
    <a:masterClrMapping/>
  </p:clrMapOvr>
  <p:transition xmlns:p14="http://schemas.microsoft.com/office/powerpoint/2010/mai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600200"/>
            <a:ext cx="3810000" cy="4724400"/>
          </a:xfrm>
        </p:spPr>
        <p:txBody>
          <a:bodyPr/>
          <a:lstStyle/>
          <a:p>
            <a:endParaRPr lang="en-US"/>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CA908FEA-A21E-7F40-BF09-EF62ADEFF903}" type="slidenum">
              <a:rPr lang="en-US">
                <a:latin typeface="Arial"/>
              </a:rPr>
              <a:pPr/>
              <a:t>‹#›</a:t>
            </a:fld>
            <a:endParaRPr lang="en-US">
              <a:latin typeface="Arial"/>
            </a:endParaRPr>
          </a:p>
        </p:txBody>
      </p:sp>
    </p:spTree>
    <p:extLst>
      <p:ext uri="{BB962C8B-B14F-4D97-AF65-F5344CB8AC3E}">
        <p14:creationId xmlns:p14="http://schemas.microsoft.com/office/powerpoint/2010/main" val="4205210639"/>
      </p:ext>
    </p:extLst>
  </p:cSld>
  <p:clrMapOvr>
    <a:masterClrMapping/>
  </p:clrMapOvr>
  <p:transition xmlns:p14="http://schemas.microsoft.com/office/powerpoint/2010/mai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3810000" cy="4724400"/>
          </a:xfrm>
        </p:spPr>
        <p:txBody>
          <a:bodyPr/>
          <a:lstStyle/>
          <a:p>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81021F8B-9150-7445-8506-4BFA731C208D}" type="slidenum">
              <a:rPr lang="en-US">
                <a:latin typeface="Arial"/>
              </a:rPr>
              <a:pPr/>
              <a:t>‹#›</a:t>
            </a:fld>
            <a:endParaRPr lang="en-US">
              <a:latin typeface="Arial"/>
            </a:endParaRPr>
          </a:p>
        </p:txBody>
      </p:sp>
    </p:spTree>
    <p:extLst>
      <p:ext uri="{BB962C8B-B14F-4D97-AF65-F5344CB8AC3E}">
        <p14:creationId xmlns:p14="http://schemas.microsoft.com/office/powerpoint/2010/main" val="893488833"/>
      </p:ext>
    </p:extLst>
  </p:cSld>
  <p:clrMapOvr>
    <a:masterClrMapping/>
  </p:clrMapOvr>
  <p:transition xmlns:p14="http://schemas.microsoft.com/office/powerpoint/2010/mai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00200"/>
            <a:ext cx="3810000" cy="4724400"/>
          </a:xfrm>
        </p:spPr>
        <p:txBody>
          <a:bodyPr/>
          <a:lstStyle/>
          <a:p>
            <a:endParaRPr lang="en-US"/>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28CD3644-A7EA-3A40-9595-0117BDDE4EFF}" type="slidenum">
              <a:rPr lang="en-US">
                <a:latin typeface="Arial"/>
              </a:rPr>
              <a:pPr/>
              <a:t>‹#›</a:t>
            </a:fld>
            <a:endParaRPr lang="en-US">
              <a:latin typeface="Arial"/>
            </a:endParaRPr>
          </a:p>
        </p:txBody>
      </p:sp>
    </p:spTree>
    <p:extLst>
      <p:ext uri="{BB962C8B-B14F-4D97-AF65-F5344CB8AC3E}">
        <p14:creationId xmlns:p14="http://schemas.microsoft.com/office/powerpoint/2010/main" val="808688044"/>
      </p:ext>
    </p:extLst>
  </p:cSld>
  <p:clrMapOvr>
    <a:masterClrMapping/>
  </p:clrMapOvr>
  <p:transition xmlns:p14="http://schemas.microsoft.com/office/powerpoint/2010/mai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0386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24871AE9-28EE-7D49-8296-B9B1023C2788}" type="slidenum">
              <a:rPr lang="en-US">
                <a:latin typeface="Arial"/>
              </a:rPr>
              <a:pPr/>
              <a:t>‹#›</a:t>
            </a:fld>
            <a:endParaRPr lang="en-US">
              <a:latin typeface="Arial"/>
            </a:endParaRPr>
          </a:p>
        </p:txBody>
      </p:sp>
    </p:spTree>
    <p:extLst>
      <p:ext uri="{BB962C8B-B14F-4D97-AF65-F5344CB8AC3E}">
        <p14:creationId xmlns:p14="http://schemas.microsoft.com/office/powerpoint/2010/main" val="2088957742"/>
      </p:ext>
    </p:extLst>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27-11-14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27-11-14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27-11-14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27-11-14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27-11-14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27-11-14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27-11-14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27-11-14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888A6"/>
        </a:solidFill>
        <a:effectLst/>
      </p:bgPr>
    </p:bg>
    <p:spTree>
      <p:nvGrpSpPr>
        <p:cNvPr id="1" name=""/>
        <p:cNvGrpSpPr/>
        <p:nvPr/>
      </p:nvGrpSpPr>
      <p:grpSpPr>
        <a:xfrm>
          <a:off x="0" y="0"/>
          <a:ext cx="0" cy="0"/>
          <a:chOff x="0" y="0"/>
          <a:chExt cx="0" cy="0"/>
        </a:xfrm>
      </p:grpSpPr>
      <p:sp>
        <p:nvSpPr>
          <p:cNvPr id="925698" name="Rectangle 2"/>
          <p:cNvSpPr>
            <a:spLocks noChangeArrowheads="1"/>
          </p:cNvSpPr>
          <p:nvPr/>
        </p:nvSpPr>
        <p:spPr bwMode="auto">
          <a:xfrm>
            <a:off x="0" y="0"/>
            <a:ext cx="9144000" cy="10969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en-US" sz="2400" smtClean="0">
              <a:solidFill>
                <a:srgbClr val="F8BF08"/>
              </a:solidFill>
              <a:latin typeface="Times New Roman" charset="0"/>
              <a:ea typeface="ＭＳ Ｐゴシック" charset="0"/>
            </a:endParaRPr>
          </a:p>
        </p:txBody>
      </p:sp>
      <p:sp>
        <p:nvSpPr>
          <p:cNvPr id="925699" name="Rectangle 3"/>
          <p:cNvSpPr>
            <a:spLocks noGrp="1" noChangeArrowheads="1"/>
          </p:cNvSpPr>
          <p:nvPr>
            <p:ph type="title"/>
          </p:nvPr>
        </p:nvSpPr>
        <p:spPr bwMode="auto">
          <a:xfrm>
            <a:off x="479425" y="352425"/>
            <a:ext cx="8664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5700" name="Rectangle 4"/>
          <p:cNvSpPr>
            <a:spLocks noGrp="1" noChangeArrowheads="1"/>
          </p:cNvSpPr>
          <p:nvPr>
            <p:ph type="body" idx="1"/>
          </p:nvPr>
        </p:nvSpPr>
        <p:spPr bwMode="auto">
          <a:xfrm>
            <a:off x="685800" y="16002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5701" name="Rectangle 5"/>
          <p:cNvSpPr>
            <a:spLocks noGrp="1" noChangeArrowheads="1"/>
          </p:cNvSpPr>
          <p:nvPr>
            <p:ph type="dt" sz="half" idx="2"/>
          </p:nvPr>
        </p:nvSpPr>
        <p:spPr bwMode="auto">
          <a:xfrm>
            <a:off x="68580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100" b="1">
                <a:solidFill>
                  <a:srgbClr val="D4E8F4"/>
                </a:solidFill>
                <a:latin typeface="+mn-lt"/>
              </a:defRPr>
            </a:lvl1pPr>
          </a:lstStyle>
          <a:p>
            <a:pPr defTabSz="914400" fontAlgn="base">
              <a:spcBef>
                <a:spcPct val="0"/>
              </a:spcBef>
              <a:spcAft>
                <a:spcPct val="0"/>
              </a:spcAft>
            </a:pPr>
            <a:r>
              <a:rPr lang="en-US" smtClean="0">
                <a:latin typeface="Arial"/>
                <a:ea typeface="ＭＳ Ｐゴシック" charset="0"/>
              </a:rPr>
              <a:t>CSE490jl - Autumn 2004</a:t>
            </a:r>
          </a:p>
        </p:txBody>
      </p:sp>
      <p:sp>
        <p:nvSpPr>
          <p:cNvPr id="925702" name="Rectangle 6"/>
          <p:cNvSpPr>
            <a:spLocks noGrp="1" noChangeArrowheads="1"/>
          </p:cNvSpPr>
          <p:nvPr>
            <p:ph type="ftr" sz="quarter" idx="3"/>
          </p:nvPr>
        </p:nvSpPr>
        <p:spPr bwMode="auto">
          <a:xfrm>
            <a:off x="2667000" y="65532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100" b="1">
                <a:solidFill>
                  <a:srgbClr val="D4E8F4"/>
                </a:solidFill>
                <a:latin typeface="+mn-lt"/>
              </a:defRPr>
            </a:lvl1pPr>
          </a:lstStyle>
          <a:p>
            <a:pPr defTabSz="914400" fontAlgn="base">
              <a:spcBef>
                <a:spcPct val="0"/>
              </a:spcBef>
              <a:spcAft>
                <a:spcPct val="0"/>
              </a:spcAft>
            </a:pPr>
            <a:r>
              <a:rPr lang="en-US" smtClean="0">
                <a:latin typeface="Arial"/>
                <a:ea typeface="ＭＳ Ｐゴシック" charset="0"/>
              </a:rPr>
              <a:t>User Interface Design, Prototyping, and Evaluation</a:t>
            </a:r>
          </a:p>
        </p:txBody>
      </p:sp>
      <p:sp>
        <p:nvSpPr>
          <p:cNvPr id="925703" name="Rectangle 7"/>
          <p:cNvSpPr>
            <a:spLocks noGrp="1" noChangeArrowheads="1"/>
          </p:cNvSpPr>
          <p:nvPr>
            <p:ph type="sldNum" sz="quarter" idx="4"/>
          </p:nvPr>
        </p:nvSpPr>
        <p:spPr bwMode="auto">
          <a:xfrm>
            <a:off x="7467600" y="65532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100" b="1">
                <a:solidFill>
                  <a:srgbClr val="D4E8F4"/>
                </a:solidFill>
                <a:latin typeface="+mn-lt"/>
              </a:defRPr>
            </a:lvl1pPr>
          </a:lstStyle>
          <a:p>
            <a:pPr defTabSz="914400" fontAlgn="base">
              <a:spcBef>
                <a:spcPct val="0"/>
              </a:spcBef>
              <a:spcAft>
                <a:spcPct val="0"/>
              </a:spcAft>
            </a:pPr>
            <a:fld id="{7F0D2FBA-6E99-5044-8849-C5B1DD7298CD}" type="slidenum">
              <a:rPr lang="en-US" smtClean="0">
                <a:latin typeface="Arial"/>
                <a:ea typeface="ＭＳ Ｐゴシック" charset="0"/>
              </a:rPr>
              <a:pPr defTabSz="914400" fontAlgn="base">
                <a:spcBef>
                  <a:spcPct val="0"/>
                </a:spcBef>
                <a:spcAft>
                  <a:spcPct val="0"/>
                </a:spcAft>
              </a:pPr>
              <a:t>‹#›</a:t>
            </a:fld>
            <a:endParaRPr lang="en-US" smtClean="0">
              <a:latin typeface="Arial"/>
              <a:ea typeface="ＭＳ Ｐゴシック" charset="0"/>
            </a:endParaRPr>
          </a:p>
        </p:txBody>
      </p:sp>
    </p:spTree>
    <p:extLst>
      <p:ext uri="{BB962C8B-B14F-4D97-AF65-F5344CB8AC3E}">
        <p14:creationId xmlns:p14="http://schemas.microsoft.com/office/powerpoint/2010/main" val="359098070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xmlns:p14="http://schemas.microsoft.com/office/powerpoint/2010/main">
    <p:dissolve/>
  </p:transition>
  <p:hf hdr="0"/>
  <p:txStyles>
    <p:titleStyle>
      <a:lvl1pPr algn="l" rtl="0" fontAlgn="base">
        <a:spcBef>
          <a:spcPct val="0"/>
        </a:spcBef>
        <a:spcAft>
          <a:spcPct val="0"/>
        </a:spcAft>
        <a:defRPr sz="3700">
          <a:solidFill>
            <a:srgbClr val="3E4E6C"/>
          </a:solidFill>
          <a:latin typeface="+mj-lt"/>
          <a:ea typeface="+mj-ea"/>
          <a:cs typeface="+mj-cs"/>
        </a:defRPr>
      </a:lvl1pPr>
      <a:lvl2pPr algn="l" rtl="0" fontAlgn="base">
        <a:spcBef>
          <a:spcPct val="0"/>
        </a:spcBef>
        <a:spcAft>
          <a:spcPct val="0"/>
        </a:spcAft>
        <a:defRPr sz="3700">
          <a:solidFill>
            <a:srgbClr val="3E4E6C"/>
          </a:solidFill>
          <a:latin typeface="Arial Black" charset="0"/>
          <a:ea typeface="ＭＳ Ｐゴシック" charset="0"/>
        </a:defRPr>
      </a:lvl2pPr>
      <a:lvl3pPr algn="l" rtl="0" fontAlgn="base">
        <a:spcBef>
          <a:spcPct val="0"/>
        </a:spcBef>
        <a:spcAft>
          <a:spcPct val="0"/>
        </a:spcAft>
        <a:defRPr sz="3700">
          <a:solidFill>
            <a:srgbClr val="3E4E6C"/>
          </a:solidFill>
          <a:latin typeface="Arial Black" charset="0"/>
          <a:ea typeface="ＭＳ Ｐゴシック" charset="0"/>
        </a:defRPr>
      </a:lvl3pPr>
      <a:lvl4pPr algn="l" rtl="0" fontAlgn="base">
        <a:spcBef>
          <a:spcPct val="0"/>
        </a:spcBef>
        <a:spcAft>
          <a:spcPct val="0"/>
        </a:spcAft>
        <a:defRPr sz="3700">
          <a:solidFill>
            <a:srgbClr val="3E4E6C"/>
          </a:solidFill>
          <a:latin typeface="Arial Black" charset="0"/>
          <a:ea typeface="ＭＳ Ｐゴシック" charset="0"/>
        </a:defRPr>
      </a:lvl4pPr>
      <a:lvl5pPr algn="l" rtl="0" fontAlgn="base">
        <a:spcBef>
          <a:spcPct val="0"/>
        </a:spcBef>
        <a:spcAft>
          <a:spcPct val="0"/>
        </a:spcAft>
        <a:defRPr sz="3700">
          <a:solidFill>
            <a:srgbClr val="3E4E6C"/>
          </a:solidFill>
          <a:latin typeface="Arial Black" charset="0"/>
          <a:ea typeface="ＭＳ Ｐゴシック" charset="0"/>
        </a:defRPr>
      </a:lvl5pPr>
      <a:lvl6pPr marL="457200" algn="l" rtl="0" fontAlgn="base">
        <a:spcBef>
          <a:spcPct val="0"/>
        </a:spcBef>
        <a:spcAft>
          <a:spcPct val="0"/>
        </a:spcAft>
        <a:defRPr sz="3700">
          <a:solidFill>
            <a:srgbClr val="3E4E6C"/>
          </a:solidFill>
          <a:latin typeface="Arial Black" charset="0"/>
          <a:ea typeface="ＭＳ Ｐゴシック" charset="0"/>
        </a:defRPr>
      </a:lvl6pPr>
      <a:lvl7pPr marL="914400" algn="l" rtl="0" fontAlgn="base">
        <a:spcBef>
          <a:spcPct val="0"/>
        </a:spcBef>
        <a:spcAft>
          <a:spcPct val="0"/>
        </a:spcAft>
        <a:defRPr sz="3700">
          <a:solidFill>
            <a:srgbClr val="3E4E6C"/>
          </a:solidFill>
          <a:latin typeface="Arial Black" charset="0"/>
          <a:ea typeface="ＭＳ Ｐゴシック" charset="0"/>
        </a:defRPr>
      </a:lvl7pPr>
      <a:lvl8pPr marL="1371600" algn="l" rtl="0" fontAlgn="base">
        <a:spcBef>
          <a:spcPct val="0"/>
        </a:spcBef>
        <a:spcAft>
          <a:spcPct val="0"/>
        </a:spcAft>
        <a:defRPr sz="3700">
          <a:solidFill>
            <a:srgbClr val="3E4E6C"/>
          </a:solidFill>
          <a:latin typeface="Arial Black" charset="0"/>
          <a:ea typeface="ＭＳ Ｐゴシック" charset="0"/>
        </a:defRPr>
      </a:lvl8pPr>
      <a:lvl9pPr marL="1828800" algn="l" rtl="0" fontAlgn="base">
        <a:spcBef>
          <a:spcPct val="0"/>
        </a:spcBef>
        <a:spcAft>
          <a:spcPct val="0"/>
        </a:spcAft>
        <a:defRPr sz="3700">
          <a:solidFill>
            <a:srgbClr val="3E4E6C"/>
          </a:solidFill>
          <a:latin typeface="Arial Black" charset="0"/>
          <a:ea typeface="ＭＳ Ｐゴシック" charset="0"/>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ea typeface="+mn-ea"/>
        </a:defRPr>
      </a:lvl2pPr>
      <a:lvl3pPr marL="1143000" indent="-228600" algn="l" rtl="0" fontAlgn="base">
        <a:spcBef>
          <a:spcPct val="20000"/>
        </a:spcBef>
        <a:spcAft>
          <a:spcPct val="0"/>
        </a:spcAft>
        <a:buChar char="•"/>
        <a:defRPr sz="2400" b="1">
          <a:solidFill>
            <a:schemeClr val="tx1"/>
          </a:solidFill>
          <a:latin typeface="+mn-lt"/>
          <a:ea typeface="+mn-ea"/>
        </a:defRPr>
      </a:lvl3pPr>
      <a:lvl4pPr marL="1600200" indent="-228600" algn="l" rtl="0" fontAlgn="base">
        <a:spcBef>
          <a:spcPct val="20000"/>
        </a:spcBef>
        <a:spcAft>
          <a:spcPct val="0"/>
        </a:spcAft>
        <a:buChar char="–"/>
        <a:defRPr sz="2000" b="1">
          <a:solidFill>
            <a:schemeClr val="tx1"/>
          </a:solidFill>
          <a:latin typeface="+mn-lt"/>
          <a:ea typeface="+mn-ea"/>
        </a:defRPr>
      </a:lvl4pPr>
      <a:lvl5pPr marL="2057400" indent="-228600" algn="l" rtl="0" fontAlgn="base">
        <a:spcBef>
          <a:spcPct val="20000"/>
        </a:spcBef>
        <a:spcAft>
          <a:spcPct val="0"/>
        </a:spcAft>
        <a:buChar char="»"/>
        <a:defRPr sz="2000" b="1">
          <a:solidFill>
            <a:schemeClr val="tx1"/>
          </a:solidFill>
          <a:latin typeface="+mn-lt"/>
          <a:ea typeface="+mn-ea"/>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Natural User Interfaces</a:t>
            </a:r>
            <a:endParaRPr lang="en-US" sz="3600" dirty="0"/>
          </a:p>
        </p:txBody>
      </p:sp>
      <p:sp>
        <p:nvSpPr>
          <p:cNvPr id="3" name="Subtitle 2"/>
          <p:cNvSpPr>
            <a:spLocks noGrp="1"/>
          </p:cNvSpPr>
          <p:nvPr>
            <p:ph type="subTitle" idx="1"/>
          </p:nvPr>
        </p:nvSpPr>
        <p:spPr/>
        <p:txBody>
          <a:bodyPr/>
          <a:lstStyle/>
          <a:p>
            <a:r>
              <a:rPr lang="en-US" dirty="0" smtClean="0"/>
              <a:t>CPSC 481: HCI I</a:t>
            </a:r>
          </a:p>
          <a:p>
            <a:r>
              <a:rPr lang="en-US" dirty="0" smtClean="0"/>
              <a:t>Winter 2014</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sp>
        <p:nvSpPr>
          <p:cNvPr id="5" name="TextBox 4"/>
          <p:cNvSpPr txBox="1"/>
          <p:nvPr/>
        </p:nvSpPr>
        <p:spPr>
          <a:xfrm>
            <a:off x="1208745" y="5638800"/>
            <a:ext cx="6563655" cy="369332"/>
          </a:xfrm>
          <a:prstGeom prst="rect">
            <a:avLst/>
          </a:prstGeom>
          <a:noFill/>
        </p:spPr>
        <p:txBody>
          <a:bodyPr wrap="square" rtlCol="0">
            <a:spAutoFit/>
          </a:bodyPr>
          <a:lstStyle/>
          <a:p>
            <a:pPr algn="ctr"/>
            <a:r>
              <a:rPr lang="en-US" dirty="0" smtClean="0">
                <a:solidFill>
                  <a:srgbClr val="D9D9D9"/>
                </a:solidFill>
              </a:rPr>
              <a:t>Anthony Tang</a:t>
            </a:r>
            <a:endParaRPr lang="en-US" dirty="0">
              <a:solidFill>
                <a:srgbClr val="D9D9D9"/>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User Interfaces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sp>
        <p:nvSpPr>
          <p:cNvPr id="5" name="Content Placeholder 4"/>
          <p:cNvSpPr>
            <a:spLocks noGrp="1"/>
          </p:cNvSpPr>
          <p:nvPr>
            <p:ph idx="1"/>
          </p:nvPr>
        </p:nvSpPr>
        <p:spPr/>
        <p:txBody>
          <a:bodyPr/>
          <a:lstStyle/>
          <a:p>
            <a:r>
              <a:rPr lang="en-US" dirty="0" smtClean="0"/>
              <a:t>NUI = f(input / output capabilities, human capabilities)</a:t>
            </a:r>
          </a:p>
          <a:p>
            <a:r>
              <a:rPr lang="en-US" dirty="0" smtClean="0"/>
              <a:t>NUI = feelings of efficacy</a:t>
            </a:r>
            <a:endParaRPr lang="en-US" dirty="0"/>
          </a:p>
        </p:txBody>
      </p:sp>
    </p:spTree>
    <p:extLst>
      <p:ext uri="{BB962C8B-B14F-4D97-AF65-F5344CB8AC3E}">
        <p14:creationId xmlns:p14="http://schemas.microsoft.com/office/powerpoint/2010/main" val="1973554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BumpTop</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spTree>
    <p:extLst>
      <p:ext uri="{BB962C8B-B14F-4D97-AF65-F5344CB8AC3E}">
        <p14:creationId xmlns:p14="http://schemas.microsoft.com/office/powerpoint/2010/main" val="24729057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Reality-Based Interfaces</a:t>
            </a:r>
            <a:endParaRPr lang="en-US" dirty="0"/>
          </a:p>
        </p:txBody>
      </p:sp>
      <p:sp>
        <p:nvSpPr>
          <p:cNvPr id="3" name="Content Placeholder 2"/>
          <p:cNvSpPr>
            <a:spLocks noGrp="1"/>
          </p:cNvSpPr>
          <p:nvPr>
            <p:ph idx="1"/>
          </p:nvPr>
        </p:nvSpPr>
        <p:spPr>
          <a:xfrm>
            <a:off x="457200" y="1600200"/>
            <a:ext cx="8229600" cy="5121275"/>
          </a:xfrm>
        </p:spPr>
        <p:txBody>
          <a:bodyPr/>
          <a:lstStyle/>
          <a:p>
            <a:r>
              <a:rPr lang="en-US" dirty="0" smtClean="0"/>
              <a:t>One way of thinking about “Natural User Interfaces” -&gt; ‘Reality-based interfaces’</a:t>
            </a:r>
          </a:p>
          <a:p>
            <a:pPr lvl="1"/>
            <a:r>
              <a:rPr lang="en-US" dirty="0" smtClean="0"/>
              <a:t>» Robert Jacob et al., 2008</a:t>
            </a:r>
          </a:p>
          <a:p>
            <a:endParaRPr lang="en-US" dirty="0"/>
          </a:p>
          <a:p>
            <a:r>
              <a:rPr lang="en-US" dirty="0" smtClean="0"/>
              <a:t>In spite of the name, they are not advocating necessarily re-creating reality; instead, advocating leveraging </a:t>
            </a:r>
            <a:r>
              <a:rPr lang="en-US" u="sng" dirty="0" smtClean="0"/>
              <a:t>our understanding</a:t>
            </a:r>
            <a:r>
              <a:rPr lang="en-US" dirty="0" smtClean="0"/>
              <a:t> of “reality” for design</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spTree>
    <p:extLst>
      <p:ext uri="{BB962C8B-B14F-4D97-AF65-F5344CB8AC3E}">
        <p14:creationId xmlns:p14="http://schemas.microsoft.com/office/powerpoint/2010/main" val="31769085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RBIs: Core Themes</a:t>
            </a:r>
            <a:endParaRPr lang="en-US" dirty="0"/>
          </a:p>
        </p:txBody>
      </p:sp>
      <p:sp>
        <p:nvSpPr>
          <p:cNvPr id="3" name="Content Placeholder 2"/>
          <p:cNvSpPr>
            <a:spLocks noGrp="1"/>
          </p:cNvSpPr>
          <p:nvPr>
            <p:ph idx="1"/>
          </p:nvPr>
        </p:nvSpPr>
        <p:spPr>
          <a:xfrm>
            <a:off x="457200" y="4556458"/>
            <a:ext cx="8229600" cy="1799892"/>
          </a:xfrm>
        </p:spPr>
        <p:txBody>
          <a:bodyPr/>
          <a:lstStyle/>
          <a:p>
            <a:r>
              <a:rPr lang="en-US" dirty="0" smtClean="0"/>
              <a:t>Aspects of our understanding/capacities that have developed of/for the physical, non-digital world that can be leveraged for design</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pic>
        <p:nvPicPr>
          <p:cNvPr id="5" name="Picture 4"/>
          <p:cNvPicPr>
            <a:picLocks noChangeAspect="1"/>
          </p:cNvPicPr>
          <p:nvPr/>
        </p:nvPicPr>
        <p:blipFill>
          <a:blip r:embed="rId2"/>
          <a:stretch>
            <a:fillRect/>
          </a:stretch>
        </p:blipFill>
        <p:spPr>
          <a:xfrm>
            <a:off x="0" y="1817029"/>
            <a:ext cx="9144000" cy="2509242"/>
          </a:xfrm>
          <a:prstGeom prst="rect">
            <a:avLst/>
          </a:prstGeom>
        </p:spPr>
      </p:pic>
    </p:spTree>
    <p:extLst>
      <p:ext uri="{BB962C8B-B14F-4D97-AF65-F5344CB8AC3E}">
        <p14:creationId xmlns:p14="http://schemas.microsoft.com/office/powerpoint/2010/main" val="570917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Physics</a:t>
            </a:r>
            <a:endParaRPr lang="en-US" dirty="0"/>
          </a:p>
        </p:txBody>
      </p:sp>
      <p:sp>
        <p:nvSpPr>
          <p:cNvPr id="3" name="Content Placeholder 2"/>
          <p:cNvSpPr>
            <a:spLocks noGrp="1"/>
          </p:cNvSpPr>
          <p:nvPr>
            <p:ph idx="1"/>
          </p:nvPr>
        </p:nvSpPr>
        <p:spPr>
          <a:xfrm>
            <a:off x="3143082" y="1600200"/>
            <a:ext cx="5543718" cy="4525963"/>
          </a:xfrm>
        </p:spPr>
        <p:txBody>
          <a:bodyPr/>
          <a:lstStyle/>
          <a:p>
            <a:r>
              <a:rPr lang="en-US" dirty="0" smtClean="0"/>
              <a:t>People’s common-sense knowledge about the physical world</a:t>
            </a:r>
          </a:p>
          <a:p>
            <a:pPr lvl="1"/>
            <a:r>
              <a:rPr lang="en-US" dirty="0" smtClean="0"/>
              <a:t>Friction, gravity, velocity, momentum, mass, etc.</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pic>
        <p:nvPicPr>
          <p:cNvPr id="6" name="Picture 5"/>
          <p:cNvPicPr>
            <a:picLocks noChangeAspect="1"/>
          </p:cNvPicPr>
          <p:nvPr/>
        </p:nvPicPr>
        <p:blipFill rotWithShape="1">
          <a:blip r:embed="rId2"/>
          <a:srcRect r="74573"/>
          <a:stretch/>
        </p:blipFill>
        <p:spPr>
          <a:xfrm>
            <a:off x="457200" y="1600200"/>
            <a:ext cx="2325019" cy="2509242"/>
          </a:xfrm>
          <a:prstGeom prst="rect">
            <a:avLst/>
          </a:prstGeom>
        </p:spPr>
      </p:pic>
    </p:spTree>
    <p:extLst>
      <p:ext uri="{BB962C8B-B14F-4D97-AF65-F5344CB8AC3E}">
        <p14:creationId xmlns:p14="http://schemas.microsoft.com/office/powerpoint/2010/main" val="186342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Physics…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pic>
        <p:nvPicPr>
          <p:cNvPr id="5" name="Picture 4"/>
          <p:cNvPicPr>
            <a:picLocks noChangeAspect="1"/>
          </p:cNvPicPr>
          <p:nvPr/>
        </p:nvPicPr>
        <p:blipFill>
          <a:blip r:embed="rId3"/>
          <a:stretch>
            <a:fillRect/>
          </a:stretch>
        </p:blipFill>
        <p:spPr>
          <a:xfrm>
            <a:off x="457200" y="1371600"/>
            <a:ext cx="8229600" cy="5187530"/>
          </a:xfrm>
          <a:prstGeom prst="rect">
            <a:avLst/>
          </a:prstGeom>
        </p:spPr>
      </p:pic>
    </p:spTree>
    <p:extLst>
      <p:ext uri="{BB962C8B-B14F-4D97-AF65-F5344CB8AC3E}">
        <p14:creationId xmlns:p14="http://schemas.microsoft.com/office/powerpoint/2010/main" val="1830199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Awareness and Skills</a:t>
            </a:r>
            <a:endParaRPr lang="en-US" dirty="0"/>
          </a:p>
        </p:txBody>
      </p:sp>
      <p:sp>
        <p:nvSpPr>
          <p:cNvPr id="3" name="Content Placeholder 2"/>
          <p:cNvSpPr>
            <a:spLocks noGrp="1"/>
          </p:cNvSpPr>
          <p:nvPr>
            <p:ph idx="1"/>
          </p:nvPr>
        </p:nvSpPr>
        <p:spPr>
          <a:xfrm>
            <a:off x="3143082" y="1600200"/>
            <a:ext cx="5543718" cy="4525963"/>
          </a:xfrm>
        </p:spPr>
        <p:txBody>
          <a:bodyPr/>
          <a:lstStyle/>
          <a:p>
            <a:r>
              <a:rPr lang="en-US" dirty="0" smtClean="0"/>
              <a:t>People have an awareness of their own physical bodies and possess skills for controlling and coordinating their bodies</a:t>
            </a:r>
          </a:p>
          <a:p>
            <a:pPr lvl="1"/>
            <a:r>
              <a:rPr lang="en-US" dirty="0" smtClean="0"/>
              <a:t>Proprioception (relative relation of limbs), range of motion.</a:t>
            </a:r>
          </a:p>
          <a:p>
            <a:pPr lvl="1"/>
            <a:r>
              <a:rPr lang="en-US" dirty="0" smtClean="0"/>
              <a:t>Coordinating body to walk, crawl, kick, throw a ball</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pic>
        <p:nvPicPr>
          <p:cNvPr id="6" name="Picture 5"/>
          <p:cNvPicPr>
            <a:picLocks noChangeAspect="1"/>
          </p:cNvPicPr>
          <p:nvPr/>
        </p:nvPicPr>
        <p:blipFill rotWithShape="1">
          <a:blip r:embed="rId2"/>
          <a:srcRect l="24573" r="50000"/>
          <a:stretch/>
        </p:blipFill>
        <p:spPr>
          <a:xfrm>
            <a:off x="457200" y="1600200"/>
            <a:ext cx="2325019" cy="2509242"/>
          </a:xfrm>
          <a:prstGeom prst="rect">
            <a:avLst/>
          </a:prstGeom>
        </p:spPr>
      </p:pic>
    </p:spTree>
    <p:extLst>
      <p:ext uri="{BB962C8B-B14F-4D97-AF65-F5344CB8AC3E}">
        <p14:creationId xmlns:p14="http://schemas.microsoft.com/office/powerpoint/2010/main" val="122111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Environmental Awareness and Skills</a:t>
            </a:r>
            <a:endParaRPr lang="en-US" dirty="0"/>
          </a:p>
        </p:txBody>
      </p:sp>
      <p:sp>
        <p:nvSpPr>
          <p:cNvPr id="3" name="Content Placeholder 2"/>
          <p:cNvSpPr>
            <a:spLocks noGrp="1"/>
          </p:cNvSpPr>
          <p:nvPr>
            <p:ph idx="1"/>
          </p:nvPr>
        </p:nvSpPr>
        <p:spPr>
          <a:xfrm>
            <a:off x="3143082" y="1600200"/>
            <a:ext cx="5543718" cy="4964539"/>
          </a:xfrm>
        </p:spPr>
        <p:txBody>
          <a:bodyPr>
            <a:normAutofit fontScale="92500" lnSpcReduction="10000"/>
          </a:bodyPr>
          <a:lstStyle/>
          <a:p>
            <a:r>
              <a:rPr lang="en-US" dirty="0" smtClean="0"/>
              <a:t>People have a sense of their surroundings and possess skills for negotiating, manipulating, and navigating within their environment</a:t>
            </a:r>
          </a:p>
          <a:p>
            <a:pPr lvl="1"/>
            <a:r>
              <a:rPr lang="en-US" dirty="0" smtClean="0"/>
              <a:t>Sense of orientation and spatial understanding</a:t>
            </a:r>
          </a:p>
          <a:p>
            <a:pPr lvl="1"/>
            <a:r>
              <a:rPr lang="en-US" dirty="0" smtClean="0"/>
              <a:t>Horizon, depth cues like shadow, lighting, etc.</a:t>
            </a:r>
          </a:p>
          <a:p>
            <a:pPr lvl="1"/>
            <a:r>
              <a:rPr lang="en-US" dirty="0" smtClean="0"/>
              <a:t>Manipulating things in the environment (</a:t>
            </a:r>
            <a:r>
              <a:rPr lang="en-US" dirty="0" err="1" smtClean="0"/>
              <a:t>positioning,altering</a:t>
            </a:r>
            <a:r>
              <a:rPr lang="en-US" dirty="0" smtClean="0"/>
              <a:t>, re-arranging objects)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pic>
        <p:nvPicPr>
          <p:cNvPr id="6" name="Picture 5"/>
          <p:cNvPicPr>
            <a:picLocks noChangeAspect="1"/>
          </p:cNvPicPr>
          <p:nvPr/>
        </p:nvPicPr>
        <p:blipFill rotWithShape="1">
          <a:blip r:embed="rId2"/>
          <a:srcRect l="50000" r="24573"/>
          <a:stretch/>
        </p:blipFill>
        <p:spPr>
          <a:xfrm>
            <a:off x="457200" y="1600200"/>
            <a:ext cx="2325019" cy="2509242"/>
          </a:xfrm>
          <a:prstGeom prst="rect">
            <a:avLst/>
          </a:prstGeom>
        </p:spPr>
      </p:pic>
    </p:spTree>
    <p:extLst>
      <p:ext uri="{BB962C8B-B14F-4D97-AF65-F5344CB8AC3E}">
        <p14:creationId xmlns:p14="http://schemas.microsoft.com/office/powerpoint/2010/main" val="1533290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Awareness and Skills</a:t>
            </a:r>
            <a:endParaRPr lang="en-US" dirty="0"/>
          </a:p>
        </p:txBody>
      </p:sp>
      <p:sp>
        <p:nvSpPr>
          <p:cNvPr id="3" name="Content Placeholder 2"/>
          <p:cNvSpPr>
            <a:spLocks noGrp="1"/>
          </p:cNvSpPr>
          <p:nvPr>
            <p:ph idx="1"/>
          </p:nvPr>
        </p:nvSpPr>
        <p:spPr>
          <a:xfrm>
            <a:off x="3143082" y="1600200"/>
            <a:ext cx="5543718" cy="4964539"/>
          </a:xfrm>
        </p:spPr>
        <p:txBody>
          <a:bodyPr>
            <a:normAutofit/>
          </a:bodyPr>
          <a:lstStyle/>
          <a:p>
            <a:r>
              <a:rPr lang="en-US" dirty="0" smtClean="0"/>
              <a:t>People are aware of others in the environment and have skills for interacting with them</a:t>
            </a:r>
          </a:p>
          <a:p>
            <a:pPr lvl="1"/>
            <a:r>
              <a:rPr lang="en-US" dirty="0" smtClean="0"/>
              <a:t>Verbal and non-verbal communication</a:t>
            </a:r>
          </a:p>
          <a:p>
            <a:pPr lvl="1"/>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pic>
        <p:nvPicPr>
          <p:cNvPr id="6" name="Picture 5"/>
          <p:cNvPicPr>
            <a:picLocks noChangeAspect="1"/>
          </p:cNvPicPr>
          <p:nvPr/>
        </p:nvPicPr>
        <p:blipFill rotWithShape="1">
          <a:blip r:embed="rId2"/>
          <a:srcRect l="74573"/>
          <a:stretch/>
        </p:blipFill>
        <p:spPr>
          <a:xfrm>
            <a:off x="457200" y="1600200"/>
            <a:ext cx="2325019" cy="2509242"/>
          </a:xfrm>
          <a:prstGeom prst="rect">
            <a:avLst/>
          </a:prstGeom>
        </p:spPr>
      </p:pic>
    </p:spTree>
    <p:extLst>
      <p:ext uri="{BB962C8B-B14F-4D97-AF65-F5344CB8AC3E}">
        <p14:creationId xmlns:p14="http://schemas.microsoft.com/office/powerpoint/2010/main" val="103614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Resource Planner</a:t>
            </a:r>
            <a:endParaRPr lang="en-US" dirty="0"/>
          </a:p>
        </p:txBody>
      </p:sp>
      <p:sp>
        <p:nvSpPr>
          <p:cNvPr id="3" name="Content Placeholder 2"/>
          <p:cNvSpPr>
            <a:spLocks noGrp="1"/>
          </p:cNvSpPr>
          <p:nvPr>
            <p:ph idx="1"/>
          </p:nvPr>
        </p:nvSpPr>
        <p:spPr>
          <a:xfrm>
            <a:off x="4348646" y="1600200"/>
            <a:ext cx="4338153" cy="4525963"/>
          </a:xfrm>
        </p:spPr>
        <p:txBody>
          <a:bodyPr>
            <a:normAutofit fontScale="92500" lnSpcReduction="10000"/>
          </a:bodyPr>
          <a:lstStyle/>
          <a:p>
            <a:r>
              <a:rPr lang="en-US" dirty="0" smtClean="0"/>
              <a:t>Makes use of naïve physics, and knowledge/understanding of environment and physical space</a:t>
            </a:r>
          </a:p>
          <a:p>
            <a:r>
              <a:rPr lang="en-US" dirty="0" smtClean="0"/>
              <a:t>Moves body to change viewpoints</a:t>
            </a:r>
          </a:p>
          <a:p>
            <a:r>
              <a:rPr lang="en-US" dirty="0" smtClean="0"/>
              <a:t>No need to share “a screen”, it is a physical workspace</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a:p>
        </p:txBody>
      </p:sp>
      <p:pic>
        <p:nvPicPr>
          <p:cNvPr id="5" name="Picture 4"/>
          <p:cNvPicPr>
            <a:picLocks noChangeAspect="1"/>
          </p:cNvPicPr>
          <p:nvPr/>
        </p:nvPicPr>
        <p:blipFill>
          <a:blip r:embed="rId3"/>
          <a:stretch>
            <a:fillRect/>
          </a:stretch>
        </p:blipFill>
        <p:spPr>
          <a:xfrm>
            <a:off x="457200" y="1600200"/>
            <a:ext cx="3831295" cy="4137035"/>
          </a:xfrm>
          <a:prstGeom prst="rect">
            <a:avLst/>
          </a:prstGeom>
        </p:spPr>
      </p:pic>
    </p:spTree>
    <p:extLst>
      <p:ext uri="{BB962C8B-B14F-4D97-AF65-F5344CB8AC3E}">
        <p14:creationId xmlns:p14="http://schemas.microsoft.com/office/powerpoint/2010/main" val="372649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all this natural user </a:t>
            </a:r>
            <a:r>
              <a:rPr lang="en-US" dirty="0" smtClean="0"/>
              <a:t>interface stuff?</a:t>
            </a:r>
            <a:endParaRPr lang="en-US" dirty="0"/>
          </a:p>
        </p:txBody>
      </p:sp>
      <p:sp>
        <p:nvSpPr>
          <p:cNvPr id="3" name="Content Placeholder 2"/>
          <p:cNvSpPr>
            <a:spLocks noGrp="1"/>
          </p:cNvSpPr>
          <p:nvPr>
            <p:ph idx="1"/>
          </p:nvPr>
        </p:nvSpPr>
        <p:spPr>
          <a:xfrm>
            <a:off x="457200" y="1600200"/>
            <a:ext cx="8229600" cy="5121275"/>
          </a:xfrm>
        </p:spPr>
        <p:txBody>
          <a:bodyPr>
            <a:normAutofit fontScale="92500" lnSpcReduction="10000"/>
          </a:bodyPr>
          <a:lstStyle/>
          <a:p>
            <a:endParaRPr lang="en-US" dirty="0" smtClean="0"/>
          </a:p>
          <a:p>
            <a:r>
              <a:rPr lang="en-US" dirty="0" smtClean="0"/>
              <a:t>People invented </a:t>
            </a:r>
            <a:r>
              <a:rPr lang="en-US" dirty="0"/>
              <a:t>{</a:t>
            </a:r>
            <a:r>
              <a:rPr lang="en-US" dirty="0" err="1" smtClean="0"/>
              <a:t>Kinect</a:t>
            </a:r>
            <a:r>
              <a:rPr lang="en-US" dirty="0"/>
              <a:t>}</a:t>
            </a:r>
            <a:r>
              <a:rPr lang="en-US" dirty="0" smtClean="0"/>
              <a:t>* / {multi-touch}^</a:t>
            </a:r>
          </a:p>
          <a:p>
            <a:r>
              <a:rPr lang="en-US" dirty="0" smtClean="0"/>
              <a:t>People like {</a:t>
            </a:r>
            <a:r>
              <a:rPr lang="en-US" dirty="0" err="1" smtClean="0"/>
              <a:t>Kinect</a:t>
            </a:r>
            <a:r>
              <a:rPr lang="en-US" dirty="0" smtClean="0"/>
              <a:t>}* / {multi-touch}^</a:t>
            </a:r>
          </a:p>
          <a:p>
            <a:endParaRPr lang="en-US" dirty="0" smtClean="0"/>
          </a:p>
          <a:p>
            <a:r>
              <a:rPr lang="en-US" dirty="0" smtClean="0"/>
              <a:t>Researchers’ articulation/characterization of what it is about these interfaces that make them likable/effective =&gt; “natural user interface”</a:t>
            </a:r>
          </a:p>
          <a:p>
            <a:endParaRPr lang="en-US" dirty="0"/>
          </a:p>
          <a:p>
            <a:r>
              <a:rPr lang="en-US" dirty="0" smtClean="0"/>
              <a:t>* {Insert ‘physical’ game interface}</a:t>
            </a:r>
          </a:p>
          <a:p>
            <a:r>
              <a:rPr lang="en-US" dirty="0" smtClean="0"/>
              <a:t>^ {Insert ‘direct touch’ interface}</a:t>
            </a:r>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Tree>
    <p:extLst>
      <p:ext uri="{BB962C8B-B14F-4D97-AF65-F5344CB8AC3E}">
        <p14:creationId xmlns:p14="http://schemas.microsoft.com/office/powerpoint/2010/main" val="22118202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Tradeoffs</a:t>
            </a:r>
            <a:endParaRPr lang="en-US" dirty="0"/>
          </a:p>
        </p:txBody>
      </p:sp>
      <p:sp>
        <p:nvSpPr>
          <p:cNvPr id="3" name="Content Placeholder 2"/>
          <p:cNvSpPr>
            <a:spLocks noGrp="1"/>
          </p:cNvSpPr>
          <p:nvPr>
            <p:ph idx="1"/>
          </p:nvPr>
        </p:nvSpPr>
        <p:spPr>
          <a:xfrm>
            <a:off x="457200" y="1600200"/>
            <a:ext cx="8229600" cy="5121275"/>
          </a:xfrm>
        </p:spPr>
        <p:txBody>
          <a:bodyPr>
            <a:normAutofit fontScale="92500" lnSpcReduction="20000"/>
          </a:bodyPr>
          <a:lstStyle/>
          <a:p>
            <a:r>
              <a:rPr lang="en-US" b="1" dirty="0" smtClean="0"/>
              <a:t>Expressive Power: </a:t>
            </a:r>
            <a:r>
              <a:rPr lang="en-US" dirty="0" smtClean="0"/>
              <a:t>people can perform a variety of tasks in the application domain</a:t>
            </a:r>
          </a:p>
          <a:p>
            <a:r>
              <a:rPr lang="en-US" b="1" dirty="0" smtClean="0"/>
              <a:t>Efficiency: </a:t>
            </a:r>
            <a:r>
              <a:rPr lang="en-US" dirty="0" smtClean="0"/>
              <a:t>users can perform a task quickly</a:t>
            </a:r>
          </a:p>
          <a:p>
            <a:r>
              <a:rPr lang="en-US" b="1" dirty="0" smtClean="0"/>
              <a:t>Versatility: </a:t>
            </a:r>
            <a:r>
              <a:rPr lang="en-US" dirty="0" smtClean="0"/>
              <a:t>users can perform many tasks from different application domains</a:t>
            </a:r>
          </a:p>
          <a:p>
            <a:endParaRPr lang="en-US" dirty="0" smtClean="0"/>
          </a:p>
          <a:p>
            <a:r>
              <a:rPr lang="en-US" b="1" dirty="0" smtClean="0"/>
              <a:t>Ergonomics: </a:t>
            </a:r>
            <a:r>
              <a:rPr lang="en-US" dirty="0" smtClean="0"/>
              <a:t>users can perform a task without physical injury or fatigue</a:t>
            </a:r>
          </a:p>
          <a:p>
            <a:r>
              <a:rPr lang="en-US" b="1" dirty="0" smtClean="0"/>
              <a:t>Accessibility: </a:t>
            </a:r>
            <a:r>
              <a:rPr lang="en-US" dirty="0" smtClean="0"/>
              <a:t>users with a variety of abilities can perform a task</a:t>
            </a:r>
          </a:p>
          <a:p>
            <a:r>
              <a:rPr lang="en-US" b="1" dirty="0" smtClean="0"/>
              <a:t>Practicality: </a:t>
            </a:r>
            <a:r>
              <a:rPr lang="en-US" dirty="0" smtClean="0"/>
              <a:t>system is practical to develop and produce</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20</a:t>
            </a:fld>
            <a:endParaRPr lang="en-US"/>
          </a:p>
        </p:txBody>
      </p:sp>
    </p:spTree>
    <p:extLst>
      <p:ext uri="{BB962C8B-B14F-4D97-AF65-F5344CB8AC3E}">
        <p14:creationId xmlns:p14="http://schemas.microsoft.com/office/powerpoint/2010/main" val="1007330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Expressive Power vs. Reality</a:t>
            </a:r>
            <a:endParaRPr lang="en-US" dirty="0"/>
          </a:p>
        </p:txBody>
      </p:sp>
      <p:sp>
        <p:nvSpPr>
          <p:cNvPr id="3" name="Content Placeholder 2"/>
          <p:cNvSpPr>
            <a:spLocks noGrp="1"/>
          </p:cNvSpPr>
          <p:nvPr>
            <p:ph idx="1"/>
          </p:nvPr>
        </p:nvSpPr>
        <p:spPr/>
        <p:txBody>
          <a:bodyPr>
            <a:normAutofit/>
          </a:bodyPr>
          <a:lstStyle/>
          <a:p>
            <a:r>
              <a:rPr lang="en-US" b="1" dirty="0" err="1" smtClean="0"/>
              <a:t>BumpTop</a:t>
            </a:r>
            <a:endParaRPr lang="en-US" b="1" dirty="0" smtClean="0"/>
          </a:p>
          <a:p>
            <a:endParaRPr lang="en-US" b="1" dirty="0"/>
          </a:p>
          <a:p>
            <a:r>
              <a:rPr lang="en-US" dirty="0" smtClean="0"/>
              <a:t>Cool, but limited by screen real-estate</a:t>
            </a:r>
          </a:p>
          <a:p>
            <a:endParaRPr lang="en-US" dirty="0"/>
          </a:p>
          <a:p>
            <a:r>
              <a:rPr lang="en-US" dirty="0" smtClean="0"/>
              <a:t>Also limited in terms of capacity for trees of folders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21</a:t>
            </a:fld>
            <a:endParaRPr lang="en-US"/>
          </a:p>
        </p:txBody>
      </p:sp>
    </p:spTree>
    <p:extLst>
      <p:ext uri="{BB962C8B-B14F-4D97-AF65-F5344CB8AC3E}">
        <p14:creationId xmlns:p14="http://schemas.microsoft.com/office/powerpoint/2010/main" val="3330786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vs. Reality</a:t>
            </a:r>
            <a:endParaRPr lang="en-US" dirty="0"/>
          </a:p>
        </p:txBody>
      </p:sp>
      <p:sp>
        <p:nvSpPr>
          <p:cNvPr id="3" name="Content Placeholder 2"/>
          <p:cNvSpPr>
            <a:spLocks noGrp="1"/>
          </p:cNvSpPr>
          <p:nvPr>
            <p:ph idx="1"/>
          </p:nvPr>
        </p:nvSpPr>
        <p:spPr/>
        <p:txBody>
          <a:bodyPr>
            <a:normAutofit/>
          </a:bodyPr>
          <a:lstStyle/>
          <a:p>
            <a:r>
              <a:rPr lang="en-US" b="1" dirty="0" smtClean="0"/>
              <a:t>Tangible Video Editor</a:t>
            </a:r>
          </a:p>
          <a:p>
            <a:endParaRPr lang="en-US" b="1" dirty="0"/>
          </a:p>
          <a:p>
            <a:r>
              <a:rPr lang="en-US" dirty="0" smtClean="0"/>
              <a:t>Effective for a novice, but slows down an expert user</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22</a:t>
            </a:fld>
            <a:endParaRPr lang="en-US"/>
          </a:p>
        </p:txBody>
      </p:sp>
    </p:spTree>
    <p:extLst>
      <p:ext uri="{BB962C8B-B14F-4D97-AF65-F5344CB8AC3E}">
        <p14:creationId xmlns:p14="http://schemas.microsoft.com/office/powerpoint/2010/main" val="2800570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Versatility vs. Reality</a:t>
            </a:r>
            <a:endParaRPr lang="en-US" dirty="0"/>
          </a:p>
        </p:txBody>
      </p:sp>
      <p:sp>
        <p:nvSpPr>
          <p:cNvPr id="3" name="Content Placeholder 2"/>
          <p:cNvSpPr>
            <a:spLocks noGrp="1"/>
          </p:cNvSpPr>
          <p:nvPr>
            <p:ph idx="1"/>
          </p:nvPr>
        </p:nvSpPr>
        <p:spPr/>
        <p:txBody>
          <a:bodyPr>
            <a:normAutofit/>
          </a:bodyPr>
          <a:lstStyle/>
          <a:p>
            <a:r>
              <a:rPr lang="en-US" b="1" dirty="0" smtClean="0"/>
              <a:t>Tangible Video Editor</a:t>
            </a:r>
          </a:p>
          <a:p>
            <a:endParaRPr lang="en-US" b="1" dirty="0"/>
          </a:p>
          <a:p>
            <a:r>
              <a:rPr lang="en-US" dirty="0" smtClean="0"/>
              <a:t>Only allows you to complete one type of task</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23</a:t>
            </a:fld>
            <a:endParaRPr lang="en-US"/>
          </a:p>
        </p:txBody>
      </p:sp>
    </p:spTree>
    <p:extLst>
      <p:ext uri="{BB962C8B-B14F-4D97-AF65-F5344CB8AC3E}">
        <p14:creationId xmlns:p14="http://schemas.microsoft.com/office/powerpoint/2010/main" val="1765926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idx="1"/>
          </p:nvPr>
        </p:nvSpPr>
        <p:spPr/>
        <p:txBody>
          <a:bodyPr/>
          <a:lstStyle/>
          <a:p>
            <a:r>
              <a:rPr lang="en-US" dirty="0" smtClean="0"/>
              <a:t>URP: Urban Resource Planner</a:t>
            </a:r>
          </a:p>
          <a:p>
            <a:r>
              <a:rPr lang="en-US" dirty="0" smtClean="0"/>
              <a:t>Apple iPhone</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24</a:t>
            </a:fld>
            <a:endParaRPr lang="en-US"/>
          </a:p>
        </p:txBody>
      </p:sp>
    </p:spTree>
    <p:extLst>
      <p:ext uri="{BB962C8B-B14F-4D97-AF65-F5344CB8AC3E}">
        <p14:creationId xmlns:p14="http://schemas.microsoft.com/office/powerpoint/2010/main" val="2003355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Resource Planner</a:t>
            </a:r>
            <a:endParaRPr lang="en-US" dirty="0"/>
          </a:p>
        </p:txBody>
      </p:sp>
      <p:sp>
        <p:nvSpPr>
          <p:cNvPr id="3" name="Content Placeholder 2"/>
          <p:cNvSpPr>
            <a:spLocks noGrp="1"/>
          </p:cNvSpPr>
          <p:nvPr>
            <p:ph idx="1"/>
          </p:nvPr>
        </p:nvSpPr>
        <p:spPr>
          <a:xfrm>
            <a:off x="4348646" y="1600200"/>
            <a:ext cx="4338153" cy="4525963"/>
          </a:xfrm>
        </p:spPr>
        <p:txBody>
          <a:bodyPr>
            <a:normAutofit fontScale="92500" lnSpcReduction="10000"/>
          </a:bodyPr>
          <a:lstStyle/>
          <a:p>
            <a:r>
              <a:rPr lang="en-US" dirty="0" smtClean="0"/>
              <a:t>Makes use of naïve physics, and knowledge/understanding of environment and physical space</a:t>
            </a:r>
          </a:p>
          <a:p>
            <a:r>
              <a:rPr lang="en-US" dirty="0" smtClean="0"/>
              <a:t>Moves body to change viewpoints</a:t>
            </a:r>
          </a:p>
          <a:p>
            <a:r>
              <a:rPr lang="en-US" dirty="0" smtClean="0"/>
              <a:t>No need to share “a screen”, it is a physical workspace</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25</a:t>
            </a:fld>
            <a:endParaRPr lang="en-US"/>
          </a:p>
        </p:txBody>
      </p:sp>
      <p:pic>
        <p:nvPicPr>
          <p:cNvPr id="5" name="Picture 4"/>
          <p:cNvPicPr>
            <a:picLocks noChangeAspect="1"/>
          </p:cNvPicPr>
          <p:nvPr/>
        </p:nvPicPr>
        <p:blipFill>
          <a:blip r:embed="rId3"/>
          <a:stretch>
            <a:fillRect/>
          </a:stretch>
        </p:blipFill>
        <p:spPr>
          <a:xfrm>
            <a:off x="457200" y="1600200"/>
            <a:ext cx="3831295" cy="4137035"/>
          </a:xfrm>
          <a:prstGeom prst="rect">
            <a:avLst/>
          </a:prstGeom>
        </p:spPr>
      </p:pic>
    </p:spTree>
    <p:extLst>
      <p:ext uri="{BB962C8B-B14F-4D97-AF65-F5344CB8AC3E}">
        <p14:creationId xmlns:p14="http://schemas.microsoft.com/office/powerpoint/2010/main" val="2496930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iPhone</a:t>
            </a:r>
            <a:endParaRPr lang="en-US" dirty="0"/>
          </a:p>
        </p:txBody>
      </p:sp>
      <p:sp>
        <p:nvSpPr>
          <p:cNvPr id="3" name="Content Placeholder 2"/>
          <p:cNvSpPr>
            <a:spLocks noGrp="1"/>
          </p:cNvSpPr>
          <p:nvPr>
            <p:ph idx="1"/>
          </p:nvPr>
        </p:nvSpPr>
        <p:spPr>
          <a:xfrm>
            <a:off x="2626410" y="1600200"/>
            <a:ext cx="6060389" cy="4525963"/>
          </a:xfrm>
        </p:spPr>
        <p:txBody>
          <a:bodyPr/>
          <a:lstStyle/>
          <a:p>
            <a:r>
              <a:rPr lang="en-US" dirty="0" smtClean="0"/>
              <a:t>Flicking photos (spatial metaphor)</a:t>
            </a:r>
          </a:p>
          <a:p>
            <a:r>
              <a:rPr lang="en-US" dirty="0" smtClean="0"/>
              <a:t>Zoom and rubber surface (naïve physics)</a:t>
            </a:r>
          </a:p>
          <a:p>
            <a:r>
              <a:rPr lang="en-US" dirty="0" smtClean="0"/>
              <a:t>Springiness/inertia – flicking contacts/ends of lists, etc. (naïve physics)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26</a:t>
            </a:fld>
            <a:endParaRPr lang="en-US"/>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0" b="94413" l="10000" r="90000"/>
                    </a14:imgEffect>
                  </a14:imgLayer>
                </a14:imgProps>
              </a:ext>
            </a:extLst>
          </a:blip>
          <a:srcRect l="25236" r="21388"/>
          <a:stretch/>
        </p:blipFill>
        <p:spPr>
          <a:xfrm>
            <a:off x="457200" y="1600200"/>
            <a:ext cx="2169210" cy="4546600"/>
          </a:xfrm>
          <a:prstGeom prst="rect">
            <a:avLst/>
          </a:prstGeom>
        </p:spPr>
      </p:pic>
    </p:spTree>
    <p:extLst>
      <p:ext uri="{BB962C8B-B14F-4D97-AF65-F5344CB8AC3E}">
        <p14:creationId xmlns:p14="http://schemas.microsoft.com/office/powerpoint/2010/main" val="3648541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dirty="0"/>
              <a:t>By the end of this lecture, you should be able to:</a:t>
            </a:r>
          </a:p>
          <a:p>
            <a:r>
              <a:rPr lang="en-US" sz="2800" dirty="0">
                <a:solidFill>
                  <a:schemeClr val="bg1">
                    <a:lumMod val="75000"/>
                  </a:schemeClr>
                </a:solidFill>
              </a:rPr>
              <a:t>» Discuss “natural user interfaces” as a design philosophy</a:t>
            </a:r>
          </a:p>
          <a:p>
            <a:r>
              <a:rPr lang="en-US" sz="2800" dirty="0">
                <a:solidFill>
                  <a:schemeClr val="bg1">
                    <a:lumMod val="75000"/>
                  </a:schemeClr>
                </a:solidFill>
              </a:rPr>
              <a:t>» Describe the "reality-based interface" design philosophy</a:t>
            </a:r>
          </a:p>
          <a:p>
            <a:r>
              <a:rPr lang="en-US" sz="2800" dirty="0">
                <a:solidFill>
                  <a:schemeClr val="bg1">
                    <a:lumMod val="75000"/>
                  </a:schemeClr>
                </a:solidFill>
              </a:rPr>
              <a:t>» Identify and define the four core themes of the Reality-Based Interfaces philosophy</a:t>
            </a:r>
          </a:p>
          <a:p>
            <a:r>
              <a:rPr lang="en-US" sz="2800" dirty="0">
                <a:solidFill>
                  <a:schemeClr val="bg1">
                    <a:lumMod val="75000"/>
                  </a:schemeClr>
                </a:solidFill>
              </a:rPr>
              <a:t>» Understand how RBI relates to various trade-offs in interface design</a:t>
            </a:r>
          </a:p>
        </p:txBody>
      </p:sp>
      <p:sp>
        <p:nvSpPr>
          <p:cNvPr id="4" name="Slide Number Placeholder 3"/>
          <p:cNvSpPr>
            <a:spLocks noGrp="1"/>
          </p:cNvSpPr>
          <p:nvPr>
            <p:ph type="sldNum" sz="quarter" idx="12"/>
          </p:nvPr>
        </p:nvSpPr>
        <p:spPr/>
        <p:txBody>
          <a:bodyPr/>
          <a:lstStyle/>
          <a:p>
            <a:fld id="{F5887A73-35C7-7A4B-A6C6-784A660F531C}" type="slidenum">
              <a:rPr lang="en-US" smtClean="0"/>
              <a:pPr/>
              <a:t>27</a:t>
            </a:fld>
            <a:endParaRPr lang="en-US"/>
          </a:p>
        </p:txBody>
      </p:sp>
    </p:spTree>
    <p:extLst>
      <p:ext uri="{BB962C8B-B14F-4D97-AF65-F5344CB8AC3E}">
        <p14:creationId xmlns:p14="http://schemas.microsoft.com/office/powerpoint/2010/main" val="892034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you watch these…</a:t>
            </a:r>
            <a:endParaRPr lang="en-US" dirty="0"/>
          </a:p>
        </p:txBody>
      </p:sp>
      <p:sp>
        <p:nvSpPr>
          <p:cNvPr id="3" name="Content Placeholder 2"/>
          <p:cNvSpPr>
            <a:spLocks noGrp="1"/>
          </p:cNvSpPr>
          <p:nvPr>
            <p:ph idx="1"/>
          </p:nvPr>
        </p:nvSpPr>
        <p:spPr/>
        <p:txBody>
          <a:bodyPr/>
          <a:lstStyle/>
          <a:p>
            <a:r>
              <a:rPr lang="en-US" dirty="0"/>
              <a:t>Which of the interfaces in these video are probable to be used in five years? In ten years?</a:t>
            </a:r>
          </a:p>
          <a:p>
            <a:endParaRPr lang="en-US" dirty="0"/>
          </a:p>
          <a:p>
            <a:r>
              <a:rPr lang="en-US" dirty="0"/>
              <a:t>Which of the interfaces looks most useful? Least useful</a:t>
            </a:r>
            <a:r>
              <a:rPr lang="en-US" dirty="0" smtClean="0"/>
              <a:t>?</a:t>
            </a:r>
          </a:p>
          <a:p>
            <a:endParaRPr lang="en-US" dirty="0"/>
          </a:p>
          <a:p>
            <a:r>
              <a:rPr lang="en-US" dirty="0" smtClean="0"/>
              <a:t>What does this make you think of?</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28</a:t>
            </a:fld>
            <a:endParaRPr lang="en-US"/>
          </a:p>
        </p:txBody>
      </p:sp>
    </p:spTree>
    <p:extLst>
      <p:ext uri="{BB962C8B-B14F-4D97-AF65-F5344CB8AC3E}">
        <p14:creationId xmlns:p14="http://schemas.microsoft.com/office/powerpoint/2010/main" val="378975640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ambientRoom</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29</a:t>
            </a:fld>
            <a:endParaRPr lang="en-US"/>
          </a:p>
        </p:txBody>
      </p:sp>
    </p:spTree>
    <p:extLst>
      <p:ext uri="{BB962C8B-B14F-4D97-AF65-F5344CB8AC3E}">
        <p14:creationId xmlns:p14="http://schemas.microsoft.com/office/powerpoint/2010/main" val="21192447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dirty="0"/>
              <a:t>By the end of this lecture, you should be able to:</a:t>
            </a:r>
          </a:p>
          <a:p>
            <a:r>
              <a:rPr lang="en-US" sz="2800" dirty="0">
                <a:solidFill>
                  <a:schemeClr val="bg1">
                    <a:lumMod val="75000"/>
                  </a:schemeClr>
                </a:solidFill>
              </a:rPr>
              <a:t>» Discuss “natural user interfaces” as a design philosophy</a:t>
            </a:r>
          </a:p>
          <a:p>
            <a:r>
              <a:rPr lang="en-US" sz="2800" dirty="0">
                <a:solidFill>
                  <a:schemeClr val="bg1">
                    <a:lumMod val="75000"/>
                  </a:schemeClr>
                </a:solidFill>
              </a:rPr>
              <a:t>» Describe the "reality-based interface" design philosophy</a:t>
            </a:r>
          </a:p>
          <a:p>
            <a:r>
              <a:rPr lang="en-US" sz="2800" dirty="0">
                <a:solidFill>
                  <a:schemeClr val="bg1">
                    <a:lumMod val="75000"/>
                  </a:schemeClr>
                </a:solidFill>
              </a:rPr>
              <a:t>» Identify and define the four core themes of the Reality-Based Interfaces philosophy</a:t>
            </a:r>
          </a:p>
          <a:p>
            <a:r>
              <a:rPr lang="en-US" sz="2800" dirty="0">
                <a:solidFill>
                  <a:schemeClr val="bg1">
                    <a:lumMod val="75000"/>
                  </a:schemeClr>
                </a:solidFill>
              </a:rPr>
              <a:t>» Understand how RBI relates to various trade-offs in interface design</a:t>
            </a:r>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spTree>
    <p:extLst>
      <p:ext uri="{BB962C8B-B14F-4D97-AF65-F5344CB8AC3E}">
        <p14:creationId xmlns:p14="http://schemas.microsoft.com/office/powerpoint/2010/main" val="1270734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PingPongPlus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30</a:t>
            </a:fld>
            <a:endParaRPr lang="en-US"/>
          </a:p>
        </p:txBody>
      </p:sp>
    </p:spTree>
    <p:extLst>
      <p:ext uri="{BB962C8B-B14F-4D97-AF65-F5344CB8AC3E}">
        <p14:creationId xmlns:p14="http://schemas.microsoft.com/office/powerpoint/2010/main" val="11686039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i/o Brush</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31</a:t>
            </a:fld>
            <a:endParaRPr lang="en-US"/>
          </a:p>
        </p:txBody>
      </p:sp>
    </p:spTree>
    <p:extLst>
      <p:ext uri="{BB962C8B-B14F-4D97-AF65-F5344CB8AC3E}">
        <p14:creationId xmlns:p14="http://schemas.microsoft.com/office/powerpoint/2010/main" val="37995692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SandCanvas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32</a:t>
            </a:fld>
            <a:endParaRPr lang="en-US"/>
          </a:p>
        </p:txBody>
      </p:sp>
    </p:spTree>
    <p:extLst>
      <p:ext uri="{BB962C8B-B14F-4D97-AF65-F5344CB8AC3E}">
        <p14:creationId xmlns:p14="http://schemas.microsoft.com/office/powerpoint/2010/main" val="320964985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Sphere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33</a:t>
            </a:fld>
            <a:endParaRPr lang="en-US"/>
          </a:p>
        </p:txBody>
      </p:sp>
    </p:spTree>
    <p:extLst>
      <p:ext uri="{BB962C8B-B14F-4D97-AF65-F5344CB8AC3E}">
        <p14:creationId xmlns:p14="http://schemas.microsoft.com/office/powerpoint/2010/main" val="247868762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TouchProjector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34</a:t>
            </a:fld>
            <a:endParaRPr lang="en-US"/>
          </a:p>
        </p:txBody>
      </p:sp>
    </p:spTree>
    <p:extLst>
      <p:ext uri="{BB962C8B-B14F-4D97-AF65-F5344CB8AC3E}">
        <p14:creationId xmlns:p14="http://schemas.microsoft.com/office/powerpoint/2010/main" val="84970762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Microsoft Productivity Future Vision (2011)</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35</a:t>
            </a:fld>
            <a:endParaRPr lang="en-US"/>
          </a:p>
        </p:txBody>
      </p:sp>
    </p:spTree>
    <p:extLst>
      <p:ext uri="{BB962C8B-B14F-4D97-AF65-F5344CB8AC3E}">
        <p14:creationId xmlns:p14="http://schemas.microsoft.com/office/powerpoint/2010/main" val="240823559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OmniTouch</a:t>
            </a:r>
            <a:r>
              <a:rPr lang="en-US" dirty="0" smtClean="0"/>
              <a:t>	</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36</a:t>
            </a:fld>
            <a:endParaRPr lang="en-US"/>
          </a:p>
        </p:txBody>
      </p:sp>
    </p:spTree>
    <p:extLst>
      <p:ext uri="{BB962C8B-B14F-4D97-AF65-F5344CB8AC3E}">
        <p14:creationId xmlns:p14="http://schemas.microsoft.com/office/powerpoint/2010/main" val="335916220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MagicFinger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37</a:t>
            </a:fld>
            <a:endParaRPr lang="en-US"/>
          </a:p>
        </p:txBody>
      </p:sp>
    </p:spTree>
    <p:extLst>
      <p:ext uri="{BB962C8B-B14F-4D97-AF65-F5344CB8AC3E}">
        <p14:creationId xmlns:p14="http://schemas.microsoft.com/office/powerpoint/2010/main" val="391772944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CodeSpace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38</a:t>
            </a:fld>
            <a:endParaRPr lang="en-US"/>
          </a:p>
        </p:txBody>
      </p:sp>
    </p:spTree>
    <p:extLst>
      <p:ext uri="{BB962C8B-B14F-4D97-AF65-F5344CB8AC3E}">
        <p14:creationId xmlns:p14="http://schemas.microsoft.com/office/powerpoint/2010/main" val="262196579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39</a:t>
            </a:fld>
            <a:endParaRPr lang="en-US"/>
          </a:p>
        </p:txBody>
      </p:sp>
    </p:spTree>
    <p:extLst>
      <p:ext uri="{BB962C8B-B14F-4D97-AF65-F5344CB8AC3E}">
        <p14:creationId xmlns:p14="http://schemas.microsoft.com/office/powerpoint/2010/main" val="16354605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Natural User Interfaces</a:t>
            </a:r>
            <a:endParaRPr lang="en-US" sz="3600" dirty="0"/>
          </a:p>
        </p:txBody>
      </p:sp>
      <p:sp>
        <p:nvSpPr>
          <p:cNvPr id="3" name="Subtitle 2"/>
          <p:cNvSpPr>
            <a:spLocks noGrp="1"/>
          </p:cNvSpPr>
          <p:nvPr>
            <p:ph type="subTitle" idx="1"/>
          </p:nvPr>
        </p:nvSpPr>
        <p:spPr/>
        <p:txBody>
          <a:bodyPr/>
          <a:lstStyle/>
          <a:p>
            <a:r>
              <a:rPr lang="en-US" dirty="0" smtClean="0"/>
              <a:t>CPSC 481: HCI I</a:t>
            </a:r>
          </a:p>
          <a:p>
            <a:r>
              <a:rPr lang="en-US" dirty="0" smtClean="0"/>
              <a:t>Fall 2012</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sp>
        <p:nvSpPr>
          <p:cNvPr id="5" name="TextBox 4"/>
          <p:cNvSpPr txBox="1"/>
          <p:nvPr/>
        </p:nvSpPr>
        <p:spPr>
          <a:xfrm>
            <a:off x="1208745" y="5638800"/>
            <a:ext cx="6563655" cy="369332"/>
          </a:xfrm>
          <a:prstGeom prst="rect">
            <a:avLst/>
          </a:prstGeom>
          <a:noFill/>
        </p:spPr>
        <p:txBody>
          <a:bodyPr wrap="square" rtlCol="0">
            <a:spAutoFit/>
          </a:bodyPr>
          <a:lstStyle/>
          <a:p>
            <a:pPr algn="ctr"/>
            <a:r>
              <a:rPr lang="en-US" dirty="0" smtClean="0">
                <a:solidFill>
                  <a:srgbClr val="D9D9D9"/>
                </a:solidFill>
              </a:rPr>
              <a:t>Anthony Tang</a:t>
            </a:r>
            <a:endParaRPr lang="en-US" dirty="0">
              <a:solidFill>
                <a:srgbClr val="D9D9D9"/>
              </a:solidFill>
            </a:endParaRPr>
          </a:p>
        </p:txBody>
      </p:sp>
    </p:spTree>
    <p:extLst>
      <p:ext uri="{BB962C8B-B14F-4D97-AF65-F5344CB8AC3E}">
        <p14:creationId xmlns:p14="http://schemas.microsoft.com/office/powerpoint/2010/main" val="138030324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Interactive Public Ambient Displays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40</a:t>
            </a:fld>
            <a:endParaRPr lang="en-US"/>
          </a:p>
        </p:txBody>
      </p:sp>
    </p:spTree>
    <p:extLst>
      <p:ext uri="{BB962C8B-B14F-4D97-AF65-F5344CB8AC3E}">
        <p14:creationId xmlns:p14="http://schemas.microsoft.com/office/powerpoint/2010/main" val="344537001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Touch Projector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41</a:t>
            </a:fld>
            <a:endParaRPr lang="en-US"/>
          </a:p>
        </p:txBody>
      </p:sp>
    </p:spTree>
    <p:extLst>
      <p:ext uri="{BB962C8B-B14F-4D97-AF65-F5344CB8AC3E}">
        <p14:creationId xmlns:p14="http://schemas.microsoft.com/office/powerpoint/2010/main" val="39458045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Intuitive interface?</a:t>
            </a:r>
            <a:endParaRPr lang="en-US" dirty="0"/>
          </a:p>
        </p:txBody>
      </p:sp>
      <p:sp>
        <p:nvSpPr>
          <p:cNvPr id="3" name="Content Placeholder 2"/>
          <p:cNvSpPr>
            <a:spLocks noGrp="1"/>
          </p:cNvSpPr>
          <p:nvPr>
            <p:ph idx="1"/>
          </p:nvPr>
        </p:nvSpPr>
        <p:spPr/>
        <p:txBody>
          <a:bodyPr/>
          <a:lstStyle/>
          <a:p>
            <a:r>
              <a:rPr lang="en-US" dirty="0" smtClean="0"/>
              <a:t>The only ‘intuitive’ interface is the nipple. After that, it’s all learned. – Bruce </a:t>
            </a:r>
            <a:r>
              <a:rPr lang="en-US" dirty="0" err="1" smtClean="0"/>
              <a:t>Ediger</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spTree>
    <p:extLst>
      <p:ext uri="{BB962C8B-B14F-4D97-AF65-F5344CB8AC3E}">
        <p14:creationId xmlns:p14="http://schemas.microsoft.com/office/powerpoint/2010/main" val="1717067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“natural” mean?</a:t>
            </a:r>
            <a:endParaRPr lang="en-US" dirty="0"/>
          </a:p>
        </p:txBody>
      </p:sp>
      <p:sp>
        <p:nvSpPr>
          <p:cNvPr id="3" name="Content Placeholder 2"/>
          <p:cNvSpPr>
            <a:spLocks noGrp="1"/>
          </p:cNvSpPr>
          <p:nvPr>
            <p:ph idx="1"/>
          </p:nvPr>
        </p:nvSpPr>
        <p:spPr/>
        <p:txBody>
          <a:bodyPr/>
          <a:lstStyle/>
          <a:p>
            <a:r>
              <a:rPr lang="en-US" i="1" dirty="0" smtClean="0"/>
              <a:t>adjective</a:t>
            </a:r>
            <a:endParaRPr lang="en-US" dirty="0" smtClean="0"/>
          </a:p>
          <a:p>
            <a:r>
              <a:rPr lang="en-US" dirty="0" smtClean="0"/>
              <a:t>existing in or formed by nature (as opposed to artificial)</a:t>
            </a:r>
          </a:p>
          <a:p>
            <a:endParaRPr lang="en-US" i="1" dirty="0"/>
          </a:p>
          <a:p>
            <a:r>
              <a:rPr lang="en-US" i="1" dirty="0" smtClean="0"/>
              <a:t>noun</a:t>
            </a:r>
          </a:p>
          <a:p>
            <a:r>
              <a:rPr lang="en-US" dirty="0" smtClean="0"/>
              <a:t>a thing that is likely/certain to be suitable/successful in an endeavor without much training or difficulty</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spTree>
    <p:extLst>
      <p:ext uri="{BB962C8B-B14F-4D97-AF65-F5344CB8AC3E}">
        <p14:creationId xmlns:p14="http://schemas.microsoft.com/office/powerpoint/2010/main" val="4079028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 experiment…</a:t>
            </a:r>
            <a:endParaRPr lang="en-US" dirty="0"/>
          </a:p>
        </p:txBody>
      </p:sp>
      <p:sp>
        <p:nvSpPr>
          <p:cNvPr id="3" name="Content Placeholder 2"/>
          <p:cNvSpPr>
            <a:spLocks noGrp="1"/>
          </p:cNvSpPr>
          <p:nvPr>
            <p:ph idx="1"/>
          </p:nvPr>
        </p:nvSpPr>
        <p:spPr/>
        <p:txBody>
          <a:bodyPr/>
          <a:lstStyle/>
          <a:p>
            <a:r>
              <a:rPr lang="en-US" dirty="0" smtClean="0"/>
              <a:t>You make </a:t>
            </a:r>
            <a:r>
              <a:rPr lang="en-US" dirty="0" err="1" smtClean="0"/>
              <a:t>TonySoft</a:t>
            </a:r>
            <a:r>
              <a:rPr lang="en-US" dirty="0" smtClean="0"/>
              <a:t> Word. It is an exact replica of Microsoft Word. Every single feature is the exact same. UI is the exact same.</a:t>
            </a:r>
          </a:p>
          <a:p>
            <a:endParaRPr lang="en-US" dirty="0"/>
          </a:p>
          <a:p>
            <a:r>
              <a:rPr lang="en-US" dirty="0" smtClean="0"/>
              <a:t>When you get a bunch of Microsoft Word users in to test </a:t>
            </a:r>
            <a:r>
              <a:rPr lang="en-US" dirty="0" err="1" smtClean="0"/>
              <a:t>TonySoft</a:t>
            </a:r>
            <a:r>
              <a:rPr lang="en-US" dirty="0" smtClean="0"/>
              <a:t> Word, they are able to do everything perfectly.</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spTree>
    <p:extLst>
      <p:ext uri="{BB962C8B-B14F-4D97-AF65-F5344CB8AC3E}">
        <p14:creationId xmlns:p14="http://schemas.microsoft.com/office/powerpoint/2010/main" val="22058354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u="sng" dirty="0" smtClean="0"/>
              <a:t>Natural</a:t>
            </a:r>
            <a:r>
              <a:rPr lang="en-US" dirty="0" smtClean="0"/>
              <a:t> User Interfaces</a:t>
            </a:r>
          </a:p>
          <a:p>
            <a:endParaRPr lang="en-US" dirty="0" smtClean="0"/>
          </a:p>
          <a:p>
            <a:r>
              <a:rPr lang="en-US" dirty="0" smtClean="0"/>
              <a:t>vs.</a:t>
            </a:r>
          </a:p>
          <a:p>
            <a:endParaRPr lang="en-US" dirty="0" smtClean="0"/>
          </a:p>
          <a:p>
            <a:r>
              <a:rPr lang="en-US" b="1" u="sng" dirty="0" smtClean="0"/>
              <a:t>Natural User</a:t>
            </a:r>
            <a:r>
              <a:rPr lang="en-US" dirty="0" smtClean="0"/>
              <a:t> Interfaces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9761" b="89805" l="0" r="99350"/>
                    </a14:imgEffect>
                  </a14:imgLayer>
                </a14:imgProps>
              </a:ext>
            </a:extLst>
          </a:blip>
          <a:stretch>
            <a:fillRect/>
          </a:stretch>
        </p:blipFill>
        <p:spPr>
          <a:xfrm rot="13568177">
            <a:off x="4701343" y="3865412"/>
            <a:ext cx="3199010" cy="2397957"/>
          </a:xfrm>
          <a:prstGeom prst="rect">
            <a:avLst/>
          </a:prstGeom>
        </p:spPr>
      </p:pic>
      <p:pic>
        <p:nvPicPr>
          <p:cNvPr id="6" name="Picture 5"/>
          <p:cNvPicPr>
            <a:picLocks noChangeAspect="1"/>
          </p:cNvPicPr>
          <p:nvPr/>
        </p:nvPicPr>
        <p:blipFill>
          <a:blip r:embed="rId5"/>
          <a:stretch>
            <a:fillRect/>
          </a:stretch>
        </p:blipFill>
        <p:spPr>
          <a:xfrm>
            <a:off x="4908374" y="477051"/>
            <a:ext cx="4176487" cy="2944688"/>
          </a:xfrm>
          <a:prstGeom prst="rect">
            <a:avLst/>
          </a:prstGeom>
        </p:spPr>
      </p:pic>
    </p:spTree>
    <p:extLst>
      <p:ext uri="{BB962C8B-B14F-4D97-AF65-F5344CB8AC3E}">
        <p14:creationId xmlns:p14="http://schemas.microsoft.com/office/powerpoint/2010/main" val="3529967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pic>
        <p:nvPicPr>
          <p:cNvPr id="5" name="Picture 4"/>
          <p:cNvPicPr>
            <a:picLocks noChangeAspect="1"/>
          </p:cNvPicPr>
          <p:nvPr/>
        </p:nvPicPr>
        <p:blipFill>
          <a:blip r:embed="rId3"/>
          <a:stretch>
            <a:fillRect/>
          </a:stretch>
        </p:blipFill>
        <p:spPr>
          <a:xfrm>
            <a:off x="0" y="3445209"/>
            <a:ext cx="4494590" cy="3236105"/>
          </a:xfrm>
          <a:prstGeom prst="rect">
            <a:avLst/>
          </a:prstGeom>
        </p:spPr>
      </p:pic>
      <p:pic>
        <p:nvPicPr>
          <p:cNvPr id="6" name="Picture 5"/>
          <p:cNvPicPr>
            <a:picLocks noChangeAspect="1"/>
          </p:cNvPicPr>
          <p:nvPr/>
        </p:nvPicPr>
        <p:blipFill>
          <a:blip r:embed="rId4"/>
          <a:stretch>
            <a:fillRect/>
          </a:stretch>
        </p:blipFill>
        <p:spPr>
          <a:xfrm>
            <a:off x="4628510" y="3466733"/>
            <a:ext cx="4602665" cy="3254742"/>
          </a:xfrm>
          <a:prstGeom prst="rect">
            <a:avLst/>
          </a:prstGeom>
        </p:spPr>
      </p:pic>
      <p:sp>
        <p:nvSpPr>
          <p:cNvPr id="7" name="Title 1"/>
          <p:cNvSpPr>
            <a:spLocks noGrp="1"/>
          </p:cNvSpPr>
          <p:nvPr>
            <p:ph type="title"/>
          </p:nvPr>
        </p:nvSpPr>
        <p:spPr>
          <a:xfrm>
            <a:off x="457200" y="274638"/>
            <a:ext cx="8229600" cy="1143000"/>
          </a:xfrm>
        </p:spPr>
        <p:txBody>
          <a:bodyPr/>
          <a:lstStyle/>
          <a:p>
            <a:r>
              <a:rPr lang="en-US" dirty="0" err="1" smtClean="0"/>
              <a:t>Input/Output</a:t>
            </a:r>
            <a:r>
              <a:rPr lang="en-US" dirty="0" smtClean="0"/>
              <a:t> Modalities</a:t>
            </a:r>
            <a:endParaRPr lang="en-US" dirty="0"/>
          </a:p>
        </p:txBody>
      </p:sp>
      <p:sp>
        <p:nvSpPr>
          <p:cNvPr id="8" name="Content Placeholder 2"/>
          <p:cNvSpPr>
            <a:spLocks noGrp="1"/>
          </p:cNvSpPr>
          <p:nvPr>
            <p:ph idx="1"/>
          </p:nvPr>
        </p:nvSpPr>
        <p:spPr>
          <a:xfrm>
            <a:off x="457200" y="1600200"/>
            <a:ext cx="8229600" cy="4525963"/>
          </a:xfrm>
        </p:spPr>
        <p:txBody>
          <a:bodyPr/>
          <a:lstStyle/>
          <a:p>
            <a:r>
              <a:rPr lang="en-US" dirty="0" smtClean="0"/>
              <a:t>Provide us with the opportunity to make “NUIs”, but do not guarantee it =&gt; NUIs are not specifically input or output technologies</a:t>
            </a:r>
            <a:endParaRPr lang="en-US" dirty="0"/>
          </a:p>
        </p:txBody>
      </p:sp>
    </p:spTree>
    <p:extLst>
      <p:ext uri="{BB962C8B-B14F-4D97-AF65-F5344CB8AC3E}">
        <p14:creationId xmlns:p14="http://schemas.microsoft.com/office/powerpoint/2010/main" val="37110582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Summer HCI">
  <a:themeElements>
    <a:clrScheme name="2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fontScheme name="2_Summer HCI">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2_Summer HC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ummer HC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ummer HC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ummer HC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ummer HC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ummer HC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ummer HC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Summer HCI 8">
        <a:dk1>
          <a:srgbClr val="808080"/>
        </a:dk1>
        <a:lt1>
          <a:srgbClr val="FFFFFF"/>
        </a:lt1>
        <a:dk2>
          <a:srgbClr val="A94E31"/>
        </a:dk2>
        <a:lt2>
          <a:srgbClr val="FFFFFF"/>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2_Summer HCI 9">
        <a:dk1>
          <a:srgbClr val="808080"/>
        </a:dk1>
        <a:lt1>
          <a:srgbClr val="FFFFFF"/>
        </a:lt1>
        <a:dk2>
          <a:srgbClr val="A94E31"/>
        </a:dk2>
        <a:lt2>
          <a:srgbClr val="3E6C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2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1-introduction</Template>
  <TotalTime>23982</TotalTime>
  <Words>1517</Words>
  <Application>Microsoft Macintosh PowerPoint</Application>
  <PresentationFormat>On-screen Show (4:3)</PresentationFormat>
  <Paragraphs>255</Paragraphs>
  <Slides>41</Slides>
  <Notes>28</Notes>
  <HiddenSlides>1</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1-introduction</vt:lpstr>
      <vt:lpstr>2_Summer HCI</vt:lpstr>
      <vt:lpstr>Natural User Interfaces</vt:lpstr>
      <vt:lpstr>What is all this natural user interface stuff?</vt:lpstr>
      <vt:lpstr>Learning Objectives</vt:lpstr>
      <vt:lpstr>Natural User Interfaces</vt:lpstr>
      <vt:lpstr>Intuitive interface?</vt:lpstr>
      <vt:lpstr>What does “natural” mean?</vt:lpstr>
      <vt:lpstr>Thought experiment…</vt:lpstr>
      <vt:lpstr>PowerPoint Presentation</vt:lpstr>
      <vt:lpstr>Input/Output Modalities</vt:lpstr>
      <vt:lpstr>Natural User Interfaces</vt:lpstr>
      <vt:lpstr>BumpTop</vt:lpstr>
      <vt:lpstr>Reality-Based Interfaces</vt:lpstr>
      <vt:lpstr>RBIs: Core Themes</vt:lpstr>
      <vt:lpstr>Naïve Physics</vt:lpstr>
      <vt:lpstr>Naïve Physics…</vt:lpstr>
      <vt:lpstr>Body Awareness and Skills</vt:lpstr>
      <vt:lpstr>Environmental Awareness and Skills</vt:lpstr>
      <vt:lpstr>Social Awareness and Skills</vt:lpstr>
      <vt:lpstr>Urban Resource Planner</vt:lpstr>
      <vt:lpstr>Tradeoffs</vt:lpstr>
      <vt:lpstr>Expressive Power vs. Reality</vt:lpstr>
      <vt:lpstr>Efficiency vs. Reality</vt:lpstr>
      <vt:lpstr>Versatility vs. Reality</vt:lpstr>
      <vt:lpstr>Case Studies</vt:lpstr>
      <vt:lpstr>Urban Resource Planner</vt:lpstr>
      <vt:lpstr>iPhone</vt:lpstr>
      <vt:lpstr>Learning Objectives</vt:lpstr>
      <vt:lpstr>As you watch these…</vt:lpstr>
      <vt:lpstr>ambientRoom</vt:lpstr>
      <vt:lpstr>PingPongPlus</vt:lpstr>
      <vt:lpstr>i/o Brush</vt:lpstr>
      <vt:lpstr>SandCanvas</vt:lpstr>
      <vt:lpstr>Sphere</vt:lpstr>
      <vt:lpstr>TouchProjector</vt:lpstr>
      <vt:lpstr>Microsoft Productivity Future Vision (2011)</vt:lpstr>
      <vt:lpstr>OmniTouch </vt:lpstr>
      <vt:lpstr>MagicFinger</vt:lpstr>
      <vt:lpstr>CodeSpace</vt:lpstr>
      <vt:lpstr>Conte</vt:lpstr>
      <vt:lpstr>Interactive Public Ambient Displays</vt:lpstr>
      <vt:lpstr>Touch Projector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people not like us</dc:title>
  <dc:creator>Tony</dc:creator>
  <cp:lastModifiedBy>Tony Tang</cp:lastModifiedBy>
  <cp:revision>235</cp:revision>
  <dcterms:created xsi:type="dcterms:W3CDTF">2012-08-20T05:23:43Z</dcterms:created>
  <dcterms:modified xsi:type="dcterms:W3CDTF">2014-11-28T01:47:06Z</dcterms:modified>
</cp:coreProperties>
</file>