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62" r:id="rId2"/>
    <p:sldId id="271" r:id="rId3"/>
    <p:sldId id="263" r:id="rId4"/>
    <p:sldId id="264" r:id="rId5"/>
    <p:sldId id="258" r:id="rId6"/>
    <p:sldId id="257" r:id="rId7"/>
    <p:sldId id="259" r:id="rId8"/>
    <p:sldId id="260" r:id="rId9"/>
    <p:sldId id="261" r:id="rId10"/>
    <p:sldId id="274" r:id="rId11"/>
    <p:sldId id="275" r:id="rId12"/>
    <p:sldId id="273" r:id="rId13"/>
    <p:sldId id="278" r:id="rId14"/>
    <p:sldId id="276" r:id="rId15"/>
    <p:sldId id="272" r:id="rId16"/>
    <p:sldId id="277" r:id="rId17"/>
    <p:sldId id="265" r:id="rId18"/>
    <p:sldId id="266" r:id="rId19"/>
    <p:sldId id="267" r:id="rId20"/>
    <p:sldId id="268" r:id="rId21"/>
    <p:sldId id="269" r:id="rId22"/>
    <p:sldId id="270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5209" autoAdjust="0"/>
  </p:normalViewPr>
  <p:slideViewPr>
    <p:cSldViewPr snapToGrid="0" snapToObjects="1">
      <p:cViewPr varScale="1">
        <p:scale>
          <a:sx n="51" d="100"/>
          <a:sy n="51" d="100"/>
        </p:scale>
        <p:origin x="-12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43C83C-E757-1845-AAA6-BDCBD4D2FBDA}" type="datetimeFigureOut">
              <a:rPr lang="en-US" smtClean="0"/>
              <a:t>03-12-14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625B6-D830-9F45-B1A7-9E26486AD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169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721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web.media.mit.edu</a:t>
            </a:r>
            <a:r>
              <a:rPr lang="en-US" dirty="0" smtClean="0"/>
              <a:t>/~</a:t>
            </a:r>
            <a:r>
              <a:rPr lang="en-US" dirty="0" err="1" smtClean="0"/>
              <a:t>kimiko</a:t>
            </a:r>
            <a:r>
              <a:rPr lang="en-US" dirty="0" smtClean="0"/>
              <a:t>/</a:t>
            </a:r>
            <a:r>
              <a:rPr lang="en-US" dirty="0" err="1" smtClean="0"/>
              <a:t>iobrush</a:t>
            </a:r>
            <a:r>
              <a:rPr lang="en-US" dirty="0" smtClean="0"/>
              <a:t>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3629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721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Sensitivity to good/bad design </a:t>
            </a:r>
            <a:r>
              <a:rPr lang="en-US" baseline="0" dirty="0" smtClean="0">
                <a:sym typeface="Wingdings"/>
              </a:rPr>
              <a:t> things you “know”, but it wasn’t pointed out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Showing you that even with simple projects, there are a wide space of possible designs</a:t>
            </a:r>
          </a:p>
          <a:p>
            <a:r>
              <a:rPr lang="en-US" dirty="0" smtClean="0"/>
              <a:t>--working</a:t>
            </a:r>
            <a:r>
              <a:rPr lang="en-US" baseline="0" dirty="0" smtClean="0"/>
              <a:t> in teams</a:t>
            </a:r>
          </a:p>
          <a:p>
            <a:r>
              <a:rPr lang="en-US" baseline="0" dirty="0" smtClean="0"/>
              <a:t>--across teams, same project</a:t>
            </a:r>
          </a:p>
          <a:p>
            <a:r>
              <a:rPr lang="en-US" baseline="0" dirty="0" smtClean="0"/>
              <a:t>--communication to users, but also about and of ourselves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When asked, there are no “right” answers. There are definite “wrong” answers. Goal: teach you to identify the tradeoffs in different possible designs</a:t>
            </a:r>
          </a:p>
          <a:p>
            <a:endParaRPr lang="en-US" dirty="0" smtClean="0"/>
          </a:p>
          <a:p>
            <a:r>
              <a:rPr lang="en-US" dirty="0" smtClean="0"/>
              <a:t>Motivating</a:t>
            </a:r>
            <a:r>
              <a:rPr lang="en-US" baseline="0" dirty="0" smtClean="0"/>
              <a:t> good design practices</a:t>
            </a:r>
          </a:p>
          <a:p>
            <a:r>
              <a:rPr lang="en-US" baseline="0" dirty="0" smtClean="0"/>
              <a:t>-- helping you to identify these tradeoffs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7864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Showing</a:t>
            </a:r>
            <a:r>
              <a:rPr lang="en-US" baseline="0" dirty="0" smtClean="0"/>
              <a:t> that even your best efforts are sometimes not good enough</a:t>
            </a:r>
          </a:p>
          <a:p>
            <a:r>
              <a:rPr lang="en-US" baseline="0" dirty="0" smtClean="0"/>
              <a:t>--Showing your interface to real users: what do they think?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Backing up the logic with foundation</a:t>
            </a:r>
            <a:r>
              <a:rPr lang="en-US" baseline="0" dirty="0" smtClean="0"/>
              <a:t> knowledge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5291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Design is as much about figuring out how to</a:t>
            </a:r>
            <a:r>
              <a:rPr lang="en-US" baseline="0" dirty="0" smtClean="0"/>
              <a:t> fit a set of features into a system as it is about reducing the feature set – not just visual feature set, but also which features to actually include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072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6559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72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63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www.youtube.com</a:t>
            </a:r>
            <a:r>
              <a:rPr lang="en-US" dirty="0" smtClean="0"/>
              <a:t>/</a:t>
            </a:r>
            <a:r>
              <a:rPr lang="en-US" dirty="0" err="1" smtClean="0"/>
              <a:t>watch?v</a:t>
            </a:r>
            <a:r>
              <a:rPr lang="en-US" dirty="0" smtClean="0"/>
              <a:t>=49NqwfaiMt8</a:t>
            </a:r>
          </a:p>
          <a:p>
            <a:r>
              <a:rPr lang="en-US" dirty="0" smtClean="0"/>
              <a:t>http://</a:t>
            </a:r>
            <a:r>
              <a:rPr lang="en-US" dirty="0" err="1" smtClean="0"/>
              <a:t>www.youtube.com</a:t>
            </a:r>
            <a:r>
              <a:rPr lang="en-US" dirty="0" smtClean="0"/>
              <a:t>/</a:t>
            </a:r>
            <a:r>
              <a:rPr lang="en-US" dirty="0" err="1" smtClean="0"/>
              <a:t>watch?v</a:t>
            </a:r>
            <a:r>
              <a:rPr lang="en-US" dirty="0" smtClean="0"/>
              <a:t>=ns2Hbbw3RQE</a:t>
            </a:r>
          </a:p>
          <a:p>
            <a:endParaRPr lang="en-US" dirty="0" smtClean="0"/>
          </a:p>
          <a:p>
            <a:r>
              <a:rPr lang="en-US" dirty="0" smtClean="0"/>
              <a:t>Taking</a:t>
            </a:r>
            <a:r>
              <a:rPr lang="en-US" baseline="0" dirty="0" smtClean="0"/>
              <a:t> advantage of physical capabilities, naïve physics, understanding of the world</a:t>
            </a:r>
          </a:p>
          <a:p>
            <a:r>
              <a:rPr lang="en-US" baseline="0" dirty="0" smtClean="0"/>
              <a:t>Allows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5905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http://</a:t>
            </a:r>
            <a:r>
              <a:rPr lang="en-US" b="1" dirty="0" err="1" smtClean="0"/>
              <a:t>www.cs.tufts.edu</a:t>
            </a:r>
            <a:r>
              <a:rPr lang="en-US" b="1" dirty="0" smtClean="0"/>
              <a:t>/~</a:t>
            </a:r>
            <a:r>
              <a:rPr lang="en-US" b="1" dirty="0" err="1" smtClean="0"/>
              <a:t>jacob</a:t>
            </a:r>
            <a:r>
              <a:rPr lang="en-US" b="1" dirty="0" smtClean="0"/>
              <a:t>/papers/chi08.pdf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063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http://</a:t>
            </a:r>
            <a:r>
              <a:rPr lang="en-US" b="1" dirty="0" err="1" smtClean="0"/>
              <a:t>www.cs.tufts.edu</a:t>
            </a:r>
            <a:r>
              <a:rPr lang="en-US" b="1" dirty="0" smtClean="0"/>
              <a:t>/~</a:t>
            </a:r>
            <a:r>
              <a:rPr lang="en-US" b="1" dirty="0" err="1" smtClean="0"/>
              <a:t>jacob</a:t>
            </a:r>
            <a:r>
              <a:rPr lang="en-US" b="1" dirty="0" smtClean="0"/>
              <a:t>/papers/chi08.pdf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06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Trade-offs</a:t>
            </a:r>
          </a:p>
          <a:p>
            <a:r>
              <a:rPr lang="en-US" dirty="0" smtClean="0"/>
              <a:t>Building</a:t>
            </a:r>
            <a:r>
              <a:rPr lang="en-US" baseline="0" dirty="0" smtClean="0"/>
              <a:t> material is </a:t>
            </a:r>
            <a:r>
              <a:rPr lang="en-US" baseline="0" dirty="0" err="1" smtClean="0"/>
              <a:t>manipualted</a:t>
            </a:r>
            <a:r>
              <a:rPr lang="en-US" baseline="0" dirty="0" smtClean="0"/>
              <a:t> with a wand – reality &amp; expressive power trade off</a:t>
            </a:r>
          </a:p>
          <a:p>
            <a:r>
              <a:rPr lang="en-US" baseline="0" dirty="0" smtClean="0"/>
              <a:t>Easy to change position, but difficult to change the shape of buildings (reality/practicality; reality/expressive power)</a:t>
            </a:r>
          </a:p>
          <a:p>
            <a:r>
              <a:rPr lang="en-US" dirty="0" smtClean="0"/>
              <a:t>http://</a:t>
            </a:r>
            <a:r>
              <a:rPr lang="en-US" dirty="0" err="1" smtClean="0"/>
              <a:t>tangible.media.mit.edu</a:t>
            </a:r>
            <a:r>
              <a:rPr lang="en-US" dirty="0" smtClean="0"/>
              <a:t>/project/</a:t>
            </a:r>
            <a:r>
              <a:rPr lang="en-US" dirty="0" err="1" smtClean="0"/>
              <a:t>io</a:t>
            </a:r>
            <a:r>
              <a:rPr lang="en-US" smtClean="0"/>
              <a:t>-bulb-and-luminous-room/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294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www.cs.tufts.edu</a:t>
            </a:r>
            <a:r>
              <a:rPr lang="en-US" dirty="0" smtClean="0"/>
              <a:t>/~</a:t>
            </a:r>
            <a:r>
              <a:rPr lang="en-US" dirty="0" err="1" smtClean="0"/>
              <a:t>jacob</a:t>
            </a:r>
            <a:r>
              <a:rPr lang="en-US" dirty="0" smtClean="0"/>
              <a:t>/papers/tei07.zigelbaum.pdf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625B6-D830-9F45-B1A7-9E26486ADBF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1507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721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www.youtube.com</a:t>
            </a:r>
            <a:r>
              <a:rPr lang="en-US" dirty="0" smtClean="0"/>
              <a:t>/</a:t>
            </a:r>
            <a:r>
              <a:rPr lang="en-US" dirty="0" err="1" smtClean="0"/>
              <a:t>watch?v</a:t>
            </a:r>
            <a:r>
              <a:rPr lang="en-US" dirty="0" smtClean="0"/>
              <a:t>=t5X2PxtvMsU</a:t>
            </a:r>
          </a:p>
          <a:p>
            <a:r>
              <a:rPr lang="en-US" dirty="0" smtClean="0"/>
              <a:t>https://</a:t>
            </a:r>
            <a:r>
              <a:rPr lang="en-US" dirty="0" err="1" smtClean="0"/>
              <a:t>www.youtube.com</a:t>
            </a:r>
            <a:r>
              <a:rPr lang="en-US" dirty="0" smtClean="0"/>
              <a:t>/</a:t>
            </a:r>
            <a:r>
              <a:rPr lang="en-US" dirty="0" err="1" smtClean="0"/>
              <a:t>watch?v</a:t>
            </a:r>
            <a:r>
              <a:rPr lang="en-US" dirty="0" smtClean="0"/>
              <a:t>=a6cNdhOKwi0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EC02C-7862-C04F-88CF-B6FBE0D0E7F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90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7423-8C4A-F644-A307-F322528BDEFD}" type="datetimeFigureOut">
              <a:rPr lang="en-US" smtClean="0"/>
              <a:t>03-12-14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BFF0-7E8F-8C4F-8309-953C2EA3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34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7423-8C4A-F644-A307-F322528BDEFD}" type="datetimeFigureOut">
              <a:rPr lang="en-US" smtClean="0"/>
              <a:t>03-12-14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BFF0-7E8F-8C4F-8309-953C2EA3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02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7423-8C4A-F644-A307-F322528BDEFD}" type="datetimeFigureOut">
              <a:rPr lang="en-US" smtClean="0"/>
              <a:t>03-12-14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BFF0-7E8F-8C4F-8309-953C2EA3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46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7423-8C4A-F644-A307-F322528BDEFD}" type="datetimeFigureOut">
              <a:rPr lang="en-US" smtClean="0"/>
              <a:t>03-12-14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BFF0-7E8F-8C4F-8309-953C2EA3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469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7423-8C4A-F644-A307-F322528BDEFD}" type="datetimeFigureOut">
              <a:rPr lang="en-US" smtClean="0"/>
              <a:t>03-12-14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BFF0-7E8F-8C4F-8309-953C2EA3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739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7423-8C4A-F644-A307-F322528BDEFD}" type="datetimeFigureOut">
              <a:rPr lang="en-US" smtClean="0"/>
              <a:t>03-12-14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BFF0-7E8F-8C4F-8309-953C2EA3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236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7423-8C4A-F644-A307-F322528BDEFD}" type="datetimeFigureOut">
              <a:rPr lang="en-US" smtClean="0"/>
              <a:t>03-12-14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BFF0-7E8F-8C4F-8309-953C2EA3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773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7423-8C4A-F644-A307-F322528BDEFD}" type="datetimeFigureOut">
              <a:rPr lang="en-US" smtClean="0"/>
              <a:t>03-12-14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BFF0-7E8F-8C4F-8309-953C2EA3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70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7423-8C4A-F644-A307-F322528BDEFD}" type="datetimeFigureOut">
              <a:rPr lang="en-US" smtClean="0"/>
              <a:t>03-12-14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BFF0-7E8F-8C4F-8309-953C2EA3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3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7423-8C4A-F644-A307-F322528BDEFD}" type="datetimeFigureOut">
              <a:rPr lang="en-US" smtClean="0"/>
              <a:t>03-12-14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BFF0-7E8F-8C4F-8309-953C2EA3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873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7423-8C4A-F644-A307-F322528BDEFD}" type="datetimeFigureOut">
              <a:rPr lang="en-US" smtClean="0"/>
              <a:t>03-12-14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5BFF0-7E8F-8C4F-8309-953C2EA3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71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B7423-8C4A-F644-A307-F322528BDEFD}" type="datetimeFigureOut">
              <a:rPr lang="en-US" smtClean="0"/>
              <a:t>03-12-14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5BFF0-7E8F-8C4F-8309-953C2EA398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651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Friday, Dec 12</a:t>
            </a:r>
            <a:endParaRPr lang="en-US" dirty="0" smtClean="0"/>
          </a:p>
          <a:p>
            <a:r>
              <a:rPr lang="en-US" dirty="0" smtClean="0"/>
              <a:t>8:00am – 10:00am</a:t>
            </a:r>
          </a:p>
          <a:p>
            <a:r>
              <a:rPr lang="en-US" dirty="0" smtClean="0"/>
              <a:t>ST </a:t>
            </a:r>
            <a:r>
              <a:rPr lang="en-US" dirty="0" smtClean="0"/>
              <a:t>145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Beyond rote memorization, concepts!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» </a:t>
            </a:r>
            <a:r>
              <a:rPr lang="en-US" dirty="0"/>
              <a:t>understand the </a:t>
            </a:r>
            <a:r>
              <a:rPr lang="en-US" dirty="0" smtClean="0"/>
              <a:t>terms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» compare and </a:t>
            </a:r>
            <a:r>
              <a:rPr lang="en-US" dirty="0" smtClean="0"/>
              <a:t>contrast</a:t>
            </a:r>
          </a:p>
          <a:p>
            <a:pPr marL="457200" lvl="1" indent="0">
              <a:buNone/>
            </a:pPr>
            <a:r>
              <a:rPr lang="en-US" dirty="0" smtClean="0"/>
              <a:t>» apply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Emphasis on latter half of course (post-midterm)</a:t>
            </a:r>
          </a:p>
          <a:p>
            <a:pPr marL="457200" lvl="1" indent="0">
              <a:buNone/>
            </a:pPr>
            <a:r>
              <a:rPr lang="en-US" sz="1800" dirty="0" smtClean="0"/>
              <a:t>» only one or two questions on pre-midterm stuff</a:t>
            </a:r>
            <a:endParaRPr lang="en-US" sz="1800" dirty="0" smtClean="0"/>
          </a:p>
          <a:p>
            <a:endParaRPr lang="en-US" dirty="0"/>
          </a:p>
          <a:p>
            <a:r>
              <a:rPr lang="en-US" dirty="0" smtClean="0"/>
              <a:t>Anything I asked you to write down in class! Fair game! (hint hint)</a:t>
            </a:r>
          </a:p>
          <a:p>
            <a:r>
              <a:rPr lang="en-US" dirty="0" smtClean="0"/>
              <a:t>Revise </a:t>
            </a:r>
            <a:r>
              <a:rPr lang="en-US" dirty="0" smtClean="0"/>
              <a:t>your lecture notes</a:t>
            </a:r>
          </a:p>
          <a:p>
            <a:r>
              <a:rPr lang="en-US" dirty="0" smtClean="0"/>
              <a:t>Revise your tutorial notes</a:t>
            </a:r>
          </a:p>
          <a:p>
            <a:endParaRPr lang="en-US" dirty="0"/>
          </a:p>
          <a:p>
            <a:r>
              <a:rPr lang="en-US" dirty="0" smtClean="0"/>
              <a:t>Highlight and summarize important terms and concepts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829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Tradeoffs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/>
          </a:bodyPr>
          <a:lstStyle/>
          <a:p>
            <a:r>
              <a:rPr lang="en-US" b="1" dirty="0" smtClean="0"/>
              <a:t>Expressive Power: </a:t>
            </a:r>
            <a:r>
              <a:rPr lang="en-US" dirty="0" smtClean="0"/>
              <a:t>people can perform a variety of tasks in the application domain</a:t>
            </a:r>
          </a:p>
          <a:p>
            <a:r>
              <a:rPr lang="en-US" b="1" dirty="0" smtClean="0"/>
              <a:t>Efficiency: </a:t>
            </a:r>
            <a:r>
              <a:rPr lang="en-US" dirty="0" smtClean="0"/>
              <a:t>users can perform a task quickly</a:t>
            </a:r>
          </a:p>
          <a:p>
            <a:r>
              <a:rPr lang="en-US" b="1" dirty="0" smtClean="0"/>
              <a:t>Versatility: </a:t>
            </a:r>
            <a:r>
              <a:rPr lang="en-US" dirty="0" smtClean="0"/>
              <a:t>users can perform many tasks from different application </a:t>
            </a:r>
            <a:r>
              <a:rPr lang="en-US" dirty="0" smtClean="0"/>
              <a:t>domains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245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Tangible Video Editor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5848" y="1600200"/>
            <a:ext cx="4530952" cy="4525963"/>
          </a:xfrm>
        </p:spPr>
        <p:txBody>
          <a:bodyPr/>
          <a:lstStyle/>
          <a:p>
            <a:r>
              <a:rPr lang="en-US" dirty="0" smtClean="0"/>
              <a:t>Each block represents a video clip</a:t>
            </a:r>
          </a:p>
          <a:p>
            <a:r>
              <a:rPr lang="en-US" dirty="0" smtClean="0"/>
              <a:t>Videos can be edited by physically moving blocks around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150" y="1803400"/>
            <a:ext cx="3717698" cy="292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215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Trade-offs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URP</a:t>
            </a:r>
          </a:p>
          <a:p>
            <a:r>
              <a:rPr lang="en-US" b="1" dirty="0" smtClean="0"/>
              <a:t>Versatility</a:t>
            </a:r>
            <a:r>
              <a:rPr lang="en-US" b="1" dirty="0"/>
              <a:t>: </a:t>
            </a:r>
            <a:r>
              <a:rPr lang="en-US" dirty="0" smtClean="0"/>
              <a:t>With URP, users cannot perform many tasks from different application domains – they are limited to the one domain that URP supports.</a:t>
            </a:r>
            <a:endParaRPr lang="en-US" dirty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Tangible Video Editor</a:t>
            </a:r>
          </a:p>
          <a:p>
            <a:r>
              <a:rPr lang="en-US" b="1" dirty="0"/>
              <a:t>Expressive Power: </a:t>
            </a:r>
            <a:r>
              <a:rPr lang="en-US" dirty="0" smtClean="0"/>
              <a:t>people are limited to very simple types of video editing operations</a:t>
            </a:r>
            <a:endParaRPr lang="en-US" dirty="0"/>
          </a:p>
          <a:p>
            <a:r>
              <a:rPr lang="en-US" b="1" dirty="0"/>
              <a:t>Efficiency: </a:t>
            </a:r>
            <a:r>
              <a:rPr lang="en-US" dirty="0" smtClean="0"/>
              <a:t>while perhaps useful for a novice, this would slow down an expert</a:t>
            </a:r>
            <a:endParaRPr lang="en-US" dirty="0"/>
          </a:p>
          <a:p>
            <a:r>
              <a:rPr lang="en-US" b="1" dirty="0"/>
              <a:t>Versatility: </a:t>
            </a:r>
            <a:r>
              <a:rPr lang="en-US" dirty="0" smtClean="0"/>
              <a:t>only good for video editing! :-\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3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about final?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405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of User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of the interfaces in these video are probable to be used in five years? In ten years?</a:t>
            </a:r>
          </a:p>
          <a:p>
            <a:endParaRPr lang="en-US" dirty="0"/>
          </a:p>
          <a:p>
            <a:r>
              <a:rPr lang="en-US" dirty="0"/>
              <a:t>Which of the interfaces looks most useful? Least useful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What does this make you think of?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40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Microsoft Productivity Future Vision (2011)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66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i/o Brush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935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about final?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042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Sensitivity</a:t>
            </a:r>
          </a:p>
          <a:p>
            <a:endParaRPr lang="en-US" dirty="0"/>
          </a:p>
          <a:p>
            <a:r>
              <a:rPr lang="en-US" dirty="0" smtClean="0"/>
              <a:t>Spaces for possible designs</a:t>
            </a:r>
          </a:p>
          <a:p>
            <a:endParaRPr lang="en-US" dirty="0"/>
          </a:p>
          <a:p>
            <a:r>
              <a:rPr lang="en-US" dirty="0" smtClean="0"/>
              <a:t>Motivating good design practices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48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Humbling you and your intuitions</a:t>
            </a:r>
          </a:p>
          <a:p>
            <a:endParaRPr lang="en-US" dirty="0"/>
          </a:p>
          <a:p>
            <a:r>
              <a:rPr lang="en-US" dirty="0" smtClean="0"/>
              <a:t>Teaching a certain “logic” to design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2831" y="3378689"/>
            <a:ext cx="5220604" cy="334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8272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about final?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416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thought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13107" b="13107"/>
          <a:stretch/>
        </p:blipFill>
        <p:spPr>
          <a:xfrm>
            <a:off x="0" y="1600200"/>
            <a:ext cx="9312061" cy="5121275"/>
          </a:xfrm>
        </p:spPr>
      </p:pic>
    </p:spTree>
    <p:extLst>
      <p:ext uri="{BB962C8B-B14F-4D97-AF65-F5344CB8AC3E}">
        <p14:creationId xmlns:p14="http://schemas.microsoft.com/office/powerpoint/2010/main" val="30278128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“real” world…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and test assumptions about design/use</a:t>
            </a:r>
          </a:p>
          <a:p>
            <a:endParaRPr lang="en-US" dirty="0"/>
          </a:p>
          <a:p>
            <a:r>
              <a:rPr lang="en-US" dirty="0" smtClean="0"/>
              <a:t>Design, even in little ways, with a deeper understanding of who your users may be</a:t>
            </a:r>
          </a:p>
          <a:p>
            <a:pPr lvl="1"/>
            <a:r>
              <a:rPr lang="en-US" dirty="0" smtClean="0"/>
              <a:t>» not always “end-user” as in consumers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9952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about final?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676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We’re done! </a:t>
            </a:r>
            <a:r>
              <a:rPr lang="en-US" dirty="0" smtClean="0">
                <a:sym typeface="Wingdings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853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Last </a:t>
            </a:r>
            <a:r>
              <a:rPr lang="en-US" dirty="0" smtClean="0"/>
              <a:t>Lecture &amp; NUIs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CPSC 481: HCI I</a:t>
            </a:r>
          </a:p>
          <a:p>
            <a:r>
              <a:rPr lang="en-US" dirty="0" smtClean="0"/>
              <a:t>Fall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08745" y="5638800"/>
            <a:ext cx="6563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D9D9D9"/>
                </a:solidFill>
              </a:rPr>
              <a:t>Anthony Tang</a:t>
            </a:r>
            <a:endParaRPr lang="en-US" dirty="0">
              <a:solidFill>
                <a:srgbClr val="D9D9D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850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NUIs &amp; Reality-based interfaces</a:t>
            </a:r>
          </a:p>
          <a:p>
            <a:endParaRPr lang="en-US" dirty="0"/>
          </a:p>
          <a:p>
            <a:r>
              <a:rPr lang="en-US" dirty="0" smtClean="0"/>
              <a:t>Future of User Interfaces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My thoughts and goals</a:t>
            </a:r>
          </a:p>
          <a:p>
            <a:endParaRPr lang="en-US" dirty="0"/>
          </a:p>
          <a:p>
            <a:r>
              <a:rPr lang="en-US" dirty="0" smtClean="0"/>
              <a:t>Research in HCI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13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User Interfaces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NUI = f(input / output capabilities, human capabilities)</a:t>
            </a:r>
          </a:p>
          <a:p>
            <a:r>
              <a:rPr lang="en-US" dirty="0" smtClean="0"/>
              <a:t>NUI = feelings of efficacy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3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Scything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583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Reality-Based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/>
          <a:lstStyle/>
          <a:p>
            <a:r>
              <a:rPr lang="en-US" dirty="0" smtClean="0"/>
              <a:t>One way of thinking about “Natural User Interfaces” -&gt; ‘Reality-based interfaces’</a:t>
            </a:r>
          </a:p>
          <a:p>
            <a:pPr lvl="1"/>
            <a:r>
              <a:rPr lang="en-US" dirty="0" smtClean="0"/>
              <a:t>» Robert Jacob et al., 2008</a:t>
            </a:r>
          </a:p>
          <a:p>
            <a:endParaRPr lang="en-US" dirty="0"/>
          </a:p>
          <a:p>
            <a:r>
              <a:rPr lang="en-US" dirty="0" smtClean="0"/>
              <a:t>In spite of the name, they are not advocating necessarily re-creating reality; instead, advocating leveraging </a:t>
            </a:r>
            <a:r>
              <a:rPr lang="en-US" u="sng" dirty="0" smtClean="0"/>
              <a:t>our understanding</a:t>
            </a:r>
            <a:r>
              <a:rPr lang="en-US" dirty="0" smtClean="0"/>
              <a:t> of “reality” for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64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Reality-Based </a:t>
            </a:r>
            <a:r>
              <a:rPr lang="en-US" dirty="0" smtClean="0"/>
              <a:t>Interfaces - Themes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 are good at the following things already, so design/build interfaces that leverage these skills!!</a:t>
            </a:r>
          </a:p>
          <a:p>
            <a:endParaRPr lang="en-US" dirty="0"/>
          </a:p>
          <a:p>
            <a:r>
              <a:rPr lang="en-US" dirty="0" smtClean="0"/>
              <a:t>Naïve physics</a:t>
            </a:r>
          </a:p>
          <a:p>
            <a:r>
              <a:rPr lang="en-US" dirty="0" smtClean="0"/>
              <a:t>Body awareness &amp; skills</a:t>
            </a:r>
          </a:p>
          <a:p>
            <a:r>
              <a:rPr lang="en-US" dirty="0" smtClean="0"/>
              <a:t>Environment awareness &amp; skills</a:t>
            </a:r>
          </a:p>
          <a:p>
            <a:r>
              <a:rPr lang="en-US" dirty="0" smtClean="0"/>
              <a:t>Social awareness &amp; skills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182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Urban Resource Planner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8646" y="1600200"/>
            <a:ext cx="4338153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Makes use of naïve physics, and knowledge/understanding of environment and physical space</a:t>
            </a:r>
          </a:p>
          <a:p>
            <a:r>
              <a:rPr lang="en-US" dirty="0" smtClean="0"/>
              <a:t>Moves body to change viewpoints</a:t>
            </a:r>
          </a:p>
          <a:p>
            <a:r>
              <a:rPr lang="en-US" dirty="0" smtClean="0"/>
              <a:t>No need to share “a screen”, it is a physical workspace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7A73-35C7-7A4B-A6C6-784A660F531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600200"/>
            <a:ext cx="3831295" cy="4137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051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921</Words>
  <Application>Microsoft Macintosh PowerPoint</Application>
  <PresentationFormat>On-screen Show (4:3)</PresentationFormat>
  <Paragraphs>161</Paragraphs>
  <Slides>23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Final Exam</vt:lpstr>
      <vt:lpstr>Questions about final?</vt:lpstr>
      <vt:lpstr>Last Lecture &amp; NUIs</vt:lpstr>
      <vt:lpstr>Outline</vt:lpstr>
      <vt:lpstr>Natural User Interfaces</vt:lpstr>
      <vt:lpstr>Scything</vt:lpstr>
      <vt:lpstr>Reality-Based Interfaces</vt:lpstr>
      <vt:lpstr>Reality-Based Interfaces - Themes</vt:lpstr>
      <vt:lpstr>Urban Resource Planner</vt:lpstr>
      <vt:lpstr>Tradeoffs</vt:lpstr>
      <vt:lpstr>Tangible Video Editor</vt:lpstr>
      <vt:lpstr>Trade-offs</vt:lpstr>
      <vt:lpstr>Questions about final?</vt:lpstr>
      <vt:lpstr>Future of User Interfaces</vt:lpstr>
      <vt:lpstr>Microsoft Productivity Future Vision (2011)</vt:lpstr>
      <vt:lpstr>i/o Brush</vt:lpstr>
      <vt:lpstr>Questions about final?</vt:lpstr>
      <vt:lpstr>My Thoughts</vt:lpstr>
      <vt:lpstr>More Thoughts</vt:lpstr>
      <vt:lpstr>Another thought</vt:lpstr>
      <vt:lpstr>In the “real” world…</vt:lpstr>
      <vt:lpstr>Questions about final?</vt:lpstr>
      <vt:lpstr>Thanks!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31 NUI - Exercises</dc:title>
  <dc:creator>Tony Tang</dc:creator>
  <cp:lastModifiedBy>Tony Tang</cp:lastModifiedBy>
  <cp:revision>5</cp:revision>
  <dcterms:created xsi:type="dcterms:W3CDTF">2014-11-28T01:31:04Z</dcterms:created>
  <dcterms:modified xsi:type="dcterms:W3CDTF">2014-12-03T16:47:18Z</dcterms:modified>
</cp:coreProperties>
</file>