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94" r:id="rId3"/>
    <p:sldId id="257" r:id="rId4"/>
    <p:sldId id="258" r:id="rId5"/>
    <p:sldId id="263" r:id="rId6"/>
    <p:sldId id="259" r:id="rId7"/>
    <p:sldId id="261" r:id="rId8"/>
    <p:sldId id="260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99" r:id="rId18"/>
    <p:sldId id="300" r:id="rId19"/>
    <p:sldId id="301" r:id="rId20"/>
    <p:sldId id="302" r:id="rId21"/>
    <p:sldId id="271" r:id="rId22"/>
    <p:sldId id="272" r:id="rId23"/>
    <p:sldId id="273" r:id="rId24"/>
    <p:sldId id="274" r:id="rId25"/>
    <p:sldId id="286" r:id="rId26"/>
    <p:sldId id="275" r:id="rId27"/>
    <p:sldId id="276" r:id="rId28"/>
    <p:sldId id="277" r:id="rId29"/>
    <p:sldId id="278" r:id="rId30"/>
    <p:sldId id="287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179" autoAdjust="0"/>
    <p:restoredTop sz="86364" autoAdjust="0"/>
  </p:normalViewPr>
  <p:slideViewPr>
    <p:cSldViewPr snapToGrid="0" snapToObjects="1">
      <p:cViewPr varScale="1">
        <p:scale>
          <a:sx n="76" d="100"/>
          <a:sy n="76" d="100"/>
        </p:scale>
        <p:origin x="-2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presProps" Target="presProps.xml"/><Relationship Id="rId40" Type="http://schemas.openxmlformats.org/officeDocument/2006/relationships/viewProps" Target="viewProps.xml"/><Relationship Id="rId41" Type="http://schemas.openxmlformats.org/officeDocument/2006/relationships/theme" Target="theme/theme1.xml"/><Relationship Id="rId4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FEF5F-3B39-8C4F-9EDA-9CA413A4787D}" type="datetimeFigureOut">
              <a:rPr lang="en-US" smtClean="0"/>
              <a:pPr/>
              <a:t>03-09-14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42D20-5CD2-1540-9A97-C8CDFA67B12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05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6E8D9-D7C8-DB48-82D0-7C0E66850FE0}" type="datetimeFigureOut">
              <a:rPr lang="en-US" smtClean="0"/>
              <a:pPr/>
              <a:t>03-09-14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9EC02C-7862-C04F-88CF-B6FBE0D0E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29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Relationship Id="rId3" Type="http://schemas.openxmlformats.org/officeDocument/2006/relationships/hyperlink" Target="http://www.businessinsider.com/harvard-business-school-professor-heres-how-to-stop-sleeping-with-your-smartphone-2012-6" TargetMode="Externa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Relationship Id="rId3" Type="http://schemas.openxmlformats.org/officeDocument/2006/relationships/hyperlink" Target="http://www.flickr.com/photos/95728450@N00/182613360" TargetMode="Externa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hlinkClick r:id="rId3"/>
              </a:rPr>
              <a:t>http://www.businessinsider.com/harvard-business-school-professor-heres-how-to-stop-sleeping-with-your-smartphone-2012-6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do when we aren't the ones using it?</a:t>
            </a:r>
          </a:p>
          <a:p>
            <a:r>
              <a:rPr lang="en-US" dirty="0" smtClean="0"/>
              <a:t>	o we find out about the people that will be using it!!</a:t>
            </a:r>
          </a:p>
          <a:p>
            <a:r>
              <a:rPr lang="en-US" dirty="0" smtClean="0"/>
              <a:t>	o user-</a:t>
            </a:r>
            <a:r>
              <a:rPr lang="en-US" dirty="0" err="1" smtClean="0"/>
              <a:t>centred</a:t>
            </a:r>
            <a:r>
              <a:rPr lang="en-US" dirty="0" smtClean="0"/>
              <a:t> design (generally)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3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we do when we aren't the ones using it?</a:t>
            </a:r>
          </a:p>
          <a:p>
            <a:r>
              <a:rPr lang="en-US" dirty="0" smtClean="0"/>
              <a:t>	o we find out about the people that will be using it!!</a:t>
            </a:r>
          </a:p>
          <a:p>
            <a:r>
              <a:rPr lang="en-US" dirty="0" smtClean="0"/>
              <a:t>	o user-</a:t>
            </a:r>
            <a:r>
              <a:rPr lang="en-US" dirty="0" err="1" smtClean="0"/>
              <a:t>centred</a:t>
            </a:r>
            <a:r>
              <a:rPr lang="en-US" dirty="0" smtClean="0"/>
              <a:t> design (generally)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3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Real world is different than the world that you imagine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only time I ever saw the cap on my USB key</a:t>
            </a:r>
          </a:p>
          <a:p>
            <a:r>
              <a:rPr lang="en-US" baseline="0" dirty="0" smtClean="0"/>
              <a:t>On the right, better…</a:t>
            </a:r>
          </a:p>
          <a:p>
            <a:r>
              <a:rPr lang="en-US" baseline="0" dirty="0" smtClean="0"/>
              <a:t>Is it the best design?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69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21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hlinkClick r:id="rId3"/>
              </a:rPr>
              <a:t>http://www.flickr.com/photos/95728450@N00/182613360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would you evaluate whether this watch</a:t>
            </a:r>
            <a:r>
              <a:rPr lang="en-US" baseline="0" dirty="0" smtClean="0"/>
              <a:t> worked well?</a:t>
            </a:r>
          </a:p>
          <a:p>
            <a:r>
              <a:rPr lang="en-US" baseline="0" dirty="0" smtClean="0"/>
              <a:t>What are the primary tasks?</a:t>
            </a:r>
          </a:p>
          <a:p>
            <a:r>
              <a:rPr lang="en-US" baseline="0" dirty="0" smtClean="0"/>
              <a:t>What are secondary tasks?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9EC02C-7862-C04F-88CF-B6FBE0D0E7F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EB7961C-448B-B04C-A9E1-024D26EE0EBE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27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A1FD52-A99A-D342-A739-BB7D56F7C636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3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F3AA1-A1AA-1649-B18F-79CA9263B717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2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1BF07-92EB-B946-AFD5-BE123E5F7F45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81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132B-B38A-5D4C-800F-FAEDFC149E6E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90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77586-A229-1544-A360-351E8B484D55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9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6312C-814A-F64A-9DCE-17CD7A355725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94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2AA9-2D9C-3B49-AFD5-B09748D14B14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58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D9982-0812-EA47-9A1F-AC3BE2E86E09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1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34E96-6981-BE46-81F3-C012122F066C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697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E1474-C134-AE4E-B5D3-93AEFBD83E37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39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EC2FD-5C3B-B54A-B7FA-8548072860BF}" type="datetime1">
              <a:rPr lang="en-CA" smtClean="0"/>
              <a:pPr/>
              <a:t>03-09-14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7A73-35C7-7A4B-A6C6-784A660F53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FFFFFF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bg1">
              <a:lumMod val="8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Designing for people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CPSC 481: HCI </a:t>
            </a:r>
            <a:r>
              <a:rPr lang="en-US" dirty="0" smtClean="0"/>
              <a:t>I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14400" y="2819400"/>
            <a:ext cx="1981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49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investigate?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cannot design apart from the world where your users and design will live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26" name="Picture 2" descr="http://www.eteknix.com/wp-content/uploads/2011/12/53a-300x2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645" y="3167779"/>
            <a:ext cx="285750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geekalerts.com/u/capsule-usb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387" y="3167779"/>
            <a:ext cx="3695701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72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Identify users</a:t>
            </a:r>
          </a:p>
          <a:p>
            <a:r>
              <a:rPr lang="en-US" dirty="0" smtClean="0"/>
              <a:t>Identify stakeholders</a:t>
            </a:r>
          </a:p>
          <a:p>
            <a:r>
              <a:rPr lang="en-US" dirty="0" smtClean="0"/>
              <a:t>What are the requirements?</a:t>
            </a:r>
          </a:p>
          <a:p>
            <a:r>
              <a:rPr lang="en-US" dirty="0" smtClean="0"/>
              <a:t>How do they do it now?</a:t>
            </a:r>
          </a:p>
          <a:p>
            <a:r>
              <a:rPr lang="en-US" dirty="0" smtClean="0"/>
              <a:t>How long does it take?</a:t>
            </a:r>
          </a:p>
          <a:p>
            <a:r>
              <a:rPr lang="en-US" dirty="0" smtClean="0"/>
              <a:t>What do they want?</a:t>
            </a:r>
          </a:p>
          <a:p>
            <a:r>
              <a:rPr lang="en-US" dirty="0" smtClean="0"/>
              <a:t>What do they need?</a:t>
            </a:r>
          </a:p>
          <a:p>
            <a:r>
              <a:rPr lang="en-US" dirty="0" smtClean="0"/>
              <a:t>What have they already tried?</a:t>
            </a:r>
          </a:p>
          <a:p>
            <a:r>
              <a:rPr lang="en-US" dirty="0" smtClean="0"/>
              <a:t>Is there another solution?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04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Interviews</a:t>
            </a:r>
          </a:p>
          <a:p>
            <a:r>
              <a:rPr lang="en-US" dirty="0"/>
              <a:t>Focus groups</a:t>
            </a:r>
          </a:p>
          <a:p>
            <a:r>
              <a:rPr lang="en-US" dirty="0" smtClean="0"/>
              <a:t>User surveys</a:t>
            </a:r>
          </a:p>
          <a:p>
            <a:r>
              <a:rPr lang="en-US" dirty="0" smtClean="0"/>
              <a:t>…</a:t>
            </a:r>
          </a:p>
          <a:p>
            <a:r>
              <a:rPr lang="en-US" dirty="0"/>
              <a:t>[</a:t>
            </a:r>
            <a:r>
              <a:rPr lang="en-US" dirty="0" smtClean="0"/>
              <a:t>More on </a:t>
            </a:r>
            <a:r>
              <a:rPr lang="en-US" dirty="0" smtClean="0"/>
              <a:t>this next lecture]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519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495800" y="1219200"/>
            <a:ext cx="1981200" cy="228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5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 -&gt; idea generation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en-US" sz="6600" b="1" dirty="0" smtClean="0"/>
          </a:p>
          <a:p>
            <a:pPr algn="ctr"/>
            <a:r>
              <a:rPr lang="en-US" sz="6600" b="1" dirty="0" smtClean="0"/>
              <a:t>“To get good ideas…</a:t>
            </a:r>
          </a:p>
          <a:p>
            <a:pPr algn="ctr"/>
            <a:r>
              <a:rPr lang="en-US" sz="6600" b="1" dirty="0" smtClean="0"/>
              <a:t>Get lots of ideas”</a:t>
            </a:r>
            <a:endParaRPr lang="en-US" sz="6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85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worst things: go with the first one you have</a:t>
            </a:r>
          </a:p>
          <a:p>
            <a:pPr lvl="1"/>
            <a:r>
              <a:rPr lang="en-US" i="1" dirty="0" smtClean="0"/>
              <a:t>You can always come back to it later</a:t>
            </a:r>
          </a:p>
          <a:p>
            <a:endParaRPr lang="en-US" dirty="0" smtClean="0"/>
          </a:p>
          <a:p>
            <a:r>
              <a:rPr lang="en-US" dirty="0"/>
              <a:t>Volume matters the most</a:t>
            </a:r>
          </a:p>
          <a:p>
            <a:endParaRPr lang="en-US" dirty="0"/>
          </a:p>
          <a:p>
            <a:r>
              <a:rPr lang="en-US" dirty="0" smtClean="0"/>
              <a:t>Increase chance of success by considering a huge volume of ideas in a systematic way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1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7" t="52844" r="34355" b="14775"/>
          <a:stretch/>
        </p:blipFill>
        <p:spPr bwMode="auto">
          <a:xfrm>
            <a:off x="-1" y="0"/>
            <a:ext cx="9158863" cy="648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345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39" t="39708" r="17774"/>
          <a:stretch/>
        </p:blipFill>
        <p:spPr bwMode="auto">
          <a:xfrm>
            <a:off x="0" y="-1"/>
            <a:ext cx="9322130" cy="686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17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3167" y="0"/>
            <a:ext cx="16202200" cy="672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11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is not like me </a:t>
            </a:r>
            <a:r>
              <a:rPr lang="en-US" dirty="0" smtClean="0">
                <a:sym typeface="Wingdings"/>
              </a:rPr>
              <a:t> So… what should we do?</a:t>
            </a:r>
          </a:p>
          <a:p>
            <a:r>
              <a:rPr lang="en-US" dirty="0" smtClean="0"/>
              <a:t>User-</a:t>
            </a:r>
            <a:r>
              <a:rPr lang="en-US" dirty="0" err="1" smtClean="0"/>
              <a:t>centred</a:t>
            </a:r>
            <a:r>
              <a:rPr lang="en-US" dirty="0" smtClean="0"/>
              <a:t> design process</a:t>
            </a:r>
          </a:p>
          <a:p>
            <a:pPr lvl="1"/>
            <a:r>
              <a:rPr lang="en-US" dirty="0" smtClean="0"/>
              <a:t>Rationale</a:t>
            </a:r>
          </a:p>
          <a:p>
            <a:pPr lvl="1"/>
            <a:r>
              <a:rPr lang="en-US" b="1" dirty="0" smtClean="0"/>
              <a:t>Major components</a:t>
            </a:r>
            <a:r>
              <a:rPr lang="en-US" dirty="0" smtClean="0"/>
              <a:t>: investigate, ideate, prototype, evaluate, produce</a:t>
            </a:r>
          </a:p>
          <a:p>
            <a:pPr lvl="1"/>
            <a:r>
              <a:rPr lang="en-US" dirty="0" smtClean="0"/>
              <a:t>Role of iteration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2050" name="Picture 2" descr="http://atlassian.wpengine.netdna-cdn.com/wp-content/uploads/Sketch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40043"/>
            <a:ext cx="9144000" cy="379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398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Structured brainstorming</a:t>
            </a:r>
          </a:p>
          <a:p>
            <a:r>
              <a:rPr lang="en-US" dirty="0" smtClean="0"/>
              <a:t>Sketching</a:t>
            </a:r>
          </a:p>
          <a:p>
            <a:r>
              <a:rPr lang="en-US" dirty="0" smtClean="0"/>
              <a:t>Affinity diagramming</a:t>
            </a:r>
          </a:p>
          <a:p>
            <a:r>
              <a:rPr lang="en-US" dirty="0" smtClean="0"/>
              <a:t>Card sorting</a:t>
            </a:r>
          </a:p>
          <a:p>
            <a:r>
              <a:rPr lang="en-US" dirty="0" smtClean="0"/>
              <a:t>Personas</a:t>
            </a:r>
          </a:p>
          <a:p>
            <a:r>
              <a:rPr lang="en-US" dirty="0" smtClean="0"/>
              <a:t>Role-playing, play-acting</a:t>
            </a:r>
          </a:p>
          <a:p>
            <a:endParaRPr lang="en-US" dirty="0"/>
          </a:p>
          <a:p>
            <a:r>
              <a:rPr lang="en-US" dirty="0" smtClean="0"/>
              <a:t>[More </a:t>
            </a:r>
            <a:r>
              <a:rPr lang="en-US" dirty="0" smtClean="0"/>
              <a:t>in the next couple lectures</a:t>
            </a:r>
            <a:r>
              <a:rPr lang="en-US" dirty="0" smtClean="0"/>
              <a:t>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124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934200" y="3505200"/>
            <a:ext cx="1524000" cy="17526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44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prototype?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It’s cheap and fast</a:t>
            </a:r>
          </a:p>
          <a:p>
            <a:endParaRPr lang="en-US" dirty="0" smtClean="0"/>
          </a:p>
          <a:p>
            <a:r>
              <a:rPr lang="en-US" dirty="0" smtClean="0"/>
              <a:t>Easier for users to react to concrete things rather than abstract concepts</a:t>
            </a:r>
          </a:p>
          <a:p>
            <a:endParaRPr lang="en-US" dirty="0" smtClean="0"/>
          </a:p>
          <a:p>
            <a:r>
              <a:rPr lang="en-US" dirty="0" smtClean="0"/>
              <a:t>Prototyping brings subtleties and nuances to light</a:t>
            </a:r>
          </a:p>
          <a:p>
            <a:endParaRPr lang="en-US" dirty="0"/>
          </a:p>
          <a:p>
            <a:r>
              <a:rPr lang="en-US" dirty="0" smtClean="0"/>
              <a:t>Working against some technical constraints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2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Paper prototypes</a:t>
            </a:r>
          </a:p>
          <a:p>
            <a:r>
              <a:rPr lang="en-US" dirty="0" smtClean="0"/>
              <a:t>Screenshots</a:t>
            </a:r>
          </a:p>
          <a:p>
            <a:r>
              <a:rPr lang="en-US" dirty="0" smtClean="0"/>
              <a:t>Flip books</a:t>
            </a:r>
          </a:p>
          <a:p>
            <a:r>
              <a:rPr lang="en-US" dirty="0" smtClean="0"/>
              <a:t>Video mock-ups</a:t>
            </a:r>
          </a:p>
          <a:p>
            <a:r>
              <a:rPr lang="en-US" dirty="0" smtClean="0"/>
              <a:t>Hyperlink prototypes</a:t>
            </a:r>
          </a:p>
          <a:p>
            <a:r>
              <a:rPr lang="en-US" dirty="0" smtClean="0"/>
              <a:t>Functional prototypes</a:t>
            </a:r>
          </a:p>
          <a:p>
            <a:endParaRPr lang="en-US" dirty="0"/>
          </a:p>
          <a:p>
            <a:r>
              <a:rPr lang="en-US" dirty="0" smtClean="0"/>
              <a:t>[More next week]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71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02" name="Picture 2" descr="J:\Users\Tony\Downloads\182613360_6d76db726a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Build it fast</a:t>
            </a:r>
          </a:p>
          <a:p>
            <a:endParaRPr lang="en-US" dirty="0" smtClean="0"/>
          </a:p>
          <a:p>
            <a:r>
              <a:rPr lang="en-US" dirty="0" smtClean="0"/>
              <a:t>Concentrate on unknowns</a:t>
            </a:r>
          </a:p>
          <a:p>
            <a:endParaRPr lang="en-US" dirty="0" smtClean="0"/>
          </a:p>
          <a:p>
            <a:r>
              <a:rPr lang="en-US" dirty="0" smtClean="0"/>
              <a:t>Don’t be attached to them</a:t>
            </a:r>
          </a:p>
          <a:p>
            <a:endParaRPr lang="en-US" dirty="0" smtClean="0"/>
          </a:p>
          <a:p>
            <a:r>
              <a:rPr lang="en-US" dirty="0" smtClean="0"/>
              <a:t>Build multiple concurrently</a:t>
            </a:r>
          </a:p>
          <a:p>
            <a:pPr lvl="1"/>
            <a:r>
              <a:rPr lang="en-US" dirty="0" smtClean="0"/>
              <a:t>easier to compare pros/cons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56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048000" y="4800600"/>
            <a:ext cx="1981200" cy="1066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evaluation?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Automated processes can find bugs, but not usability issues</a:t>
            </a:r>
          </a:p>
          <a:p>
            <a:endParaRPr lang="en-US" dirty="0"/>
          </a:p>
          <a:p>
            <a:r>
              <a:rPr lang="en-US" dirty="0" smtClean="0"/>
              <a:t>Evaluation gives you a way to move forward</a:t>
            </a:r>
          </a:p>
          <a:p>
            <a:pPr lvl="1"/>
            <a:r>
              <a:rPr lang="en-US" dirty="0" smtClean="0"/>
              <a:t>What needs to be fixed, added, removed?</a:t>
            </a:r>
          </a:p>
          <a:p>
            <a:endParaRPr lang="en-US" dirty="0"/>
          </a:p>
          <a:p>
            <a:r>
              <a:rPr lang="en-US" dirty="0" smtClean="0"/>
              <a:t>Answers to two questions:</a:t>
            </a:r>
          </a:p>
          <a:p>
            <a:pPr lvl="1"/>
            <a:r>
              <a:rPr lang="en-US" dirty="0" smtClean="0"/>
              <a:t>Did we build the right thing?</a:t>
            </a:r>
          </a:p>
          <a:p>
            <a:pPr lvl="1"/>
            <a:r>
              <a:rPr lang="en-US" dirty="0" smtClean="0"/>
              <a:t>Did we build the thing right?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3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</a:p>
          <a:p>
            <a:r>
              <a:rPr lang="en-US" dirty="0" smtClean="0"/>
              <a:t>Laboratory experiments</a:t>
            </a:r>
          </a:p>
          <a:p>
            <a:r>
              <a:rPr lang="en-US" dirty="0" smtClean="0"/>
              <a:t>Real-world deployments</a:t>
            </a:r>
          </a:p>
          <a:p>
            <a:r>
              <a:rPr lang="en-US" dirty="0" smtClean="0"/>
              <a:t>Heuristic evaluation</a:t>
            </a:r>
          </a:p>
          <a:p>
            <a:endParaRPr lang="en-US" dirty="0"/>
          </a:p>
          <a:p>
            <a:r>
              <a:rPr lang="en-US" dirty="0" smtClean="0"/>
              <a:t>[More on this in the coming weeks]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25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time… “User is not like me”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Perceptual capacity</a:t>
            </a:r>
          </a:p>
          <a:p>
            <a:endParaRPr lang="en-US" dirty="0" smtClean="0"/>
          </a:p>
          <a:p>
            <a:r>
              <a:rPr lang="en-US" dirty="0" smtClean="0"/>
              <a:t>Motor capacity</a:t>
            </a:r>
          </a:p>
          <a:p>
            <a:endParaRPr lang="en-US" dirty="0" smtClean="0"/>
          </a:p>
          <a:p>
            <a:r>
              <a:rPr lang="en-US" dirty="0" smtClean="0"/>
              <a:t>Cognitive capacity</a:t>
            </a:r>
          </a:p>
          <a:p>
            <a:endParaRPr lang="en-US" dirty="0" smtClean="0"/>
          </a:p>
          <a:p>
            <a:r>
              <a:rPr lang="en-US" dirty="0" smtClean="0"/>
              <a:t>Domain 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8434" name="Picture 2" descr="http://static7.businessinsider.com/image/4e4c33f8ecad04173c00001d/iphone-slee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5732" y="1600200"/>
            <a:ext cx="3851068" cy="2888301"/>
          </a:xfrm>
          <a:prstGeom prst="rect">
            <a:avLst/>
          </a:prstGeom>
          <a:noFill/>
        </p:spPr>
      </p:pic>
      <p:pic>
        <p:nvPicPr>
          <p:cNvPr id="18436" name="Picture 4" descr="http://www.milonic.com/images/ie_error_message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0762" y="4599814"/>
            <a:ext cx="3197122" cy="21216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2226" name="Picture 2" descr="http://www.findwatches.co.uk/images/prodimages/l/z_24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5448" y="0"/>
            <a:ext cx="6857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Drives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Problem: usefulness/appropriateness</a:t>
            </a:r>
          </a:p>
          <a:p>
            <a:pPr lvl="1"/>
            <a:r>
              <a:rPr lang="en-US" dirty="0" smtClean="0"/>
              <a:t>Return to investigation phase</a:t>
            </a:r>
          </a:p>
          <a:p>
            <a:endParaRPr lang="en-US" dirty="0" smtClean="0"/>
          </a:p>
          <a:p>
            <a:r>
              <a:rPr lang="en-US" dirty="0" smtClean="0"/>
              <a:t>Problem: users don’t understand</a:t>
            </a:r>
          </a:p>
          <a:p>
            <a:pPr lvl="1"/>
            <a:r>
              <a:rPr lang="en-US" dirty="0" smtClean="0"/>
              <a:t>Return to ideation phase</a:t>
            </a:r>
          </a:p>
          <a:p>
            <a:endParaRPr lang="en-US" dirty="0" smtClean="0"/>
          </a:p>
          <a:p>
            <a:r>
              <a:rPr lang="en-US" dirty="0" smtClean="0"/>
              <a:t>Problem: user performance</a:t>
            </a:r>
          </a:p>
          <a:p>
            <a:pPr lvl="1"/>
            <a:r>
              <a:rPr lang="en-US" dirty="0" smtClean="0"/>
              <a:t>Return to prototyping phase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61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3657600"/>
            <a:ext cx="1981200" cy="838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08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These are steps required to go from functional prototype to </a:t>
            </a:r>
            <a:r>
              <a:rPr lang="en-US" i="1" u="sng" dirty="0" smtClean="0"/>
              <a:t>release candidate</a:t>
            </a:r>
            <a:endParaRPr lang="en-US" dirty="0" smtClean="0"/>
          </a:p>
          <a:p>
            <a:pPr lvl="1">
              <a:defRPr/>
            </a:pPr>
            <a:r>
              <a:rPr lang="en-US" sz="1800" dirty="0"/>
              <a:t>Software architecture</a:t>
            </a:r>
          </a:p>
          <a:p>
            <a:pPr lvl="1">
              <a:defRPr/>
            </a:pPr>
            <a:r>
              <a:rPr lang="en-US" sz="1800" dirty="0"/>
              <a:t>Programming, building</a:t>
            </a:r>
          </a:p>
          <a:p>
            <a:pPr lvl="1">
              <a:defRPr/>
            </a:pPr>
            <a:r>
              <a:rPr lang="en-US" sz="1800" dirty="0"/>
              <a:t>Manufacturing</a:t>
            </a:r>
          </a:p>
          <a:p>
            <a:pPr lvl="1">
              <a:defRPr/>
            </a:pPr>
            <a:r>
              <a:rPr lang="en-US" sz="1800" dirty="0"/>
              <a:t>Help systems</a:t>
            </a:r>
          </a:p>
          <a:p>
            <a:pPr lvl="1">
              <a:defRPr/>
            </a:pPr>
            <a:r>
              <a:rPr lang="en-US" sz="1800" dirty="0"/>
              <a:t>Manuals</a:t>
            </a:r>
          </a:p>
          <a:p>
            <a:pPr lvl="1">
              <a:defRPr/>
            </a:pPr>
            <a:r>
              <a:rPr lang="en-US" sz="1800" dirty="0"/>
              <a:t>Training</a:t>
            </a:r>
          </a:p>
          <a:p>
            <a:pPr lvl="1">
              <a:defRPr/>
            </a:pPr>
            <a:r>
              <a:rPr lang="en-US" sz="1800" dirty="0"/>
              <a:t>Customer support</a:t>
            </a:r>
          </a:p>
          <a:p>
            <a:pPr lvl="1">
              <a:defRPr/>
            </a:pPr>
            <a:r>
              <a:rPr lang="en-US" sz="1800" dirty="0"/>
              <a:t>Marketing</a:t>
            </a:r>
          </a:p>
          <a:p>
            <a:pPr lvl="1">
              <a:defRPr/>
            </a:pPr>
            <a:r>
              <a:rPr lang="en-US" sz="1800" dirty="0"/>
              <a:t>Branding</a:t>
            </a:r>
          </a:p>
          <a:p>
            <a:pPr lvl="1">
              <a:defRPr/>
            </a:pPr>
            <a:r>
              <a:rPr lang="en-US" sz="1800" dirty="0"/>
              <a:t>Distribution</a:t>
            </a:r>
            <a:endParaRPr lang="en-US" sz="3200" dirty="0"/>
          </a:p>
          <a:p>
            <a:endParaRPr lang="en-US" i="1" u="sn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49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Design: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starts with understanding your </a:t>
            </a:r>
            <a:r>
              <a:rPr lang="en-US" dirty="0" smtClean="0"/>
              <a:t>user, and should keep users’ interests central</a:t>
            </a:r>
          </a:p>
          <a:p>
            <a:endParaRPr lang="en-US" dirty="0"/>
          </a:p>
          <a:p>
            <a:r>
              <a:rPr lang="en-US" dirty="0" smtClean="0"/>
              <a:t>Design is iterative -&gt; trade-offs are difficult to see in advance</a:t>
            </a:r>
          </a:p>
          <a:p>
            <a:endParaRPr lang="en-US" dirty="0" smtClean="0"/>
          </a:p>
          <a:p>
            <a:r>
              <a:rPr lang="en-US" dirty="0" smtClean="0"/>
              <a:t>Designs are never “perfect” -&gt; usually, they can be improved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01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“Know your user!”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2" descr="Rappers%20matt,%20dakotah,%20je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oldenyear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>
            <a:fillRect/>
          </a:stretch>
        </p:blipFill>
        <p:spPr bwMode="auto">
          <a:xfrm>
            <a:off x="4953000" y="1295400"/>
            <a:ext cx="4191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oto%20gwgfd%20storm%20porta%20potty%20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3429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owd%20reaction%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1400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47_cell_phone_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3886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2" descr="Rappers%20matt,%20dakotah,%20jes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goldenyears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/>
          <a:stretch>
            <a:fillRect/>
          </a:stretch>
        </p:blipFill>
        <p:spPr bwMode="auto">
          <a:xfrm>
            <a:off x="4953000" y="1295400"/>
            <a:ext cx="41910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photo%20gwgfd%20storm%20porta%20potty%20crow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3429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rowd%20reaction%20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851400"/>
            <a:ext cx="30099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47_cell_phone_man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6050"/>
            <a:ext cx="38862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“Know your user!”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09600" y="31274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n>
                  <a:solidFill>
                    <a:schemeClr val="tx1"/>
                  </a:solidFill>
                </a:ln>
              </a:rPr>
              <a:t>You are not (usually) your user.</a:t>
            </a: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8042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An iterative design process that makes use of knowledge through investigation of a domain of work/play to create ideas and prototypes.</a:t>
            </a:r>
          </a:p>
          <a:p>
            <a:endParaRPr lang="en-US" dirty="0"/>
          </a:p>
          <a:p>
            <a:r>
              <a:rPr lang="en-US" dirty="0" smtClean="0"/>
              <a:t>Prototypes are used for evaluation, and to further stimulate investigation, and idea and prototype generation.</a:t>
            </a:r>
          </a:p>
          <a:p>
            <a:endParaRPr lang="en-US" dirty="0"/>
          </a:p>
          <a:p>
            <a:r>
              <a:rPr lang="en-US" dirty="0" smtClean="0"/>
              <a:t>These prototypes and evaluations are used to aid in production.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28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 process?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Get started in a proven tack</a:t>
            </a:r>
          </a:p>
          <a:p>
            <a:r>
              <a:rPr lang="en-US" dirty="0" smtClean="0"/>
              <a:t>Prevents “designer’s block”</a:t>
            </a:r>
          </a:p>
          <a:p>
            <a:r>
              <a:rPr lang="en-US" dirty="0" smtClean="0"/>
              <a:t>Directs us toward final product</a:t>
            </a:r>
          </a:p>
          <a:p>
            <a:r>
              <a:rPr lang="en-US" dirty="0" smtClean="0"/>
              <a:t>Helps us stay on schedule and on cost</a:t>
            </a:r>
          </a:p>
          <a:p>
            <a:r>
              <a:rPr lang="en-US" dirty="0" smtClean="0"/>
              <a:t>Helps us to communicate with others</a:t>
            </a:r>
          </a:p>
          <a:p>
            <a:r>
              <a:rPr lang="en-US" dirty="0" smtClean="0"/>
              <a:t>More reliable than intuition</a:t>
            </a:r>
          </a:p>
          <a:p>
            <a:r>
              <a:rPr lang="en-US" dirty="0" smtClean="0"/>
              <a:t>Forces us to </a:t>
            </a:r>
            <a:r>
              <a:rPr lang="en-US" i="1" u="sng" dirty="0" smtClean="0"/>
              <a:t>iterate</a:t>
            </a:r>
            <a:endParaRPr lang="en-US" dirty="0" smtClean="0"/>
          </a:p>
          <a:p>
            <a:r>
              <a:rPr lang="en-US" dirty="0" smtClean="0"/>
              <a:t>Helps to </a:t>
            </a:r>
            <a:r>
              <a:rPr lang="en-US" i="1" u="sng" dirty="0" smtClean="0"/>
              <a:t>keep the users first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25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Centered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4" y="15748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572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7A73-35C7-7A4B-A6C6-784A660F531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4676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81000" y="1447800"/>
            <a:ext cx="2919413" cy="147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Learn about stakeholders</a:t>
            </a:r>
          </a:p>
          <a:p>
            <a:pPr eaLnBrk="1" hangingPunct="1"/>
            <a:r>
              <a:rPr lang="en-US" dirty="0"/>
              <a:t>Discover goals and needs</a:t>
            </a:r>
          </a:p>
          <a:p>
            <a:pPr eaLnBrk="1" hangingPunct="1"/>
            <a:r>
              <a:rPr lang="en-US" dirty="0"/>
              <a:t>How is it done now?</a:t>
            </a:r>
          </a:p>
          <a:p>
            <a:pPr eaLnBrk="1" hangingPunct="1"/>
            <a:r>
              <a:rPr lang="en-US" dirty="0"/>
              <a:t>What is wanted?</a:t>
            </a:r>
          </a:p>
          <a:p>
            <a:pPr eaLnBrk="1" hangingPunct="1"/>
            <a:r>
              <a:rPr lang="en-US" dirty="0"/>
              <a:t>What else has been tried?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572000" y="304800"/>
            <a:ext cx="2522538" cy="923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Generate lots of ideas</a:t>
            </a:r>
          </a:p>
          <a:p>
            <a:pPr eaLnBrk="1" hangingPunct="1"/>
            <a:r>
              <a:rPr lang="en-US" dirty="0"/>
              <a:t>Grasp issues and</a:t>
            </a:r>
          </a:p>
          <a:p>
            <a:pPr eaLnBrk="1" hangingPunct="1"/>
            <a:r>
              <a:rPr lang="en-US" dirty="0"/>
              <a:t>  potential solutions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43600" y="4953000"/>
            <a:ext cx="31242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Produce something tangible</a:t>
            </a:r>
          </a:p>
          <a:p>
            <a:pPr eaLnBrk="1" hangingPunct="1"/>
            <a:r>
              <a:rPr lang="en-US" dirty="0"/>
              <a:t>Identify challenges</a:t>
            </a:r>
          </a:p>
          <a:p>
            <a:pPr eaLnBrk="1" hangingPunct="1"/>
            <a:r>
              <a:rPr lang="en-US" dirty="0"/>
              <a:t>Uncover subtleties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49625" y="5857875"/>
            <a:ext cx="244475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Discover problems</a:t>
            </a:r>
          </a:p>
          <a:p>
            <a:pPr eaLnBrk="1" hangingPunct="1"/>
            <a:r>
              <a:rPr lang="en-US" dirty="0"/>
              <a:t>Assess progress</a:t>
            </a:r>
          </a:p>
          <a:p>
            <a:pPr eaLnBrk="1" hangingPunct="1"/>
            <a:r>
              <a:rPr lang="en-US" dirty="0"/>
              <a:t>Determine next steps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81000" y="4343400"/>
            <a:ext cx="2341563" cy="120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Build final product</a:t>
            </a:r>
          </a:p>
          <a:p>
            <a:pPr eaLnBrk="1" hangingPunct="1"/>
            <a:r>
              <a:rPr lang="en-US" dirty="0"/>
              <a:t>Ramp up marketing,</a:t>
            </a:r>
          </a:p>
          <a:p>
            <a:pPr eaLnBrk="1" hangingPunct="1"/>
            <a:r>
              <a:rPr lang="en-US" dirty="0"/>
              <a:t> support, and</a:t>
            </a:r>
          </a:p>
          <a:p>
            <a:pPr eaLnBrk="1" hangingPunct="1"/>
            <a:r>
              <a:rPr lang="en-US" dirty="0"/>
              <a:t> maintenance</a:t>
            </a:r>
          </a:p>
        </p:txBody>
      </p:sp>
    </p:spTree>
    <p:extLst>
      <p:ext uri="{BB962C8B-B14F-4D97-AF65-F5344CB8AC3E}">
        <p14:creationId xmlns:p14="http://schemas.microsoft.com/office/powerpoint/2010/main" val="3787625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1-introdu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1-introduction</Template>
  <TotalTime>1257</TotalTime>
  <Words>832</Words>
  <Application>Microsoft Macintosh PowerPoint</Application>
  <PresentationFormat>On-screen Show (4:3)</PresentationFormat>
  <Paragraphs>222</Paragraphs>
  <Slides>34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1-introduction</vt:lpstr>
      <vt:lpstr>Designing for people</vt:lpstr>
      <vt:lpstr>Agenda</vt:lpstr>
      <vt:lpstr>Last time… “User is not like me”</vt:lpstr>
      <vt:lpstr>“Know your user!”</vt:lpstr>
      <vt:lpstr>“Know your user!”</vt:lpstr>
      <vt:lpstr>User Centered Design Process</vt:lpstr>
      <vt:lpstr>Why a process?</vt:lpstr>
      <vt:lpstr>User Centered Design Process</vt:lpstr>
      <vt:lpstr>Stage Goals</vt:lpstr>
      <vt:lpstr>Investigate</vt:lpstr>
      <vt:lpstr>Why investigate?</vt:lpstr>
      <vt:lpstr>Investigation Questions</vt:lpstr>
      <vt:lpstr>Investigation Methods</vt:lpstr>
      <vt:lpstr>Ideate</vt:lpstr>
      <vt:lpstr>Ideation -&gt; idea generation</vt:lpstr>
      <vt:lpstr>Ideation</vt:lpstr>
      <vt:lpstr>PowerPoint Presentation</vt:lpstr>
      <vt:lpstr>PowerPoint Presentation</vt:lpstr>
      <vt:lpstr>PowerPoint Presentation</vt:lpstr>
      <vt:lpstr>PowerPoint Presentation</vt:lpstr>
      <vt:lpstr>Ideation</vt:lpstr>
      <vt:lpstr>Prototype</vt:lpstr>
      <vt:lpstr>Why prototype?</vt:lpstr>
      <vt:lpstr>Prototyping Techniques</vt:lpstr>
      <vt:lpstr>PowerPoint Presentation</vt:lpstr>
      <vt:lpstr>Prototyping Fundamentals</vt:lpstr>
      <vt:lpstr>Evaluate</vt:lpstr>
      <vt:lpstr>Why evaluation?</vt:lpstr>
      <vt:lpstr>Evaluation Methods</vt:lpstr>
      <vt:lpstr>PowerPoint Presentation</vt:lpstr>
      <vt:lpstr>Evaluation Drives Iteration</vt:lpstr>
      <vt:lpstr>Produce</vt:lpstr>
      <vt:lpstr>Production</vt:lpstr>
      <vt:lpstr>User Centered Design: 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for people not like us</dc:title>
  <dc:creator>Tony</dc:creator>
  <cp:lastModifiedBy>Tony Tang</cp:lastModifiedBy>
  <cp:revision>39</cp:revision>
  <dcterms:created xsi:type="dcterms:W3CDTF">2012-08-20T05:23:43Z</dcterms:created>
  <dcterms:modified xsi:type="dcterms:W3CDTF">2014-09-03T21:11:29Z</dcterms:modified>
</cp:coreProperties>
</file>