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5"/>
  </p:notesMasterIdLst>
  <p:handoutMasterIdLst>
    <p:handoutMasterId r:id="rId56"/>
  </p:handoutMasterIdLst>
  <p:sldIdLst>
    <p:sldId id="256" r:id="rId3"/>
    <p:sldId id="32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3" r:id="rId12"/>
    <p:sldId id="319" r:id="rId13"/>
    <p:sldId id="266" r:id="rId14"/>
    <p:sldId id="267" r:id="rId15"/>
    <p:sldId id="315" r:id="rId16"/>
    <p:sldId id="316" r:id="rId17"/>
    <p:sldId id="317" r:id="rId18"/>
    <p:sldId id="318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2" r:id="rId44"/>
    <p:sldId id="303" r:id="rId45"/>
    <p:sldId id="304" r:id="rId46"/>
    <p:sldId id="305" r:id="rId47"/>
    <p:sldId id="323" r:id="rId48"/>
    <p:sldId id="322" r:id="rId49"/>
    <p:sldId id="325" r:id="rId50"/>
    <p:sldId id="320" r:id="rId51"/>
    <p:sldId id="310" r:id="rId52"/>
    <p:sldId id="311" r:id="rId53"/>
    <p:sldId id="31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99" autoAdjust="0"/>
    <p:restoredTop sz="88514" autoAdjust="0"/>
  </p:normalViewPr>
  <p:slideViewPr>
    <p:cSldViewPr snapToGrid="0" snapToObjects="1">
      <p:cViewPr>
        <p:scale>
          <a:sx n="94" d="100"/>
          <a:sy n="94" d="100"/>
        </p:scale>
        <p:origin x="-320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22-11-14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22-11-14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borrowed talk from Tamara </a:t>
            </a:r>
            <a:r>
              <a:rPr lang="en-US" baseline="0" dirty="0" err="1" smtClean="0"/>
              <a:t>Munzner</a:t>
            </a:r>
            <a:r>
              <a:rPr lang="en-US" baseline="0" dirty="0" smtClean="0"/>
              <a:t>, with examples thrown in there by Tony Tang</a:t>
            </a:r>
          </a:p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vimeo.com</a:t>
            </a:r>
            <a:r>
              <a:rPr lang="pt-BR" dirty="0" smtClean="0"/>
              <a:t>/26205288</a:t>
            </a:r>
          </a:p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www.cs.ubc.ca</a:t>
            </a:r>
            <a:r>
              <a:rPr lang="pt-BR" dirty="0" smtClean="0"/>
              <a:t>/~</a:t>
            </a:r>
            <a:r>
              <a:rPr lang="pt-BR" dirty="0" err="1" smtClean="0"/>
              <a:t>tmm</a:t>
            </a:r>
            <a:r>
              <a:rPr lang="pt-BR" dirty="0" smtClean="0"/>
              <a:t>/</a:t>
            </a:r>
            <a:r>
              <a:rPr lang="pt-BR" dirty="0" err="1" smtClean="0"/>
              <a:t>talks</a:t>
            </a:r>
            <a:r>
              <a:rPr lang="pt-BR" dirty="0" smtClean="0"/>
              <a:t>/vizbi11/vizbi11.pdf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9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08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www.datavis.ca</a:t>
            </a:r>
            <a:r>
              <a:rPr lang="en-US" dirty="0" smtClean="0"/>
              <a:t>/gallery/images/galvanic-3D.png</a:t>
            </a:r>
          </a:p>
          <a:p>
            <a:r>
              <a:rPr lang="en-US" dirty="0" smtClean="0"/>
              <a:t>horrific use of 3D,</a:t>
            </a:r>
          </a:p>
          <a:p>
            <a:r>
              <a:rPr lang="en-US" dirty="0" smtClean="0"/>
              <a:t>undesirable optical effect of the gridlines,</a:t>
            </a:r>
          </a:p>
          <a:p>
            <a:r>
              <a:rPr lang="en-US" dirty="0" smtClean="0"/>
              <a:t>incorrect display of the data as a series of connected boxes,</a:t>
            </a:r>
          </a:p>
          <a:p>
            <a:r>
              <a:rPr lang="en-US" dirty="0" smtClean="0"/>
              <a:t>item labels misaligned with the tick marks, and taking up far too much of the graphic display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2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9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B128-9C3E-9547-B76C-8CB812DE98E2}" type="datetimeFigureOut">
              <a:rPr lang="en-US" smtClean="0"/>
              <a:t>22-11-14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56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pPr lvl="0"/>
            <a:r>
              <a:rPr lang="en-US" noProof="0" smtClean="0"/>
              <a:t>HCI Research Directions</a:t>
            </a:r>
          </a:p>
        </p:txBody>
      </p:sp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Prof. James A. Landay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University of Washington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Autumn 2004</a:t>
            </a:r>
          </a:p>
        </p:txBody>
      </p:sp>
      <p:pic>
        <p:nvPicPr>
          <p:cNvPr id="92672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0543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0012-C727-EE49-807E-ED6D6992072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5920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5E28-CA31-1C47-BB27-6E4AED7173F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252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9B0F2-4CD9-E34B-9071-19A0EB2AAE3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091CE-033F-D347-8C58-9876AD01A94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37678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796F3-44EA-304E-A130-2AABCCC0DD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05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02347-30F4-924F-A8CA-59511D4CE67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8660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8645A-5941-3341-AA34-72CD89E670F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2592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5450-1777-5E4F-B061-20906C9EE29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65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4462-F8FE-DF45-B6E0-15749EA9A35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1830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CF18C-0A12-574D-8A58-3966AEAA86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263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CA908FEA-A21E-7F40-BF09-EF62ADEFF9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10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1021F8B-9150-7445-8506-4BFA731C208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4888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8CD3644-A7EA-3A40-9595-0117BDDE4EF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6880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4871AE9-28EE-7D49-8296-B9B1023C27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577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8BF0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5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CSE490jl - Autumn 2004</a:t>
            </a:r>
          </a:p>
        </p:txBody>
      </p:sp>
      <p:sp>
        <p:nvSpPr>
          <p:cNvPr id="925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User Interface Design, Prototyping, and Evaluation</a:t>
            </a:r>
          </a:p>
        </p:txBody>
      </p:sp>
      <p:sp>
        <p:nvSpPr>
          <p:cNvPr id="925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0D2FBA-6E99-5044-8849-C5B1DD7298CD}" type="slidenum">
              <a:rPr lang="en-US" smtClean="0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8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dissolve/>
  </p:transition>
  <p:hf hdr="0"/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Information Visualization 2</a:t>
            </a:r>
            <a:br>
              <a:rPr lang="en-US" dirty="0" smtClean="0"/>
            </a:br>
            <a:r>
              <a:rPr lang="en-US" sz="3600" dirty="0" smtClean="0"/>
              <a:t>Perceptively Awesome Information Encoding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Fall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9D9D9"/>
                </a:solidFill>
              </a:rPr>
              <a:t>Anthony Tang, acknowledgements to Tamara </a:t>
            </a:r>
            <a:r>
              <a:rPr lang="en-US" dirty="0" err="1" smtClean="0">
                <a:solidFill>
                  <a:srgbClr val="D9D9D9"/>
                </a:solidFill>
              </a:rPr>
              <a:t>Munzner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what types of Facebook data are each of these?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lnSpcReduction="10000"/>
          </a:bodyPr>
          <a:lstStyle/>
          <a:p>
            <a:r>
              <a:rPr lang="en-US" dirty="0"/>
              <a:t>Ages of your friends</a:t>
            </a:r>
          </a:p>
          <a:p>
            <a:r>
              <a:rPr lang="en-US" dirty="0"/>
              <a:t>Gender of your friends</a:t>
            </a:r>
          </a:p>
          <a:p>
            <a:r>
              <a:rPr lang="en-US" dirty="0" smtClean="0"/>
              <a:t>How many friends you have?</a:t>
            </a:r>
          </a:p>
          <a:p>
            <a:r>
              <a:rPr lang="en-US" dirty="0" smtClean="0"/>
              <a:t>The first names of your friends</a:t>
            </a:r>
          </a:p>
          <a:p>
            <a:r>
              <a:rPr lang="en-US" dirty="0" smtClean="0"/>
              <a:t>All of your status updates</a:t>
            </a:r>
          </a:p>
          <a:p>
            <a:r>
              <a:rPr lang="en-US" dirty="0" smtClean="0"/>
              <a:t>Consider a group of friends: the links between those friends</a:t>
            </a:r>
          </a:p>
          <a:p>
            <a:r>
              <a:rPr lang="en-US" dirty="0" smtClean="0"/>
              <a:t>The hometowns of all of your friends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0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8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1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7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8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3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1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1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7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4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is easier to read? 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5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4585911"/>
              </p:ext>
            </p:extLst>
          </p:nvPr>
        </p:nvGraphicFramePr>
        <p:xfrm>
          <a:off x="0" y="1942055"/>
          <a:ext cx="4779207" cy="31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hart" r:id="rId3" imgW="6210300" imgH="4152900" progId="MSGraph.Chart.8">
                  <p:embed followColorScheme="full"/>
                </p:oleObj>
              </mc:Choice>
              <mc:Fallback>
                <p:oleObj name="Chart" r:id="rId3" imgW="6210300" imgH="41529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42055"/>
                        <a:ext cx="4779207" cy="3196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159376" y="2386493"/>
            <a:ext cx="3984623" cy="2628360"/>
            <a:chOff x="3246" y="2813"/>
            <a:chExt cx="2216" cy="1449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359" y="4048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359" y="3956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3359" y="3861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3359" y="3769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3359" y="3678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3359" y="3586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3359" y="3495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3359" y="3399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3359" y="3308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3359" y="3216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3359" y="3125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3359" y="3029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3359" y="2938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3359" y="2846"/>
              <a:ext cx="1337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458" y="3029"/>
              <a:ext cx="132" cy="1110"/>
            </a:xfrm>
            <a:prstGeom prst="rect">
              <a:avLst/>
            </a:prstGeom>
            <a:solidFill>
              <a:srgbClr val="00CC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3792" y="3011"/>
              <a:ext cx="135" cy="1128"/>
            </a:xfrm>
            <a:prstGeom prst="rect">
              <a:avLst/>
            </a:prstGeom>
            <a:solidFill>
              <a:srgbClr val="00CC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4129" y="3048"/>
              <a:ext cx="131" cy="1091"/>
            </a:xfrm>
            <a:prstGeom prst="rect">
              <a:avLst/>
            </a:prstGeom>
            <a:solidFill>
              <a:srgbClr val="00CC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4462" y="2919"/>
              <a:ext cx="132" cy="1220"/>
            </a:xfrm>
            <a:prstGeom prst="rect">
              <a:avLst/>
            </a:prstGeom>
            <a:solidFill>
              <a:srgbClr val="00CC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3359" y="2846"/>
              <a:ext cx="1" cy="129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3341" y="4139"/>
              <a:ext cx="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3341" y="4048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3341" y="3956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3341" y="3861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>
              <a:off x="3341" y="3769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>
              <a:off x="3341" y="3678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3341" y="3586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3341" y="3495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>
              <a:off x="3341" y="3399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>
              <a:off x="3341" y="3308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>
              <a:off x="3341" y="3216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Line 38"/>
            <p:cNvSpPr>
              <a:spLocks noChangeShapeType="1"/>
            </p:cNvSpPr>
            <p:nvPr/>
          </p:nvSpPr>
          <p:spPr bwMode="auto">
            <a:xfrm>
              <a:off x="3341" y="3125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>
              <a:off x="3341" y="3029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>
              <a:off x="3341" y="2938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3341" y="2846"/>
              <a:ext cx="18" cy="1"/>
            </a:xfrm>
            <a:prstGeom prst="line">
              <a:avLst/>
            </a:prstGeom>
            <a:noFill/>
            <a:ln w="6350">
              <a:solidFill>
                <a:srgbClr val="C2C2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>
              <a:off x="3359" y="4139"/>
              <a:ext cx="13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 flipV="1">
              <a:off x="3359" y="4139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Line 44"/>
            <p:cNvSpPr>
              <a:spLocks noChangeShapeType="1"/>
            </p:cNvSpPr>
            <p:nvPr/>
          </p:nvSpPr>
          <p:spPr bwMode="auto">
            <a:xfrm flipV="1">
              <a:off x="3693" y="4139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 flipV="1">
              <a:off x="4030" y="4139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 flipV="1">
              <a:off x="4363" y="4139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Line 47"/>
            <p:cNvSpPr>
              <a:spLocks noChangeShapeType="1"/>
            </p:cNvSpPr>
            <p:nvPr/>
          </p:nvSpPr>
          <p:spPr bwMode="auto">
            <a:xfrm flipV="1">
              <a:off x="4696" y="4139"/>
              <a:ext cx="1" cy="1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Rectangle 48"/>
            <p:cNvSpPr>
              <a:spLocks noChangeArrowheads="1"/>
            </p:cNvSpPr>
            <p:nvPr/>
          </p:nvSpPr>
          <p:spPr bwMode="auto">
            <a:xfrm>
              <a:off x="3279" y="4106"/>
              <a:ext cx="32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8" name="Rectangle 49"/>
            <p:cNvSpPr>
              <a:spLocks noChangeArrowheads="1"/>
            </p:cNvSpPr>
            <p:nvPr/>
          </p:nvSpPr>
          <p:spPr bwMode="auto">
            <a:xfrm>
              <a:off x="3279" y="4015"/>
              <a:ext cx="32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9" name="Rectangle 50"/>
            <p:cNvSpPr>
              <a:spLocks noChangeArrowheads="1"/>
            </p:cNvSpPr>
            <p:nvPr/>
          </p:nvSpPr>
          <p:spPr bwMode="auto">
            <a:xfrm>
              <a:off x="3246" y="3923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10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0" name="Rectangle 51"/>
            <p:cNvSpPr>
              <a:spLocks noChangeArrowheads="1"/>
            </p:cNvSpPr>
            <p:nvPr/>
          </p:nvSpPr>
          <p:spPr bwMode="auto">
            <a:xfrm>
              <a:off x="3246" y="3828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15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1" name="Rectangle 52"/>
            <p:cNvSpPr>
              <a:spLocks noChangeArrowheads="1"/>
            </p:cNvSpPr>
            <p:nvPr/>
          </p:nvSpPr>
          <p:spPr bwMode="auto">
            <a:xfrm>
              <a:off x="3246" y="3736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20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2" name="Rectangle 53"/>
            <p:cNvSpPr>
              <a:spLocks noChangeArrowheads="1"/>
            </p:cNvSpPr>
            <p:nvPr/>
          </p:nvSpPr>
          <p:spPr bwMode="auto">
            <a:xfrm>
              <a:off x="3246" y="3645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25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3" name="Rectangle 54"/>
            <p:cNvSpPr>
              <a:spLocks noChangeArrowheads="1"/>
            </p:cNvSpPr>
            <p:nvPr/>
          </p:nvSpPr>
          <p:spPr bwMode="auto">
            <a:xfrm>
              <a:off x="3246" y="3553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30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4" name="Rectangle 55"/>
            <p:cNvSpPr>
              <a:spLocks noChangeArrowheads="1"/>
            </p:cNvSpPr>
            <p:nvPr/>
          </p:nvSpPr>
          <p:spPr bwMode="auto">
            <a:xfrm>
              <a:off x="3246" y="3462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35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5" name="Rectangle 56"/>
            <p:cNvSpPr>
              <a:spLocks noChangeArrowheads="1"/>
            </p:cNvSpPr>
            <p:nvPr/>
          </p:nvSpPr>
          <p:spPr bwMode="auto">
            <a:xfrm>
              <a:off x="3246" y="3366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40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>
              <a:off x="3246" y="3275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45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7" name="Rectangle 58"/>
            <p:cNvSpPr>
              <a:spLocks noChangeArrowheads="1"/>
            </p:cNvSpPr>
            <p:nvPr/>
          </p:nvSpPr>
          <p:spPr bwMode="auto">
            <a:xfrm>
              <a:off x="3246" y="3183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50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8" name="Rectangle 59"/>
            <p:cNvSpPr>
              <a:spLocks noChangeArrowheads="1"/>
            </p:cNvSpPr>
            <p:nvPr/>
          </p:nvSpPr>
          <p:spPr bwMode="auto">
            <a:xfrm>
              <a:off x="3246" y="3092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55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9" name="Rectangle 60"/>
            <p:cNvSpPr>
              <a:spLocks noChangeArrowheads="1"/>
            </p:cNvSpPr>
            <p:nvPr/>
          </p:nvSpPr>
          <p:spPr bwMode="auto">
            <a:xfrm>
              <a:off x="3246" y="2996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60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0" name="Rectangle 61"/>
            <p:cNvSpPr>
              <a:spLocks noChangeArrowheads="1"/>
            </p:cNvSpPr>
            <p:nvPr/>
          </p:nvSpPr>
          <p:spPr bwMode="auto">
            <a:xfrm>
              <a:off x="3246" y="2905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65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" name="Rectangle 62"/>
            <p:cNvSpPr>
              <a:spLocks noChangeArrowheads="1"/>
            </p:cNvSpPr>
            <p:nvPr/>
          </p:nvSpPr>
          <p:spPr bwMode="auto">
            <a:xfrm>
              <a:off x="3246" y="2813"/>
              <a:ext cx="6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70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" name="Rectangle 63"/>
            <p:cNvSpPr>
              <a:spLocks noChangeArrowheads="1"/>
            </p:cNvSpPr>
            <p:nvPr/>
          </p:nvSpPr>
          <p:spPr bwMode="auto">
            <a:xfrm>
              <a:off x="3462" y="4194"/>
              <a:ext cx="126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Ford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3" name="Rectangle 64"/>
            <p:cNvSpPr>
              <a:spLocks noChangeArrowheads="1"/>
            </p:cNvSpPr>
            <p:nvPr/>
          </p:nvSpPr>
          <p:spPr bwMode="auto">
            <a:xfrm>
              <a:off x="3817" y="4194"/>
              <a:ext cx="9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GM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" name="Rectangle 65"/>
            <p:cNvSpPr>
              <a:spLocks noChangeArrowheads="1"/>
            </p:cNvSpPr>
            <p:nvPr/>
          </p:nvSpPr>
          <p:spPr bwMode="auto">
            <a:xfrm>
              <a:off x="4088" y="4194"/>
              <a:ext cx="20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Pontiac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5" name="Rectangle 66"/>
            <p:cNvSpPr>
              <a:spLocks noChangeArrowheads="1"/>
            </p:cNvSpPr>
            <p:nvPr/>
          </p:nvSpPr>
          <p:spPr bwMode="auto">
            <a:xfrm>
              <a:off x="4433" y="4194"/>
              <a:ext cx="186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Toyota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" name="Rectangle 67"/>
            <p:cNvSpPr>
              <a:spLocks noChangeArrowheads="1"/>
            </p:cNvSpPr>
            <p:nvPr/>
          </p:nvSpPr>
          <p:spPr bwMode="auto">
            <a:xfrm>
              <a:off x="4715" y="2850"/>
              <a:ext cx="747" cy="8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>
              <a:off x="4737" y="2883"/>
              <a:ext cx="33" cy="33"/>
            </a:xfrm>
            <a:prstGeom prst="rect">
              <a:avLst/>
            </a:prstGeom>
            <a:solidFill>
              <a:srgbClr val="00CC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8" name="Rectangle 69"/>
            <p:cNvSpPr>
              <a:spLocks noChangeArrowheads="1"/>
            </p:cNvSpPr>
            <p:nvPr/>
          </p:nvSpPr>
          <p:spPr bwMode="auto">
            <a:xfrm>
              <a:off x="4788" y="2864"/>
              <a:ext cx="638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Maintenance cost / year</a:t>
              </a: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04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" grpId="0" 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4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3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2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2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8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3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8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By the end of this lecture, you should be able to: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Identify </a:t>
            </a:r>
            <a:r>
              <a:rPr lang="en-US" sz="2600" dirty="0">
                <a:solidFill>
                  <a:srgbClr val="D9D9D9"/>
                </a:solidFill>
              </a:rPr>
              <a:t>characteristics of different data types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Understand </a:t>
            </a:r>
            <a:r>
              <a:rPr lang="en-US" sz="2600" dirty="0">
                <a:solidFill>
                  <a:srgbClr val="D9D9D9"/>
                </a:solidFill>
              </a:rPr>
              <a:t>encoding in terms of marks and visual channels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Relate </a:t>
            </a:r>
            <a:r>
              <a:rPr lang="en-US" sz="2600" dirty="0">
                <a:solidFill>
                  <a:srgbClr val="D9D9D9"/>
                </a:solidFill>
              </a:rPr>
              <a:t>different visual channel types to data types (and effectiveness)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Understand </a:t>
            </a:r>
            <a:r>
              <a:rPr lang="en-US" sz="2600" dirty="0">
                <a:solidFill>
                  <a:srgbClr val="D9D9D9"/>
                </a:solidFill>
              </a:rPr>
              <a:t>and apply Steven's Psychophysical Power Law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In </a:t>
            </a:r>
            <a:r>
              <a:rPr lang="en-US" sz="2600" dirty="0">
                <a:solidFill>
                  <a:srgbClr val="D9D9D9"/>
                </a:solidFill>
              </a:rPr>
              <a:t>terms of rankings of visual channels, define and describe accuracy, discriminability, and </a:t>
            </a:r>
            <a:r>
              <a:rPr lang="en-US" sz="2600" dirty="0" err="1">
                <a:solidFill>
                  <a:srgbClr val="D9D9D9"/>
                </a:solidFill>
              </a:rPr>
              <a:t>separability</a:t>
            </a:r>
            <a:r>
              <a:rPr lang="en-US" sz="2600" dirty="0">
                <a:solidFill>
                  <a:srgbClr val="D9D9D9"/>
                </a:solidFill>
              </a:rPr>
              <a:t> vs. integrality, </a:t>
            </a:r>
            <a:r>
              <a:rPr lang="en-US" sz="2600" dirty="0" err="1">
                <a:solidFill>
                  <a:srgbClr val="D9D9D9"/>
                </a:solidFill>
              </a:rPr>
              <a:t>popouts</a:t>
            </a:r>
            <a:endParaRPr lang="en-US" sz="2600" dirty="0">
              <a:solidFill>
                <a:srgbClr val="D9D9D9"/>
              </a:solidFill>
            </a:endParaRPr>
          </a:p>
          <a:p>
            <a:r>
              <a:rPr lang="en-US" sz="2600" dirty="0" smtClean="0">
                <a:solidFill>
                  <a:srgbClr val="D9D9D9"/>
                </a:solidFill>
              </a:rPr>
              <a:t>» Describe </a:t>
            </a:r>
            <a:r>
              <a:rPr lang="en-US" sz="2600" dirty="0">
                <a:solidFill>
                  <a:srgbClr val="D9D9D9"/>
                </a:solidFill>
              </a:rPr>
              <a:t>the dangers of using  3D in visualizations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4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7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81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8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8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7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8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7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7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9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9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1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4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7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8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3"/>
          <a:srcRect t="6497" b="6497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5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By the end of this lecture, you should be able to: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Identify </a:t>
            </a:r>
            <a:r>
              <a:rPr lang="en-US" sz="2600" dirty="0">
                <a:solidFill>
                  <a:srgbClr val="D9D9D9"/>
                </a:solidFill>
              </a:rPr>
              <a:t>characteristics of different data types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Understand </a:t>
            </a:r>
            <a:r>
              <a:rPr lang="en-US" sz="2600" dirty="0">
                <a:solidFill>
                  <a:srgbClr val="D9D9D9"/>
                </a:solidFill>
              </a:rPr>
              <a:t>encoding in terms of marks and visual channels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Relate </a:t>
            </a:r>
            <a:r>
              <a:rPr lang="en-US" sz="2600" dirty="0">
                <a:solidFill>
                  <a:srgbClr val="D9D9D9"/>
                </a:solidFill>
              </a:rPr>
              <a:t>different visual channel types to data types (and effectiveness)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Understand </a:t>
            </a:r>
            <a:r>
              <a:rPr lang="en-US" sz="2600" dirty="0">
                <a:solidFill>
                  <a:srgbClr val="D9D9D9"/>
                </a:solidFill>
              </a:rPr>
              <a:t>and apply Steven's Psychophysical Power Law</a:t>
            </a:r>
          </a:p>
          <a:p>
            <a:r>
              <a:rPr lang="en-US" sz="2600" dirty="0" smtClean="0">
                <a:solidFill>
                  <a:srgbClr val="D9D9D9"/>
                </a:solidFill>
              </a:rPr>
              <a:t>» In </a:t>
            </a:r>
            <a:r>
              <a:rPr lang="en-US" sz="2600" dirty="0">
                <a:solidFill>
                  <a:srgbClr val="D9D9D9"/>
                </a:solidFill>
              </a:rPr>
              <a:t>terms of rankings of visual channels, define and describe accuracy, discriminability, and </a:t>
            </a:r>
            <a:r>
              <a:rPr lang="en-US" sz="2600" dirty="0" err="1">
                <a:solidFill>
                  <a:srgbClr val="D9D9D9"/>
                </a:solidFill>
              </a:rPr>
              <a:t>separability</a:t>
            </a:r>
            <a:r>
              <a:rPr lang="en-US" sz="2600" dirty="0">
                <a:solidFill>
                  <a:srgbClr val="D9D9D9"/>
                </a:solidFill>
              </a:rPr>
              <a:t> vs. integrality, </a:t>
            </a:r>
            <a:r>
              <a:rPr lang="en-US" sz="2600" dirty="0" err="1">
                <a:solidFill>
                  <a:srgbClr val="D9D9D9"/>
                </a:solidFill>
              </a:rPr>
              <a:t>popouts</a:t>
            </a:r>
            <a:endParaRPr lang="en-US" sz="2600" dirty="0">
              <a:solidFill>
                <a:srgbClr val="D9D9D9"/>
              </a:solidFill>
            </a:endParaRPr>
          </a:p>
          <a:p>
            <a:r>
              <a:rPr lang="en-US" sz="2600" dirty="0" smtClean="0">
                <a:solidFill>
                  <a:srgbClr val="D9D9D9"/>
                </a:solidFill>
              </a:rPr>
              <a:t>» Describe </a:t>
            </a:r>
            <a:r>
              <a:rPr lang="en-US" sz="2600" dirty="0">
                <a:solidFill>
                  <a:srgbClr val="D9D9D9"/>
                </a:solidFill>
              </a:rPr>
              <a:t>the dangers of using  3D in visualizations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5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1E4F-C0AB-584D-8AE0-9CF50D3C345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2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1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9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6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1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4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6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3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3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bi11 6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ummer HCI">
  <a:themeElements>
    <a:clrScheme name="2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ummer HCI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22053</TotalTime>
  <Words>381</Words>
  <Application>Microsoft Macintosh PowerPoint</Application>
  <PresentationFormat>On-screen Show (4:3)</PresentationFormat>
  <Paragraphs>70</Paragraphs>
  <Slides>52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1-introduction</vt:lpstr>
      <vt:lpstr>2_Summer HCI</vt:lpstr>
      <vt:lpstr>Chart</vt:lpstr>
      <vt:lpstr>Information Visualization 2 Perceptively Awesome Information Encoding</vt:lpstr>
      <vt:lpstr>Which is easier to read? Why?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types of Facebook data are each of these?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209</cp:revision>
  <dcterms:created xsi:type="dcterms:W3CDTF">2012-08-20T05:23:43Z</dcterms:created>
  <dcterms:modified xsi:type="dcterms:W3CDTF">2014-11-22T21:54:32Z</dcterms:modified>
</cp:coreProperties>
</file>