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66" r:id="rId2"/>
    <p:sldId id="267" r:id="rId3"/>
    <p:sldId id="268" r:id="rId4"/>
    <p:sldId id="257" r:id="rId5"/>
    <p:sldId id="256" r:id="rId6"/>
    <p:sldId id="258" r:id="rId7"/>
    <p:sldId id="259" r:id="rId8"/>
    <p:sldId id="270" r:id="rId9"/>
    <p:sldId id="277" r:id="rId10"/>
    <p:sldId id="269" r:id="rId11"/>
    <p:sldId id="272" r:id="rId12"/>
    <p:sldId id="273" r:id="rId13"/>
    <p:sldId id="274" r:id="rId14"/>
    <p:sldId id="275" r:id="rId15"/>
    <p:sldId id="276" r:id="rId16"/>
    <p:sldId id="260" r:id="rId17"/>
    <p:sldId id="261" r:id="rId18"/>
    <p:sldId id="271" r:id="rId19"/>
    <p:sldId id="262" r:id="rId20"/>
    <p:sldId id="263" r:id="rId21"/>
    <p:sldId id="264" r:id="rId22"/>
    <p:sldId id="265" r:id="rId23"/>
    <p:sldId id="278"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2" d="100"/>
          <a:sy n="72" d="100"/>
        </p:scale>
        <p:origin x="-672" y="-12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7A37D0-2376-6447-904A-4F153EED7BF7}" type="datetimeFigureOut">
              <a:rPr lang="en-US" smtClean="0"/>
              <a:t>28-11-14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9033BA-C6D8-6D4A-8DA4-D5C91234DA28}" type="slidenum">
              <a:rPr lang="en-US" smtClean="0"/>
              <a:t>‹#›</a:t>
            </a:fld>
            <a:endParaRPr lang="en-US"/>
          </a:p>
        </p:txBody>
      </p:sp>
    </p:spTree>
    <p:extLst>
      <p:ext uri="{BB962C8B-B14F-4D97-AF65-F5344CB8AC3E}">
        <p14:creationId xmlns:p14="http://schemas.microsoft.com/office/powerpoint/2010/main" val="36977344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media.juiceanalytics.com</a:t>
            </a:r>
            <a:r>
              <a:rPr lang="en-US" dirty="0" smtClean="0"/>
              <a:t>/images/smallmultiples2.jpg</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4</a:t>
            </a:fld>
            <a:endParaRPr lang="en-US"/>
          </a:p>
        </p:txBody>
      </p:sp>
    </p:spTree>
    <p:extLst>
      <p:ext uri="{BB962C8B-B14F-4D97-AF65-F5344CB8AC3E}">
        <p14:creationId xmlns:p14="http://schemas.microsoft.com/office/powerpoint/2010/main" val="1753467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http://data-visualization-</a:t>
            </a:r>
            <a:r>
              <a:rPr lang="en-US" dirty="0" err="1" smtClean="0"/>
              <a:t>software.com</a:t>
            </a:r>
            <a:r>
              <a:rPr lang="en-US" dirty="0" smtClean="0"/>
              <a:t>/</a:t>
            </a:r>
            <a:r>
              <a:rPr lang="en-US" dirty="0" err="1" smtClean="0"/>
              <a:t>wp</a:t>
            </a:r>
            <a:r>
              <a:rPr lang="en-US" dirty="0" smtClean="0"/>
              <a:t>-content/uploads/2014/02/dangers-of-data-visualization-3.png</a:t>
            </a:r>
            <a:endParaRPr lang="en-US" dirty="0"/>
          </a:p>
        </p:txBody>
      </p:sp>
      <p:sp>
        <p:nvSpPr>
          <p:cNvPr id="4" name="Slide Number Placeholder 3"/>
          <p:cNvSpPr>
            <a:spLocks noGrp="1"/>
          </p:cNvSpPr>
          <p:nvPr>
            <p:ph type="sldNum" sz="quarter" idx="10"/>
          </p:nvPr>
        </p:nvSpPr>
        <p:spPr/>
        <p:txBody>
          <a:bodyPr/>
          <a:lstStyle/>
          <a:p>
            <a:fld id="{5A9033BA-C6D8-6D4A-8DA4-D5C91234DA28}" type="slidenum">
              <a:rPr lang="en-US" smtClean="0"/>
              <a:t>18</a:t>
            </a:fld>
            <a:endParaRPr lang="en-US"/>
          </a:p>
        </p:txBody>
      </p:sp>
    </p:spTree>
    <p:extLst>
      <p:ext uri="{BB962C8B-B14F-4D97-AF65-F5344CB8AC3E}">
        <p14:creationId xmlns:p14="http://schemas.microsoft.com/office/powerpoint/2010/main" val="3422749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www.datavis.ca</a:t>
            </a:r>
            <a:r>
              <a:rPr lang="en-US" dirty="0" smtClean="0"/>
              <a:t>/gallery/images/galvanic-3D.png</a:t>
            </a:r>
          </a:p>
          <a:p>
            <a:r>
              <a:rPr lang="en-US" dirty="0" smtClean="0"/>
              <a:t>horrific use of 3D,</a:t>
            </a:r>
          </a:p>
          <a:p>
            <a:r>
              <a:rPr lang="en-US" dirty="0" smtClean="0"/>
              <a:t>undesirable optical effect of the gridlines,</a:t>
            </a:r>
          </a:p>
          <a:p>
            <a:r>
              <a:rPr lang="en-US" dirty="0" smtClean="0"/>
              <a:t>incorrect display of the data as a series of connected boxes,</a:t>
            </a:r>
          </a:p>
          <a:p>
            <a:r>
              <a:rPr lang="en-US" dirty="0" smtClean="0"/>
              <a:t>item labels misaligned with the tick marks, and taking up far too much of the graphic display area</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22</a:t>
            </a:fld>
            <a:endParaRPr lang="en-US"/>
          </a:p>
        </p:txBody>
      </p:sp>
    </p:spTree>
    <p:extLst>
      <p:ext uri="{BB962C8B-B14F-4D97-AF65-F5344CB8AC3E}">
        <p14:creationId xmlns:p14="http://schemas.microsoft.com/office/powerpoint/2010/main" val="4144852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6</a:t>
            </a:fld>
            <a:endParaRPr lang="en-US"/>
          </a:p>
        </p:txBody>
      </p:sp>
    </p:spTree>
    <p:extLst>
      <p:ext uri="{BB962C8B-B14F-4D97-AF65-F5344CB8AC3E}">
        <p14:creationId xmlns:p14="http://schemas.microsoft.com/office/powerpoint/2010/main" val="1865208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visual.ly</a:t>
            </a:r>
            <a:r>
              <a:rPr lang="en-US" dirty="0" smtClean="0"/>
              <a:t>/halloween-spending-trend-2014-mageworld</a:t>
            </a:r>
            <a:endParaRPr lang="en-US" dirty="0"/>
          </a:p>
        </p:txBody>
      </p:sp>
      <p:sp>
        <p:nvSpPr>
          <p:cNvPr id="4" name="Slide Number Placeholder 3"/>
          <p:cNvSpPr>
            <a:spLocks noGrp="1"/>
          </p:cNvSpPr>
          <p:nvPr>
            <p:ph type="sldNum" sz="quarter" idx="10"/>
          </p:nvPr>
        </p:nvSpPr>
        <p:spPr/>
        <p:txBody>
          <a:bodyPr/>
          <a:lstStyle/>
          <a:p>
            <a:fld id="{5A9033BA-C6D8-6D4A-8DA4-D5C91234DA28}" type="slidenum">
              <a:rPr lang="en-US" smtClean="0"/>
              <a:t>8</a:t>
            </a:fld>
            <a:endParaRPr lang="en-US"/>
          </a:p>
        </p:txBody>
      </p:sp>
    </p:spTree>
    <p:extLst>
      <p:ext uri="{BB962C8B-B14F-4D97-AF65-F5344CB8AC3E}">
        <p14:creationId xmlns:p14="http://schemas.microsoft.com/office/powerpoint/2010/main" val="2227436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www.cs.ubc.ca</a:t>
            </a:r>
            <a:r>
              <a:rPr lang="en-US" dirty="0" smtClean="0"/>
              <a:t>/~</a:t>
            </a:r>
            <a:r>
              <a:rPr lang="en-US" dirty="0" err="1" smtClean="0"/>
              <a:t>tmm</a:t>
            </a:r>
            <a:r>
              <a:rPr lang="en-US" dirty="0" smtClean="0"/>
              <a:t>/courses/cpsc533c-05-fall/a1/</a:t>
            </a:r>
            <a:r>
              <a:rPr lang="en-US" dirty="0" err="1" smtClean="0"/>
              <a:t>rudenko</a:t>
            </a:r>
            <a:r>
              <a:rPr lang="en-US" dirty="0" smtClean="0"/>
              <a:t>/</a:t>
            </a:r>
            <a:endParaRPr lang="en-US" dirty="0"/>
          </a:p>
        </p:txBody>
      </p:sp>
      <p:sp>
        <p:nvSpPr>
          <p:cNvPr id="4" name="Slide Number Placeholder 3"/>
          <p:cNvSpPr>
            <a:spLocks noGrp="1"/>
          </p:cNvSpPr>
          <p:nvPr>
            <p:ph type="sldNum" sz="quarter" idx="10"/>
          </p:nvPr>
        </p:nvSpPr>
        <p:spPr/>
        <p:txBody>
          <a:bodyPr/>
          <a:lstStyle/>
          <a:p>
            <a:fld id="{5A9033BA-C6D8-6D4A-8DA4-D5C91234DA28}" type="slidenum">
              <a:rPr lang="en-US" smtClean="0"/>
              <a:t>9</a:t>
            </a:fld>
            <a:endParaRPr lang="en-US"/>
          </a:p>
        </p:txBody>
      </p:sp>
    </p:spTree>
    <p:extLst>
      <p:ext uri="{BB962C8B-B14F-4D97-AF65-F5344CB8AC3E}">
        <p14:creationId xmlns:p14="http://schemas.microsoft.com/office/powerpoint/2010/main" val="1147906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Shades</a:t>
            </a:r>
            <a:r>
              <a:rPr lang="en-US" baseline="0" dirty="0" smtClean="0"/>
              <a:t> and </a:t>
            </a:r>
            <a:r>
              <a:rPr lang="en-US" baseline="0" dirty="0" err="1" smtClean="0"/>
              <a:t>colours</a:t>
            </a:r>
            <a:r>
              <a:rPr lang="en-US" baseline="0" dirty="0" smtClean="0"/>
              <a:t> can be hard to distinguish</a:t>
            </a:r>
          </a:p>
          <a:p>
            <a:endParaRPr lang="en-US" baseline="0" dirty="0" smtClean="0"/>
          </a:p>
          <a:p>
            <a:r>
              <a:rPr lang="en-US" baseline="0" dirty="0" smtClean="0"/>
              <a:t>“darker squares indicate a closer association”</a:t>
            </a:r>
          </a:p>
          <a:p>
            <a:endParaRPr lang="en-US" baseline="0" dirty="0" smtClean="0"/>
          </a:p>
          <a:p>
            <a:r>
              <a:rPr lang="en-US" dirty="0" smtClean="0"/>
              <a:t>https://</a:t>
            </a:r>
            <a:r>
              <a:rPr lang="en-US" dirty="0" err="1" smtClean="0"/>
              <a:t>www.cs.ubc.ca</a:t>
            </a:r>
            <a:r>
              <a:rPr lang="en-US" dirty="0" smtClean="0"/>
              <a:t>/~</a:t>
            </a:r>
            <a:r>
              <a:rPr lang="en-US" dirty="0" err="1" smtClean="0"/>
              <a:t>tmm</a:t>
            </a:r>
            <a:r>
              <a:rPr lang="en-US" dirty="0" smtClean="0"/>
              <a:t>/courses/cpsc533c-05-fall/a1/</a:t>
            </a:r>
            <a:r>
              <a:rPr lang="en-US" dirty="0" err="1" smtClean="0"/>
              <a:t>acarbo</a:t>
            </a:r>
            <a:r>
              <a:rPr lang="en-US" dirty="0" smtClean="0"/>
              <a:t>/</a:t>
            </a:r>
            <a:endParaRPr lang="en-US" dirty="0"/>
          </a:p>
        </p:txBody>
      </p:sp>
      <p:sp>
        <p:nvSpPr>
          <p:cNvPr id="4" name="Slide Number Placeholder 3"/>
          <p:cNvSpPr>
            <a:spLocks noGrp="1"/>
          </p:cNvSpPr>
          <p:nvPr>
            <p:ph type="sldNum" sz="quarter" idx="10"/>
          </p:nvPr>
        </p:nvSpPr>
        <p:spPr/>
        <p:txBody>
          <a:bodyPr/>
          <a:lstStyle/>
          <a:p>
            <a:fld id="{5A9033BA-C6D8-6D4A-8DA4-D5C91234DA28}" type="slidenum">
              <a:rPr lang="en-US" smtClean="0"/>
              <a:t>11</a:t>
            </a:fld>
            <a:endParaRPr lang="en-US"/>
          </a:p>
        </p:txBody>
      </p:sp>
    </p:spTree>
    <p:extLst>
      <p:ext uri="{BB962C8B-B14F-4D97-AF65-F5344CB8AC3E}">
        <p14:creationId xmlns:p14="http://schemas.microsoft.com/office/powerpoint/2010/main" val="3760383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www.cs.ubc.ca</a:t>
            </a:r>
            <a:r>
              <a:rPr lang="en-US" dirty="0" smtClean="0"/>
              <a:t>/~</a:t>
            </a:r>
            <a:r>
              <a:rPr lang="en-US" dirty="0" err="1" smtClean="0"/>
              <a:t>tmm</a:t>
            </a:r>
            <a:r>
              <a:rPr lang="en-US" dirty="0" smtClean="0"/>
              <a:t>/courses/cpsc533c-05-fall/a1/</a:t>
            </a:r>
            <a:r>
              <a:rPr lang="en-US" dirty="0" err="1" smtClean="0"/>
              <a:t>mddibern</a:t>
            </a:r>
            <a:r>
              <a:rPr lang="en-US" dirty="0" smtClean="0"/>
              <a:t>/</a:t>
            </a:r>
            <a:endParaRPr lang="en-US" dirty="0"/>
          </a:p>
        </p:txBody>
      </p:sp>
      <p:sp>
        <p:nvSpPr>
          <p:cNvPr id="4" name="Slide Number Placeholder 3"/>
          <p:cNvSpPr>
            <a:spLocks noGrp="1"/>
          </p:cNvSpPr>
          <p:nvPr>
            <p:ph type="sldNum" sz="quarter" idx="10"/>
          </p:nvPr>
        </p:nvSpPr>
        <p:spPr/>
        <p:txBody>
          <a:bodyPr/>
          <a:lstStyle/>
          <a:p>
            <a:fld id="{5A9033BA-C6D8-6D4A-8DA4-D5C91234DA28}" type="slidenum">
              <a:rPr lang="en-US" smtClean="0"/>
              <a:t>12</a:t>
            </a:fld>
            <a:endParaRPr lang="en-US"/>
          </a:p>
        </p:txBody>
      </p:sp>
    </p:spTree>
    <p:extLst>
      <p:ext uri="{BB962C8B-B14F-4D97-AF65-F5344CB8AC3E}">
        <p14:creationId xmlns:p14="http://schemas.microsoft.com/office/powerpoint/2010/main" val="3025639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None of the nodes are </a:t>
            </a:r>
            <a:r>
              <a:rPr lang="en-US" dirty="0" err="1" smtClean="0"/>
              <a:t>labelled</a:t>
            </a:r>
            <a:r>
              <a:rPr lang="en-US" dirty="0" smtClean="0"/>
              <a:t>, so the viewer cannot determine who is adjacent to whom. The </a:t>
            </a:r>
            <a:r>
              <a:rPr lang="en-US" dirty="0" err="1" smtClean="0"/>
              <a:t>colours</a:t>
            </a:r>
            <a:r>
              <a:rPr lang="en-US" dirty="0" smtClean="0"/>
              <a:t> were not well chosen. Both red and green are present, but color blind users may not be able to discern between them. In my opinion, the dark blue </a:t>
            </a:r>
            <a:r>
              <a:rPr lang="en-US" dirty="0" err="1" smtClean="0"/>
              <a:t>colour</a:t>
            </a:r>
            <a:r>
              <a:rPr lang="en-US" dirty="0" smtClean="0"/>
              <a:t> tends to dominate the view of the graph. Furthermore, the use of </a:t>
            </a:r>
            <a:r>
              <a:rPr lang="en-US" dirty="0" err="1" smtClean="0"/>
              <a:t>colour</a:t>
            </a:r>
            <a:r>
              <a:rPr lang="en-US" dirty="0" smtClean="0"/>
              <a:t> in the graph appears to have no meaning or pattern.</a:t>
            </a:r>
          </a:p>
          <a:p>
            <a:endParaRPr lang="en-US" dirty="0" smtClean="0"/>
          </a:p>
          <a:p>
            <a:r>
              <a:rPr lang="en-US" dirty="0" smtClean="0"/>
              <a:t>https://</a:t>
            </a:r>
            <a:r>
              <a:rPr lang="en-US" dirty="0" err="1" smtClean="0"/>
              <a:t>www.cs.ubc.ca</a:t>
            </a:r>
            <a:r>
              <a:rPr lang="en-US" dirty="0" smtClean="0"/>
              <a:t>/~</a:t>
            </a:r>
            <a:r>
              <a:rPr lang="en-US" dirty="0" err="1" smtClean="0"/>
              <a:t>tmm</a:t>
            </a:r>
            <a:r>
              <a:rPr lang="en-US" dirty="0" smtClean="0"/>
              <a:t>/courses/cpsc533c-05-fall/a1/</a:t>
            </a:r>
            <a:r>
              <a:rPr lang="en-US" dirty="0" err="1" smtClean="0"/>
              <a:t>jthillik</a:t>
            </a:r>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A9033BA-C6D8-6D4A-8DA4-D5C91234DA28}" type="slidenum">
              <a:rPr lang="en-US" smtClean="0"/>
              <a:t>13</a:t>
            </a:fld>
            <a:endParaRPr lang="en-US"/>
          </a:p>
        </p:txBody>
      </p:sp>
    </p:spTree>
    <p:extLst>
      <p:ext uri="{BB962C8B-B14F-4D97-AF65-F5344CB8AC3E}">
        <p14:creationId xmlns:p14="http://schemas.microsoft.com/office/powerpoint/2010/main" val="2340854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www.cs.ubc.ca</a:t>
            </a:r>
            <a:r>
              <a:rPr lang="en-US" dirty="0" smtClean="0"/>
              <a:t>/~</a:t>
            </a:r>
            <a:r>
              <a:rPr lang="en-US" dirty="0" err="1" smtClean="0"/>
              <a:t>tmm</a:t>
            </a:r>
            <a:r>
              <a:rPr lang="en-US" dirty="0" smtClean="0"/>
              <a:t>/courses/cpsc533c-05-fall/a1/</a:t>
            </a:r>
            <a:r>
              <a:rPr lang="en-US" dirty="0" err="1" smtClean="0"/>
              <a:t>sminto</a:t>
            </a:r>
            <a:r>
              <a:rPr lang="en-US" dirty="0" smtClean="0"/>
              <a:t>/</a:t>
            </a:r>
          </a:p>
          <a:p>
            <a:endParaRPr lang="en-US" dirty="0" smtClean="0"/>
          </a:p>
          <a:p>
            <a:r>
              <a:rPr lang="en-US" dirty="0" smtClean="0"/>
              <a:t>This image shows the trade relationships in 1994 between the 26 biggest trading countries in the world. The arrows represent trade in the direction that they are pointing and their thickness represents the volume of the trade. The distance between the country nodes represents the distance between the capitals of the countries. Finally, the different colors of the connections represent the error in the trade flow estimates.</a:t>
            </a:r>
            <a:endParaRPr lang="en-US" dirty="0"/>
          </a:p>
        </p:txBody>
      </p:sp>
      <p:sp>
        <p:nvSpPr>
          <p:cNvPr id="4" name="Slide Number Placeholder 3"/>
          <p:cNvSpPr>
            <a:spLocks noGrp="1"/>
          </p:cNvSpPr>
          <p:nvPr>
            <p:ph type="sldNum" sz="quarter" idx="10"/>
          </p:nvPr>
        </p:nvSpPr>
        <p:spPr/>
        <p:txBody>
          <a:bodyPr/>
          <a:lstStyle/>
          <a:p>
            <a:fld id="{5A9033BA-C6D8-6D4A-8DA4-D5C91234DA28}" type="slidenum">
              <a:rPr lang="en-US" smtClean="0"/>
              <a:t>14</a:t>
            </a:fld>
            <a:endParaRPr lang="en-US"/>
          </a:p>
        </p:txBody>
      </p:sp>
    </p:spTree>
    <p:extLst>
      <p:ext uri="{BB962C8B-B14F-4D97-AF65-F5344CB8AC3E}">
        <p14:creationId xmlns:p14="http://schemas.microsoft.com/office/powerpoint/2010/main" val="3661934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www.cs.ubc.ca</a:t>
            </a:r>
            <a:r>
              <a:rPr lang="en-US" dirty="0" smtClean="0"/>
              <a:t>/~</a:t>
            </a:r>
            <a:r>
              <a:rPr lang="en-US" dirty="0" err="1" smtClean="0"/>
              <a:t>tmm</a:t>
            </a:r>
            <a:r>
              <a:rPr lang="en-US" dirty="0" smtClean="0"/>
              <a:t>/courses/cpsc533c-05-fall/a1/</a:t>
            </a:r>
            <a:r>
              <a:rPr lang="en-US" dirty="0" err="1" smtClean="0"/>
              <a:t>rostokec</a:t>
            </a:r>
            <a:r>
              <a:rPr lang="en-US" dirty="0" smtClean="0"/>
              <a:t>/</a:t>
            </a:r>
            <a:endParaRPr lang="en-US" dirty="0"/>
          </a:p>
        </p:txBody>
      </p:sp>
      <p:sp>
        <p:nvSpPr>
          <p:cNvPr id="4" name="Slide Number Placeholder 3"/>
          <p:cNvSpPr>
            <a:spLocks noGrp="1"/>
          </p:cNvSpPr>
          <p:nvPr>
            <p:ph type="sldNum" sz="quarter" idx="10"/>
          </p:nvPr>
        </p:nvSpPr>
        <p:spPr/>
        <p:txBody>
          <a:bodyPr/>
          <a:lstStyle/>
          <a:p>
            <a:fld id="{5A9033BA-C6D8-6D4A-8DA4-D5C91234DA28}" type="slidenum">
              <a:rPr lang="en-US" smtClean="0"/>
              <a:t>15</a:t>
            </a:fld>
            <a:endParaRPr lang="en-US"/>
          </a:p>
        </p:txBody>
      </p:sp>
    </p:spTree>
    <p:extLst>
      <p:ext uri="{BB962C8B-B14F-4D97-AF65-F5344CB8AC3E}">
        <p14:creationId xmlns:p14="http://schemas.microsoft.com/office/powerpoint/2010/main" val="2299247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3451DAB-A2D8-5144-A75B-DE725F0E6AFD}" type="datetimeFigureOut">
              <a:rPr lang="en-US" smtClean="0"/>
              <a:t>28-11-14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A91F6-CB0C-644B-80C7-F2BDB523FA05}" type="slidenum">
              <a:rPr lang="en-US" smtClean="0"/>
              <a:t>‹#›</a:t>
            </a:fld>
            <a:endParaRPr lang="en-US"/>
          </a:p>
        </p:txBody>
      </p:sp>
    </p:spTree>
    <p:extLst>
      <p:ext uri="{BB962C8B-B14F-4D97-AF65-F5344CB8AC3E}">
        <p14:creationId xmlns:p14="http://schemas.microsoft.com/office/powerpoint/2010/main" val="3758280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451DAB-A2D8-5144-A75B-DE725F0E6AFD}" type="datetimeFigureOut">
              <a:rPr lang="en-US" smtClean="0"/>
              <a:t>28-11-14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A91F6-CB0C-644B-80C7-F2BDB523FA05}" type="slidenum">
              <a:rPr lang="en-US" smtClean="0"/>
              <a:t>‹#›</a:t>
            </a:fld>
            <a:endParaRPr lang="en-US"/>
          </a:p>
        </p:txBody>
      </p:sp>
    </p:spTree>
    <p:extLst>
      <p:ext uri="{BB962C8B-B14F-4D97-AF65-F5344CB8AC3E}">
        <p14:creationId xmlns:p14="http://schemas.microsoft.com/office/powerpoint/2010/main" val="2957694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451DAB-A2D8-5144-A75B-DE725F0E6AFD}" type="datetimeFigureOut">
              <a:rPr lang="en-US" smtClean="0"/>
              <a:t>28-11-14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A91F6-CB0C-644B-80C7-F2BDB523FA05}" type="slidenum">
              <a:rPr lang="en-US" smtClean="0"/>
              <a:t>‹#›</a:t>
            </a:fld>
            <a:endParaRPr lang="en-US"/>
          </a:p>
        </p:txBody>
      </p:sp>
    </p:spTree>
    <p:extLst>
      <p:ext uri="{BB962C8B-B14F-4D97-AF65-F5344CB8AC3E}">
        <p14:creationId xmlns:p14="http://schemas.microsoft.com/office/powerpoint/2010/main" val="2894022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p>
            <a:fld id="{73E8B128-9C3E-9547-B76C-8CB812DE98E2}" type="datetimeFigureOut">
              <a:rPr lang="en-US" smtClean="0"/>
              <a:t>28-11-14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321E4F-C0AB-584D-8AE0-9CF50D3C3453}" type="slidenum">
              <a:rPr lang="en-US" smtClean="0"/>
              <a:t>‹#›</a:t>
            </a:fld>
            <a:endParaRPr lang="en-US"/>
          </a:p>
        </p:txBody>
      </p:sp>
    </p:spTree>
    <p:extLst>
      <p:ext uri="{BB962C8B-B14F-4D97-AF65-F5344CB8AC3E}">
        <p14:creationId xmlns:p14="http://schemas.microsoft.com/office/powerpoint/2010/main" val="2424410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451DAB-A2D8-5144-A75B-DE725F0E6AFD}" type="datetimeFigureOut">
              <a:rPr lang="en-US" smtClean="0"/>
              <a:t>28-11-14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A91F6-CB0C-644B-80C7-F2BDB523FA05}" type="slidenum">
              <a:rPr lang="en-US" smtClean="0"/>
              <a:t>‹#›</a:t>
            </a:fld>
            <a:endParaRPr lang="en-US"/>
          </a:p>
        </p:txBody>
      </p:sp>
    </p:spTree>
    <p:extLst>
      <p:ext uri="{BB962C8B-B14F-4D97-AF65-F5344CB8AC3E}">
        <p14:creationId xmlns:p14="http://schemas.microsoft.com/office/powerpoint/2010/main" val="943221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451DAB-A2D8-5144-A75B-DE725F0E6AFD}" type="datetimeFigureOut">
              <a:rPr lang="en-US" smtClean="0"/>
              <a:t>28-11-14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A91F6-CB0C-644B-80C7-F2BDB523FA05}" type="slidenum">
              <a:rPr lang="en-US" smtClean="0"/>
              <a:t>‹#›</a:t>
            </a:fld>
            <a:endParaRPr lang="en-US"/>
          </a:p>
        </p:txBody>
      </p:sp>
    </p:spTree>
    <p:extLst>
      <p:ext uri="{BB962C8B-B14F-4D97-AF65-F5344CB8AC3E}">
        <p14:creationId xmlns:p14="http://schemas.microsoft.com/office/powerpoint/2010/main" val="2042479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451DAB-A2D8-5144-A75B-DE725F0E6AFD}" type="datetimeFigureOut">
              <a:rPr lang="en-US" smtClean="0"/>
              <a:t>28-11-14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6A91F6-CB0C-644B-80C7-F2BDB523FA05}" type="slidenum">
              <a:rPr lang="en-US" smtClean="0"/>
              <a:t>‹#›</a:t>
            </a:fld>
            <a:endParaRPr lang="en-US"/>
          </a:p>
        </p:txBody>
      </p:sp>
    </p:spTree>
    <p:extLst>
      <p:ext uri="{BB962C8B-B14F-4D97-AF65-F5344CB8AC3E}">
        <p14:creationId xmlns:p14="http://schemas.microsoft.com/office/powerpoint/2010/main" val="125507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451DAB-A2D8-5144-A75B-DE725F0E6AFD}" type="datetimeFigureOut">
              <a:rPr lang="en-US" smtClean="0"/>
              <a:t>28-11-14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6A91F6-CB0C-644B-80C7-F2BDB523FA05}" type="slidenum">
              <a:rPr lang="en-US" smtClean="0"/>
              <a:t>‹#›</a:t>
            </a:fld>
            <a:endParaRPr lang="en-US"/>
          </a:p>
        </p:txBody>
      </p:sp>
    </p:spTree>
    <p:extLst>
      <p:ext uri="{BB962C8B-B14F-4D97-AF65-F5344CB8AC3E}">
        <p14:creationId xmlns:p14="http://schemas.microsoft.com/office/powerpoint/2010/main" val="1335345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451DAB-A2D8-5144-A75B-DE725F0E6AFD}" type="datetimeFigureOut">
              <a:rPr lang="en-US" smtClean="0"/>
              <a:t>28-11-14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6A91F6-CB0C-644B-80C7-F2BDB523FA05}" type="slidenum">
              <a:rPr lang="en-US" smtClean="0"/>
              <a:t>‹#›</a:t>
            </a:fld>
            <a:endParaRPr lang="en-US"/>
          </a:p>
        </p:txBody>
      </p:sp>
    </p:spTree>
    <p:extLst>
      <p:ext uri="{BB962C8B-B14F-4D97-AF65-F5344CB8AC3E}">
        <p14:creationId xmlns:p14="http://schemas.microsoft.com/office/powerpoint/2010/main" val="2931944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451DAB-A2D8-5144-A75B-DE725F0E6AFD}" type="datetimeFigureOut">
              <a:rPr lang="en-US" smtClean="0"/>
              <a:t>28-11-14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6A91F6-CB0C-644B-80C7-F2BDB523FA05}" type="slidenum">
              <a:rPr lang="en-US" smtClean="0"/>
              <a:t>‹#›</a:t>
            </a:fld>
            <a:endParaRPr lang="en-US"/>
          </a:p>
        </p:txBody>
      </p:sp>
    </p:spTree>
    <p:extLst>
      <p:ext uri="{BB962C8B-B14F-4D97-AF65-F5344CB8AC3E}">
        <p14:creationId xmlns:p14="http://schemas.microsoft.com/office/powerpoint/2010/main" val="1549564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451DAB-A2D8-5144-A75B-DE725F0E6AFD}" type="datetimeFigureOut">
              <a:rPr lang="en-US" smtClean="0"/>
              <a:t>28-11-14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6A91F6-CB0C-644B-80C7-F2BDB523FA05}" type="slidenum">
              <a:rPr lang="en-US" smtClean="0"/>
              <a:t>‹#›</a:t>
            </a:fld>
            <a:endParaRPr lang="en-US"/>
          </a:p>
        </p:txBody>
      </p:sp>
    </p:spTree>
    <p:extLst>
      <p:ext uri="{BB962C8B-B14F-4D97-AF65-F5344CB8AC3E}">
        <p14:creationId xmlns:p14="http://schemas.microsoft.com/office/powerpoint/2010/main" val="2569156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451DAB-A2D8-5144-A75B-DE725F0E6AFD}" type="datetimeFigureOut">
              <a:rPr lang="en-US" smtClean="0"/>
              <a:t>28-11-14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6A91F6-CB0C-644B-80C7-F2BDB523FA05}" type="slidenum">
              <a:rPr lang="en-US" smtClean="0"/>
              <a:t>‹#›</a:t>
            </a:fld>
            <a:endParaRPr lang="en-US"/>
          </a:p>
        </p:txBody>
      </p:sp>
    </p:spTree>
    <p:extLst>
      <p:ext uri="{BB962C8B-B14F-4D97-AF65-F5344CB8AC3E}">
        <p14:creationId xmlns:p14="http://schemas.microsoft.com/office/powerpoint/2010/main" val="356826034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451DAB-A2D8-5144-A75B-DE725F0E6AFD}" type="datetimeFigureOut">
              <a:rPr lang="en-US" smtClean="0"/>
              <a:t>28-11-14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6A91F6-CB0C-644B-80C7-F2BDB523FA05}" type="slidenum">
              <a:rPr lang="en-US" smtClean="0"/>
              <a:t>‹#›</a:t>
            </a:fld>
            <a:endParaRPr lang="en-US"/>
          </a:p>
        </p:txBody>
      </p:sp>
    </p:spTree>
    <p:extLst>
      <p:ext uri="{BB962C8B-B14F-4D97-AF65-F5344CB8AC3E}">
        <p14:creationId xmlns:p14="http://schemas.microsoft.com/office/powerpoint/2010/main" val="39399476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hyperlink" Target="http://www.nytimes.com/interactive/2013/05/25/sunday-review/corporate-taxes.html?ref=sunday" TargetMode="External"/><Relationship Id="rId4" Type="http://schemas.openxmlformats.org/officeDocument/2006/relationships/hyperlink" Target="http://www.nytimes.com/interactive/2014/01/23/business/case-shiller-slider.html?_r=0" TargetMode="External"/><Relationship Id="rId5" Type="http://schemas.openxmlformats.org/officeDocument/2006/relationships/hyperlink" Target="http://www.nytimes.com/interactive/2013/12/10/us/state-gun-laws-enacted-in-the-year-since-newtown.html" TargetMode="External"/><Relationship Id="rId1" Type="http://schemas.openxmlformats.org/officeDocument/2006/relationships/slideLayout" Target="../slideLayouts/slideLayout12.xml"/><Relationship Id="rId2" Type="http://schemas.openxmlformats.org/officeDocument/2006/relationships/hyperlink" Target="http://www.nytimes.com/interactive/2013/10/09/us/yellen-fed-chart.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P4: Write-Up</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Write this as if it’s going to be sent to the boss of your company (boss of your boss)</a:t>
            </a:r>
          </a:p>
          <a:p>
            <a:endParaRPr lang="en-US" dirty="0" smtClean="0"/>
          </a:p>
          <a:p>
            <a:r>
              <a:rPr lang="en-US" dirty="0" smtClean="0"/>
              <a:t>What was the design problem?</a:t>
            </a:r>
          </a:p>
          <a:p>
            <a:r>
              <a:rPr lang="en-US" dirty="0" smtClean="0"/>
              <a:t>What did you do for user research/what did you learn from your user research?</a:t>
            </a:r>
          </a:p>
          <a:p>
            <a:r>
              <a:rPr lang="en-US" dirty="0" smtClean="0"/>
              <a:t>What is your design? </a:t>
            </a:r>
            <a:r>
              <a:rPr lang="en-US" dirty="0"/>
              <a:t>What did you discard? </a:t>
            </a:r>
            <a:r>
              <a:rPr lang="en-US" dirty="0" smtClean="0"/>
              <a:t>How do you justify it?</a:t>
            </a:r>
          </a:p>
          <a:p>
            <a:r>
              <a:rPr lang="en-US" dirty="0" smtClean="0"/>
              <a:t>Heuristic evaluation: what did you find; how would you iterate on the design?</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1</a:t>
            </a:fld>
            <a:endParaRPr lang="en-US"/>
          </a:p>
        </p:txBody>
      </p:sp>
    </p:spTree>
    <p:extLst>
      <p:ext uri="{BB962C8B-B14F-4D97-AF65-F5344CB8AC3E}">
        <p14:creationId xmlns:p14="http://schemas.microsoft.com/office/powerpoint/2010/main" val="303492808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izbi11 84.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74638"/>
            <a:ext cx="8229600" cy="6172200"/>
          </a:xfrm>
          <a:prstGeom prst="rect">
            <a:avLst/>
          </a:prstGeom>
        </p:spPr>
      </p:pic>
    </p:spTree>
    <p:extLst>
      <p:ext uri="{BB962C8B-B14F-4D97-AF65-F5344CB8AC3E}">
        <p14:creationId xmlns:p14="http://schemas.microsoft.com/office/powerpoint/2010/main" val="60382746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66800" y="0"/>
            <a:ext cx="6993355" cy="6858000"/>
          </a:xfrm>
          <a:prstGeom prst="rect">
            <a:avLst/>
          </a:prstGeom>
        </p:spPr>
      </p:pic>
    </p:spTree>
    <p:extLst>
      <p:ext uri="{BB962C8B-B14F-4D97-AF65-F5344CB8AC3E}">
        <p14:creationId xmlns:p14="http://schemas.microsoft.com/office/powerpoint/2010/main" val="43691764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58900" y="0"/>
            <a:ext cx="6404162" cy="6858000"/>
          </a:xfrm>
          <a:prstGeom prst="rect">
            <a:avLst/>
          </a:prstGeom>
        </p:spPr>
      </p:pic>
    </p:spTree>
    <p:extLst>
      <p:ext uri="{BB962C8B-B14F-4D97-AF65-F5344CB8AC3E}">
        <p14:creationId xmlns:p14="http://schemas.microsoft.com/office/powerpoint/2010/main" val="82535127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47700" y="0"/>
            <a:ext cx="7827497" cy="6858000"/>
          </a:xfrm>
          <a:prstGeom prst="rect">
            <a:avLst/>
          </a:prstGeom>
        </p:spPr>
      </p:pic>
    </p:spTree>
    <p:extLst>
      <p:ext uri="{BB962C8B-B14F-4D97-AF65-F5344CB8AC3E}">
        <p14:creationId xmlns:p14="http://schemas.microsoft.com/office/powerpoint/2010/main" val="334665246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3432354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50900"/>
            <a:ext cx="9144000" cy="5145024"/>
          </a:xfrm>
          <a:prstGeom prst="rect">
            <a:avLst/>
          </a:prstGeom>
        </p:spPr>
      </p:pic>
    </p:spTree>
    <p:extLst>
      <p:ext uri="{BB962C8B-B14F-4D97-AF65-F5344CB8AC3E}">
        <p14:creationId xmlns:p14="http://schemas.microsoft.com/office/powerpoint/2010/main" val="14918032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izbi11 107.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74638"/>
            <a:ext cx="8229600" cy="6172200"/>
          </a:xfrm>
          <a:prstGeom prst="rect">
            <a:avLst/>
          </a:prstGeom>
        </p:spPr>
      </p:pic>
    </p:spTree>
    <p:extLst>
      <p:ext uri="{BB962C8B-B14F-4D97-AF65-F5344CB8AC3E}">
        <p14:creationId xmlns:p14="http://schemas.microsoft.com/office/powerpoint/2010/main" val="342842532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izbi11 108.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74638"/>
            <a:ext cx="8229600" cy="6172200"/>
          </a:xfrm>
          <a:prstGeom prst="rect">
            <a:avLst/>
          </a:prstGeom>
        </p:spPr>
      </p:pic>
    </p:spTree>
    <p:extLst>
      <p:ext uri="{BB962C8B-B14F-4D97-AF65-F5344CB8AC3E}">
        <p14:creationId xmlns:p14="http://schemas.microsoft.com/office/powerpoint/2010/main" val="80352617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3719" y="143201"/>
            <a:ext cx="8558318" cy="5607174"/>
          </a:xfrm>
          <a:prstGeom prst="rect">
            <a:avLst/>
          </a:prstGeom>
        </p:spPr>
      </p:pic>
    </p:spTree>
    <p:extLst>
      <p:ext uri="{BB962C8B-B14F-4D97-AF65-F5344CB8AC3E}">
        <p14:creationId xmlns:p14="http://schemas.microsoft.com/office/powerpoint/2010/main" val="11165718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izbi11 109.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74638"/>
            <a:ext cx="8229600" cy="6172200"/>
          </a:xfrm>
          <a:prstGeom prst="rect">
            <a:avLst/>
          </a:prstGeom>
        </p:spPr>
      </p:pic>
    </p:spTree>
    <p:extLst>
      <p:ext uri="{BB962C8B-B14F-4D97-AF65-F5344CB8AC3E}">
        <p14:creationId xmlns:p14="http://schemas.microsoft.com/office/powerpoint/2010/main" val="371652269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P4: Presentation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Give this as if it’s going to be sent to the boss of your company (boss of your boss)</a:t>
            </a:r>
          </a:p>
          <a:p>
            <a:endParaRPr lang="en-US" dirty="0" smtClean="0"/>
          </a:p>
          <a:p>
            <a:r>
              <a:rPr lang="en-US" dirty="0" smtClean="0"/>
              <a:t>What was the design problem?</a:t>
            </a:r>
          </a:p>
          <a:p>
            <a:r>
              <a:rPr lang="en-US" dirty="0" smtClean="0"/>
              <a:t>What did you do for user research/what did you learn from your user research?</a:t>
            </a:r>
          </a:p>
          <a:p>
            <a:r>
              <a:rPr lang="en-US" dirty="0" smtClean="0"/>
              <a:t>What is your design? What did you discard? How do you justify it?</a:t>
            </a:r>
          </a:p>
          <a:p>
            <a:r>
              <a:rPr lang="en-US" dirty="0" smtClean="0"/>
              <a:t>Heuristic evaluation: what did you find; how would you iterate on the design?</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2</a:t>
            </a:fld>
            <a:endParaRPr lang="en-US"/>
          </a:p>
        </p:txBody>
      </p:sp>
    </p:spTree>
    <p:extLst>
      <p:ext uri="{BB962C8B-B14F-4D97-AF65-F5344CB8AC3E}">
        <p14:creationId xmlns:p14="http://schemas.microsoft.com/office/powerpoint/2010/main" val="58889889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izbi11 110.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74638"/>
            <a:ext cx="8229600" cy="6172200"/>
          </a:xfrm>
          <a:prstGeom prst="rect">
            <a:avLst/>
          </a:prstGeom>
        </p:spPr>
      </p:pic>
    </p:spTree>
    <p:extLst>
      <p:ext uri="{BB962C8B-B14F-4D97-AF65-F5344CB8AC3E}">
        <p14:creationId xmlns:p14="http://schemas.microsoft.com/office/powerpoint/2010/main" val="320238411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izbi11 11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74638"/>
            <a:ext cx="8229600" cy="6172200"/>
          </a:xfrm>
          <a:prstGeom prst="rect">
            <a:avLst/>
          </a:prstGeom>
        </p:spPr>
      </p:pic>
    </p:spTree>
    <p:extLst>
      <p:ext uri="{BB962C8B-B14F-4D97-AF65-F5344CB8AC3E}">
        <p14:creationId xmlns:p14="http://schemas.microsoft.com/office/powerpoint/2010/main" val="165311941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p:nvPr>
        </p:nvPicPr>
        <p:blipFill>
          <a:blip r:embed="rId3"/>
          <a:srcRect t="6497" b="6497"/>
          <a:stretch>
            <a:fillRect/>
          </a:stretch>
        </p:blipFill>
        <p:spPr/>
      </p:pic>
      <p:sp>
        <p:nvSpPr>
          <p:cNvPr id="3" name="Slide Number Placeholder 2"/>
          <p:cNvSpPr>
            <a:spLocks noGrp="1"/>
          </p:cNvSpPr>
          <p:nvPr>
            <p:ph type="sldNum" sz="quarter" idx="12"/>
          </p:nvPr>
        </p:nvSpPr>
        <p:spPr/>
        <p:txBody>
          <a:bodyPr/>
          <a:lstStyle/>
          <a:p>
            <a:fld id="{18321E4F-C0AB-584D-8AE0-9CF50D3C3453}" type="slidenum">
              <a:rPr lang="en-US" smtClean="0"/>
              <a:t>22</a:t>
            </a:fld>
            <a:endParaRPr lang="en-US"/>
          </a:p>
        </p:txBody>
      </p:sp>
    </p:spTree>
    <p:extLst>
      <p:ext uri="{BB962C8B-B14F-4D97-AF65-F5344CB8AC3E}">
        <p14:creationId xmlns:p14="http://schemas.microsoft.com/office/powerpoint/2010/main" val="33540583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normAutofit fontScale="92500" lnSpcReduction="20000"/>
          </a:bodyPr>
          <a:lstStyle/>
          <a:p>
            <a:r>
              <a:rPr lang="en-US" dirty="0" smtClean="0"/>
              <a:t>NY Times – Interactive Visualizations</a:t>
            </a:r>
          </a:p>
          <a:p>
            <a:endParaRPr lang="en-US" dirty="0"/>
          </a:p>
          <a:p>
            <a:r>
              <a:rPr lang="en-US" dirty="0">
                <a:hlinkClick r:id="rId2"/>
              </a:rPr>
              <a:t>http://www.nytimes.com/interactive/2013/10/09/us/yellen-fed-</a:t>
            </a:r>
            <a:r>
              <a:rPr lang="en-US" dirty="0" smtClean="0">
                <a:hlinkClick r:id="rId2"/>
              </a:rPr>
              <a:t>chart.html</a:t>
            </a:r>
            <a:endParaRPr lang="en-US" dirty="0" smtClean="0"/>
          </a:p>
          <a:p>
            <a:r>
              <a:rPr lang="en-US" dirty="0">
                <a:hlinkClick r:id="rId3"/>
              </a:rPr>
              <a:t>http://www.nytimes.com/interactive/2013/05/25/sunday-review/corporate-taxes.html?ref=</a:t>
            </a:r>
            <a:r>
              <a:rPr lang="en-US" dirty="0" smtClean="0">
                <a:hlinkClick r:id="rId3"/>
              </a:rPr>
              <a:t>sunday</a:t>
            </a:r>
            <a:endParaRPr lang="en-US" dirty="0" smtClean="0"/>
          </a:p>
          <a:p>
            <a:r>
              <a:rPr lang="en-US" dirty="0">
                <a:hlinkClick r:id="rId4"/>
              </a:rPr>
              <a:t>http://www.nytimes.com/interactive/2014/01/23/business/case-shiller-slider.html?_r=</a:t>
            </a:r>
            <a:r>
              <a:rPr lang="en-US" dirty="0" smtClean="0">
                <a:hlinkClick r:id="rId4"/>
              </a:rPr>
              <a:t>0</a:t>
            </a:r>
            <a:endParaRPr lang="en-US" dirty="0" smtClean="0"/>
          </a:p>
          <a:p>
            <a:r>
              <a:rPr lang="en-US" dirty="0">
                <a:hlinkClick r:id="rId5"/>
              </a:rPr>
              <a:t>http://www.nytimes.com/interactive/2013/12/10/us/state-gun-laws-enacted-in-the-year-since-</a:t>
            </a:r>
            <a:r>
              <a:rPr lang="en-US" dirty="0" smtClean="0">
                <a:hlinkClick r:id="rId5"/>
              </a:rPr>
              <a:t>newtown.html</a:t>
            </a:r>
            <a:endParaRPr lang="en-US" dirty="0" smtClean="0"/>
          </a:p>
          <a:p>
            <a:endParaRPr lang="en-US" dirty="0"/>
          </a:p>
        </p:txBody>
      </p:sp>
    </p:spTree>
    <p:extLst>
      <p:ext uri="{BB962C8B-B14F-4D97-AF65-F5344CB8AC3E}">
        <p14:creationId xmlns:p14="http://schemas.microsoft.com/office/powerpoint/2010/main" val="157316040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P4: Presentation</a:t>
            </a:r>
            <a:endParaRPr lang="en-US" dirty="0"/>
          </a:p>
        </p:txBody>
      </p:sp>
      <p:sp>
        <p:nvSpPr>
          <p:cNvPr id="3" name="Content Placeholder 2"/>
          <p:cNvSpPr>
            <a:spLocks noGrp="1"/>
          </p:cNvSpPr>
          <p:nvPr>
            <p:ph idx="1"/>
          </p:nvPr>
        </p:nvSpPr>
        <p:spPr/>
        <p:txBody>
          <a:bodyPr>
            <a:normAutofit/>
          </a:bodyPr>
          <a:lstStyle/>
          <a:p>
            <a:r>
              <a:rPr lang="en-US" dirty="0" smtClean="0"/>
              <a:t>Presentations in tutorial (10 </a:t>
            </a:r>
            <a:r>
              <a:rPr lang="en-US" dirty="0" err="1" smtClean="0"/>
              <a:t>mins</a:t>
            </a:r>
            <a:r>
              <a:rPr lang="en-US" dirty="0" smtClean="0"/>
              <a:t> + 5 </a:t>
            </a:r>
            <a:r>
              <a:rPr lang="en-US" dirty="0" err="1" smtClean="0"/>
              <a:t>mins</a:t>
            </a:r>
            <a:r>
              <a:rPr lang="en-US" dirty="0" smtClean="0"/>
              <a:t> Q)</a:t>
            </a:r>
          </a:p>
          <a:p>
            <a:r>
              <a:rPr lang="en-US" dirty="0" smtClean="0"/>
              <a:t>Give it a go in PowerPoint</a:t>
            </a:r>
          </a:p>
          <a:p>
            <a:r>
              <a:rPr lang="en-US" dirty="0" smtClean="0"/>
              <a:t>Suggestion: practice</a:t>
            </a:r>
          </a:p>
          <a:p>
            <a:r>
              <a:rPr lang="en-US" dirty="0" smtClean="0"/>
              <a:t>No need to demo (we saw that last week); give a quick tour of some highlights (say as screenshots)</a:t>
            </a:r>
          </a:p>
        </p:txBody>
      </p:sp>
      <p:sp>
        <p:nvSpPr>
          <p:cNvPr id="4" name="Slide Number Placeholder 3"/>
          <p:cNvSpPr>
            <a:spLocks noGrp="1"/>
          </p:cNvSpPr>
          <p:nvPr>
            <p:ph type="sldNum" sz="quarter" idx="12"/>
          </p:nvPr>
        </p:nvSpPr>
        <p:spPr/>
        <p:txBody>
          <a:bodyPr/>
          <a:lstStyle/>
          <a:p>
            <a:fld id="{F5887A73-35C7-7A4B-A6C6-784A660F531C}" type="slidenum">
              <a:rPr lang="en-US" smtClean="0"/>
              <a:pPr/>
              <a:t>3</a:t>
            </a:fld>
            <a:endParaRPr lang="en-US"/>
          </a:p>
        </p:txBody>
      </p:sp>
    </p:spTree>
    <p:extLst>
      <p:ext uri="{BB962C8B-B14F-4D97-AF65-F5344CB8AC3E}">
        <p14:creationId xmlns:p14="http://schemas.microsoft.com/office/powerpoint/2010/main" val="367809260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5887A73-35C7-7A4B-A6C6-784A660F531C}" type="slidenum">
              <a:rPr lang="en-US" smtClean="0"/>
              <a:pPr/>
              <a:t>4</a:t>
            </a:fld>
            <a:endParaRPr lang="en-US"/>
          </a:p>
        </p:txBody>
      </p:sp>
      <p:pic>
        <p:nvPicPr>
          <p:cNvPr id="5" name="Picture 4"/>
          <p:cNvPicPr>
            <a:picLocks noChangeAspect="1"/>
          </p:cNvPicPr>
          <p:nvPr/>
        </p:nvPicPr>
        <p:blipFill>
          <a:blip r:embed="rId3"/>
          <a:stretch>
            <a:fillRect/>
          </a:stretch>
        </p:blipFill>
        <p:spPr>
          <a:xfrm>
            <a:off x="1930400" y="0"/>
            <a:ext cx="5275385" cy="6858000"/>
          </a:xfrm>
          <a:prstGeom prst="rect">
            <a:avLst/>
          </a:prstGeom>
        </p:spPr>
      </p:pic>
    </p:spTree>
    <p:extLst>
      <p:ext uri="{BB962C8B-B14F-4D97-AF65-F5344CB8AC3E}">
        <p14:creationId xmlns:p14="http://schemas.microsoft.com/office/powerpoint/2010/main" val="343378692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29 information visualization 2 exercises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3479252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izbi11 69.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74638"/>
            <a:ext cx="8229600" cy="6172200"/>
          </a:xfrm>
          <a:prstGeom prst="rect">
            <a:avLst/>
          </a:prstGeom>
        </p:spPr>
      </p:pic>
    </p:spTree>
    <p:extLst>
      <p:ext uri="{BB962C8B-B14F-4D97-AF65-F5344CB8AC3E}">
        <p14:creationId xmlns:p14="http://schemas.microsoft.com/office/powerpoint/2010/main" val="221584870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So what types of Facebook data are each of these?</a:t>
            </a:r>
            <a:endParaRPr lang="en-US" dirty="0"/>
          </a:p>
        </p:txBody>
      </p:sp>
      <p:sp>
        <p:nvSpPr>
          <p:cNvPr id="5" name="Vertical Text Placeholder 4"/>
          <p:cNvSpPr>
            <a:spLocks noGrp="1"/>
          </p:cNvSpPr>
          <p:nvPr>
            <p:ph type="body" orient="vert" idx="1"/>
          </p:nvPr>
        </p:nvSpPr>
        <p:spPr/>
        <p:txBody>
          <a:bodyPr vert="horz">
            <a:normAutofit lnSpcReduction="10000"/>
          </a:bodyPr>
          <a:lstStyle/>
          <a:p>
            <a:r>
              <a:rPr lang="en-US" dirty="0"/>
              <a:t>Ages of your friends</a:t>
            </a:r>
          </a:p>
          <a:p>
            <a:r>
              <a:rPr lang="en-US" dirty="0"/>
              <a:t>Gender of your friends</a:t>
            </a:r>
          </a:p>
          <a:p>
            <a:r>
              <a:rPr lang="en-US" dirty="0" smtClean="0"/>
              <a:t>How many friends you have?</a:t>
            </a:r>
          </a:p>
          <a:p>
            <a:r>
              <a:rPr lang="en-US" dirty="0" smtClean="0"/>
              <a:t>The first names of your friends</a:t>
            </a:r>
          </a:p>
          <a:p>
            <a:r>
              <a:rPr lang="en-US" dirty="0" smtClean="0"/>
              <a:t>All of your status updates</a:t>
            </a:r>
          </a:p>
          <a:p>
            <a:r>
              <a:rPr lang="en-US" dirty="0" smtClean="0"/>
              <a:t>Consider a group of friends: the links between those friends</a:t>
            </a:r>
          </a:p>
          <a:p>
            <a:r>
              <a:rPr lang="en-US" dirty="0" smtClean="0"/>
              <a:t>The hometowns of all of your friends</a:t>
            </a:r>
          </a:p>
        </p:txBody>
      </p:sp>
      <p:sp>
        <p:nvSpPr>
          <p:cNvPr id="3" name="Slide Number Placeholder 2"/>
          <p:cNvSpPr>
            <a:spLocks noGrp="1"/>
          </p:cNvSpPr>
          <p:nvPr>
            <p:ph type="sldNum" sz="quarter" idx="12"/>
          </p:nvPr>
        </p:nvSpPr>
        <p:spPr/>
        <p:txBody>
          <a:bodyPr/>
          <a:lstStyle/>
          <a:p>
            <a:fld id="{18321E4F-C0AB-584D-8AE0-9CF50D3C3453}" type="slidenum">
              <a:rPr lang="en-US" smtClean="0"/>
              <a:t>7</a:t>
            </a:fld>
            <a:endParaRPr lang="en-US"/>
          </a:p>
        </p:txBody>
      </p:sp>
    </p:spTree>
    <p:extLst>
      <p:ext uri="{BB962C8B-B14F-4D97-AF65-F5344CB8AC3E}">
        <p14:creationId xmlns:p14="http://schemas.microsoft.com/office/powerpoint/2010/main" val="35018206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Vertical Text Placeholder 2"/>
          <p:cNvSpPr>
            <a:spLocks noGrp="1"/>
          </p:cNvSpPr>
          <p:nvPr>
            <p:ph type="body" orient="vert" idx="1"/>
          </p:nvPr>
        </p:nvSpPr>
        <p:spPr/>
        <p:txBody>
          <a:bodyPr/>
          <a:lstStyle/>
          <a:p>
            <a:endParaRPr lang="en-US"/>
          </a:p>
        </p:txBody>
      </p:sp>
      <p:pic>
        <p:nvPicPr>
          <p:cNvPr id="4" name="Picture 3"/>
          <p:cNvPicPr>
            <a:picLocks noChangeAspect="1"/>
          </p:cNvPicPr>
          <p:nvPr/>
        </p:nvPicPr>
        <p:blipFill rotWithShape="1">
          <a:blip r:embed="rId3"/>
          <a:srcRect b="64838"/>
          <a:stretch/>
        </p:blipFill>
        <p:spPr>
          <a:xfrm>
            <a:off x="2032435" y="0"/>
            <a:ext cx="4617746" cy="6888893"/>
          </a:xfrm>
          <a:prstGeom prst="rect">
            <a:avLst/>
          </a:prstGeom>
        </p:spPr>
      </p:pic>
    </p:spTree>
    <p:extLst>
      <p:ext uri="{BB962C8B-B14F-4D97-AF65-F5344CB8AC3E}">
        <p14:creationId xmlns:p14="http://schemas.microsoft.com/office/powerpoint/2010/main" val="236583814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33358" y="0"/>
            <a:ext cx="7495082" cy="6858000"/>
          </a:xfrm>
          <a:prstGeom prst="rect">
            <a:avLst/>
          </a:prstGeom>
        </p:spPr>
      </p:pic>
    </p:spTree>
    <p:extLst>
      <p:ext uri="{BB962C8B-B14F-4D97-AF65-F5344CB8AC3E}">
        <p14:creationId xmlns:p14="http://schemas.microsoft.com/office/powerpoint/2010/main" val="100823947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3879</TotalTime>
  <Words>798</Words>
  <Application>Microsoft Macintosh PowerPoint</Application>
  <PresentationFormat>On-screen Show (4:3)</PresentationFormat>
  <Paragraphs>73</Paragraphs>
  <Slides>23</Slides>
  <Notes>11</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P4: Write-Up</vt:lpstr>
      <vt:lpstr>P4: Presentation</vt:lpstr>
      <vt:lpstr>P4: Presentation</vt:lpstr>
      <vt:lpstr>PowerPoint Presentation</vt:lpstr>
      <vt:lpstr>29 information visualization 2 exercises</vt:lpstr>
      <vt:lpstr>PowerPoint Presentation</vt:lpstr>
      <vt:lpstr>So what types of Facebook data are each of these?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Tony Tang</dc:creator>
  <cp:lastModifiedBy>Tony Tang</cp:lastModifiedBy>
  <cp:revision>8</cp:revision>
  <dcterms:created xsi:type="dcterms:W3CDTF">2014-11-22T21:18:15Z</dcterms:created>
  <dcterms:modified xsi:type="dcterms:W3CDTF">2014-11-30T03:54:37Z</dcterms:modified>
</cp:coreProperties>
</file>