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handoutMasterIdLst>
    <p:handoutMasterId r:id="rId40"/>
  </p:handoutMasterIdLst>
  <p:sldIdLst>
    <p:sldId id="256" r:id="rId3"/>
    <p:sldId id="298" r:id="rId4"/>
    <p:sldId id="275" r:id="rId5"/>
    <p:sldId id="276" r:id="rId6"/>
    <p:sldId id="264" r:id="rId7"/>
    <p:sldId id="259" r:id="rId8"/>
    <p:sldId id="260" r:id="rId9"/>
    <p:sldId id="261" r:id="rId10"/>
    <p:sldId id="262" r:id="rId11"/>
    <p:sldId id="284" r:id="rId12"/>
    <p:sldId id="265" r:id="rId13"/>
    <p:sldId id="266" r:id="rId14"/>
    <p:sldId id="286" r:id="rId15"/>
    <p:sldId id="287" r:id="rId16"/>
    <p:sldId id="288" r:id="rId17"/>
    <p:sldId id="267" r:id="rId18"/>
    <p:sldId id="268" r:id="rId19"/>
    <p:sldId id="269" r:id="rId20"/>
    <p:sldId id="277" r:id="rId21"/>
    <p:sldId id="274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90" r:id="rId30"/>
    <p:sldId id="289" r:id="rId31"/>
    <p:sldId id="292" r:id="rId32"/>
    <p:sldId id="293" r:id="rId33"/>
    <p:sldId id="294" r:id="rId34"/>
    <p:sldId id="295" r:id="rId35"/>
    <p:sldId id="300" r:id="rId36"/>
    <p:sldId id="301" r:id="rId37"/>
    <p:sldId id="30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5" autoAdjust="0"/>
    <p:restoredTop sz="78660" autoAdjust="0"/>
  </p:normalViewPr>
  <p:slideViewPr>
    <p:cSldViewPr snapToGrid="0" snapToObjects="1">
      <p:cViewPr>
        <p:scale>
          <a:sx n="81" d="100"/>
          <a:sy n="81" d="100"/>
        </p:scale>
        <p:origin x="-5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22-11-14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22-11-14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last time…</a:t>
            </a:r>
          </a:p>
          <a:p>
            <a:endParaRPr lang="en-US" dirty="0" smtClean="0"/>
          </a:p>
          <a:p>
            <a:r>
              <a:rPr lang="en-US" dirty="0" smtClean="0"/>
              <a:t>Compactness of the visualization</a:t>
            </a:r>
          </a:p>
          <a:p>
            <a:r>
              <a:rPr lang="en-US" dirty="0" smtClean="0"/>
              <a:t>Effective use of 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7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 observations in a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10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a stem-leaf</a:t>
            </a:r>
            <a:r>
              <a:rPr lang="en-US" baseline="0" dirty="0" smtClean="0"/>
              <a:t> plot</a:t>
            </a:r>
          </a:p>
          <a:p>
            <a:r>
              <a:rPr lang="en-US" baseline="0" dirty="0" smtClean="0"/>
              <a:t>This is cool… the data itself doubles as a visualization because it takes up space.</a:t>
            </a:r>
          </a:p>
          <a:p>
            <a:r>
              <a:rPr lang="en-US" baseline="0" dirty="0" smtClean="0"/>
              <a:t>The plot also allows us to see the distribution of the </a:t>
            </a:r>
            <a:r>
              <a:rPr lang="en-US" baseline="0" dirty="0" err="1" smtClean="0"/>
              <a:t>volcanos</a:t>
            </a:r>
            <a:r>
              <a:rPr lang="en-US" baseline="0" dirty="0" smtClean="0"/>
              <a:t> also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5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info here…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8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Efficiency in the use of ink</a:t>
            </a:r>
          </a:p>
          <a:p>
            <a:r>
              <a:rPr lang="en-US" dirty="0" smtClean="0"/>
              <a:t>Left side</a:t>
            </a:r>
            <a:r>
              <a:rPr lang="en-US" baseline="0" dirty="0" smtClean="0"/>
              <a:t> is for trains going one way</a:t>
            </a:r>
          </a:p>
          <a:p>
            <a:r>
              <a:rPr lang="en-US" baseline="0" dirty="0" smtClean="0"/>
              <a:t>Right side is for trains going the other way</a:t>
            </a:r>
          </a:p>
          <a:p>
            <a:r>
              <a:rPr lang="en-US" baseline="0" dirty="0" smtClean="0"/>
              <a:t>Middle column is hour, and the times are listed</a:t>
            </a:r>
          </a:p>
          <a:p>
            <a:r>
              <a:rPr lang="en-US" baseline="0" dirty="0" smtClean="0"/>
              <a:t>Left edge, things are kind of spurting out</a:t>
            </a:r>
          </a:p>
          <a:p>
            <a:endParaRPr lang="en-US" baseline="0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tells us a LOT of info that we actually cannot glean without careful examination of the previous representation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73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Note– some of the stuff doesn’t follow the periodicity</a:t>
            </a:r>
            <a:r>
              <a:rPr lang="en-US" baseline="0" dirty="0" smtClean="0"/>
              <a:t> implication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3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Taking away the curves kind of removes some of the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67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Grid ticks are really overwhelming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a bit of labeling to help tell the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0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/commons/2/27/Snow-cholera-map-1.jpg</a:t>
            </a:r>
          </a:p>
          <a:p>
            <a:endParaRPr lang="en-US" dirty="0" smtClean="0"/>
          </a:p>
          <a:p>
            <a:r>
              <a:rPr lang="en-US" dirty="0" smtClean="0"/>
              <a:t>Theory before Snow as “miasma” or</a:t>
            </a:r>
            <a:r>
              <a:rPr lang="en-US" baseline="0" dirty="0" smtClean="0"/>
              <a:t> “bad air” – emanates from rotting matter</a:t>
            </a:r>
          </a:p>
          <a:p>
            <a:r>
              <a:rPr lang="en-US" baseline="0" dirty="0" smtClean="0"/>
              <a:t>No such thing as “germ theory” (micro-organisms cause disease)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00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Brewery</a:t>
            </a:r>
            <a:r>
              <a:rPr lang="en-US" baseline="0" dirty="0" smtClean="0"/>
              <a:t> bit is funny</a:t>
            </a:r>
          </a:p>
          <a:p>
            <a:r>
              <a:rPr lang="en-US" baseline="0" dirty="0" smtClean="0"/>
              <a:t>Pump is the key</a:t>
            </a:r>
          </a:p>
          <a:p>
            <a:r>
              <a:rPr lang="en-US" baseline="0" dirty="0" smtClean="0"/>
              <a:t>Dirty pump handle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technically a “Geo Visualization”, where data can be grounded geographically</a:t>
            </a:r>
          </a:p>
          <a:p>
            <a:r>
              <a:rPr lang="en-US" baseline="0" dirty="0" smtClean="0"/>
              <a:t>A lot of time, data doesn’t work that way</a:t>
            </a:r>
          </a:p>
          <a:p>
            <a:r>
              <a:rPr lang="en-US" baseline="0" dirty="0" smtClean="0"/>
              <a:t>Next time, we’ll talk about the different kinds of data, but there is a lot of data that is inherently not grounded spatially like this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9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xkcd.com</a:t>
            </a:r>
            <a:r>
              <a:rPr lang="en-US" dirty="0" smtClean="0"/>
              <a:t>/1138/</a:t>
            </a:r>
          </a:p>
          <a:p>
            <a:endParaRPr lang="en-US" dirty="0" smtClean="0"/>
          </a:p>
          <a:p>
            <a:r>
              <a:rPr lang="en-US" dirty="0" smtClean="0"/>
              <a:t>Visualizations that</a:t>
            </a:r>
            <a:r>
              <a:rPr lang="en-US" baseline="0" dirty="0" smtClean="0"/>
              <a:t> we see are often designed to tell a particular story</a:t>
            </a:r>
          </a:p>
          <a:p>
            <a:r>
              <a:rPr lang="en-US" baseline="0" dirty="0" smtClean="0"/>
              <a:t>When you create a visualization, it also tells a story. Be careful of the story you’re telling</a:t>
            </a:r>
          </a:p>
          <a:p>
            <a:endParaRPr lang="en-US" dirty="0" smtClean="0"/>
          </a:p>
          <a:p>
            <a:r>
              <a:rPr lang="en-US" dirty="0" smtClean="0"/>
              <a:t>Causality is a tricky thing, and we need to be careful of what is representing what</a:t>
            </a:r>
          </a:p>
          <a:p>
            <a:r>
              <a:rPr lang="en-US" dirty="0" smtClean="0"/>
              <a:t>These</a:t>
            </a:r>
            <a:r>
              <a:rPr lang="en-US" baseline="0" dirty="0" smtClean="0"/>
              <a:t> relationships may be spurious, and sometimes, they really don’t fit or make sense if we think about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7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www.wired.com</a:t>
            </a:r>
            <a:r>
              <a:rPr lang="en-US" dirty="0" smtClean="0"/>
              <a:t>/wired/archive/11.09/ppt2.html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www.edwardtufte.com</a:t>
            </a:r>
            <a:r>
              <a:rPr lang="en-US" dirty="0" smtClean="0"/>
              <a:t>/</a:t>
            </a:r>
            <a:r>
              <a:rPr lang="en-US" dirty="0" err="1" smtClean="0"/>
              <a:t>bboard</a:t>
            </a:r>
            <a:r>
              <a:rPr lang="en-US" dirty="0" smtClean="0"/>
              <a:t>/</a:t>
            </a:r>
            <a:r>
              <a:rPr lang="en-US" dirty="0" err="1" smtClean="0"/>
              <a:t>q-and-a-fetch-msg?msg_id</a:t>
            </a:r>
            <a:r>
              <a:rPr lang="en-US" dirty="0" smtClean="0"/>
              <a:t>=0001yB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09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guidestarinternational.files.wordpress.com</a:t>
            </a:r>
            <a:r>
              <a:rPr lang="en-US" dirty="0" smtClean="0"/>
              <a:t>/2011/08/florence-nightingale-diagram2.jpg</a:t>
            </a:r>
          </a:p>
          <a:p>
            <a:endParaRPr lang="en-US" dirty="0" smtClean="0"/>
          </a:p>
          <a:p>
            <a:r>
              <a:rPr lang="en-US" dirty="0" smtClean="0"/>
              <a:t>Florence </a:t>
            </a:r>
            <a:r>
              <a:rPr lang="en-US" dirty="0" err="1" smtClean="0"/>
              <a:t>Nightengale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Crimean</a:t>
            </a:r>
            <a:r>
              <a:rPr lang="en-US" baseline="0" dirty="0" smtClean="0"/>
              <a:t> war begins, and you can see the different types of death</a:t>
            </a:r>
            <a:endParaRPr lang="en-US" dirty="0" smtClean="0"/>
          </a:p>
          <a:p>
            <a:r>
              <a:rPr lang="en-US" dirty="0" smtClean="0"/>
              <a:t>She was able to do something starting in march 1885</a:t>
            </a:r>
          </a:p>
          <a:p>
            <a:r>
              <a:rPr lang="en-US" dirty="0" smtClean="0"/>
              <a:t>» sanitation</a:t>
            </a:r>
          </a:p>
          <a:p>
            <a:r>
              <a:rPr lang="en-US" dirty="0" smtClean="0"/>
              <a:t>» food</a:t>
            </a:r>
            <a:r>
              <a:rPr lang="en-US" baseline="0" dirty="0" smtClean="0"/>
              <a:t> quality</a:t>
            </a:r>
          </a:p>
          <a:p>
            <a:r>
              <a:rPr lang="en-US" baseline="0" dirty="0" smtClean="0"/>
              <a:t>» cleanliness,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Convinced people of what was going on, and many of these couldn’t read</a:t>
            </a:r>
          </a:p>
          <a:p>
            <a:r>
              <a:rPr lang="en-US" baseline="0" dirty="0" smtClean="0"/>
              <a:t>The data told the story, but particularly as presented in this way</a:t>
            </a:r>
          </a:p>
          <a:p>
            <a:endParaRPr lang="en-US" baseline="0" dirty="0" smtClean="0"/>
          </a:p>
          <a:p>
            <a:r>
              <a:rPr lang="en-US" dirty="0" smtClean="0"/>
              <a:t>Impressive</a:t>
            </a:r>
            <a:r>
              <a:rPr lang="en-US" baseline="0" dirty="0" smtClean="0"/>
              <a:t> but, also, lies a bit.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Why?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Sectors are too fat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another representation</a:t>
            </a:r>
          </a:p>
          <a:p>
            <a:r>
              <a:rPr lang="en-US" dirty="0" smtClean="0"/>
              <a:t>Shows</a:t>
            </a:r>
            <a:r>
              <a:rPr lang="en-US" baseline="0" dirty="0" smtClean="0"/>
              <a:t> the same data.</a:t>
            </a:r>
          </a:p>
          <a:p>
            <a:r>
              <a:rPr lang="en-US" baseline="0" dirty="0" smtClean="0"/>
              <a:t>How does this compare to the previous visualization?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72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more time. How</a:t>
            </a:r>
            <a:r>
              <a:rPr lang="en-US" baseline="0" dirty="0" smtClean="0"/>
              <a:t> does this compare?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(Non-stacked allow for easier comparison across the relevant cases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00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xkcd.com</a:t>
            </a:r>
            <a:r>
              <a:rPr lang="en-US" dirty="0" smtClean="0"/>
              <a:t>/1131/</a:t>
            </a:r>
          </a:p>
          <a:p>
            <a:endParaRPr lang="en-US" dirty="0" smtClean="0"/>
          </a:p>
          <a:p>
            <a:r>
              <a:rPr lang="en-US" dirty="0" smtClean="0"/>
              <a:t>How we represent information needs to be useful</a:t>
            </a:r>
          </a:p>
          <a:p>
            <a:r>
              <a:rPr lang="en-US" dirty="0" smtClean="0"/>
              <a:t>As</a:t>
            </a:r>
            <a:r>
              <a:rPr lang="en-US" baseline="0" dirty="0" smtClean="0"/>
              <a:t> I followed the US presidential election, this also frustrated me a great deal</a:t>
            </a:r>
          </a:p>
          <a:p>
            <a:r>
              <a:rPr lang="en-US" baseline="0" dirty="0" smtClean="0"/>
              <a:t>I just couldn’t do a reasonable comparison.</a:t>
            </a:r>
          </a:p>
          <a:p>
            <a:r>
              <a:rPr lang="en-US" baseline="0" dirty="0" smtClean="0"/>
              <a:t>All this </a:t>
            </a:r>
            <a:r>
              <a:rPr lang="en-US" baseline="0" dirty="0" err="1" smtClean="0"/>
              <a:t>viz</a:t>
            </a:r>
            <a:r>
              <a:rPr lang="en-US" baseline="0" dirty="0" smtClean="0"/>
              <a:t> allows you to do is to compare where we are to where things need to be for a particular side to win.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2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Information Visualization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Falls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</a:rPr>
              <a:t>Anthony Tang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Tufte</a:t>
            </a:r>
            <a:r>
              <a:rPr lang="en-US" dirty="0" smtClean="0"/>
              <a:t>: “Graphical excellence”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which gives the viewer the greatest number of ideas in the shortest time with the least ink in the smallest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3200361"/>
            <a:ext cx="6883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8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25699"/>
            <a:ext cx="8110296" cy="28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Verdana" charset="0"/>
              </a:rPr>
              <a:t>Edward </a:t>
            </a:r>
            <a:r>
              <a:rPr lang="en-US" dirty="0" err="1">
                <a:latin typeface="Verdana" charset="0"/>
              </a:rPr>
              <a:t>Tufte's</a:t>
            </a:r>
            <a:r>
              <a:rPr lang="en-US" dirty="0">
                <a:latin typeface="Verdana" charset="0"/>
              </a:rPr>
              <a:t> </a:t>
            </a:r>
            <a:r>
              <a:rPr lang="en-US" dirty="0" smtClean="0">
                <a:latin typeface="Verdana" charset="0"/>
              </a:rPr>
              <a:t>Principles</a:t>
            </a:r>
            <a:endParaRPr lang="en-US" dirty="0">
              <a:latin typeface="Verdana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sz="3200" b="1" dirty="0">
                <a:latin typeface="Verdana" charset="0"/>
              </a:rPr>
              <a:t>Data Densities: </a:t>
            </a:r>
          </a:p>
          <a:p>
            <a:pPr marL="0" indent="0" eaLnBrk="1" hangingPunct="1"/>
            <a:r>
              <a:rPr lang="en-US" sz="3200" dirty="0">
                <a:latin typeface="Verdana" charset="0"/>
              </a:rPr>
              <a:t>Graphics are at their best when they </a:t>
            </a:r>
            <a:r>
              <a:rPr lang="en-US" sz="3200" dirty="0" smtClean="0">
                <a:latin typeface="Verdana" charset="0"/>
              </a:rPr>
              <a:t>represent </a:t>
            </a:r>
            <a:r>
              <a:rPr lang="en-US" sz="3200" dirty="0">
                <a:latin typeface="Verdana" charset="0"/>
              </a:rPr>
              <a:t>very dense and rich datasets. </a:t>
            </a:r>
            <a:r>
              <a:rPr lang="en-US" sz="3200" dirty="0" err="1">
                <a:latin typeface="Verdana" charset="0"/>
              </a:rPr>
              <a:t>Tufte</a:t>
            </a:r>
            <a:r>
              <a:rPr lang="en-US" sz="3200" dirty="0">
                <a:latin typeface="Verdana" charset="0"/>
              </a:rPr>
              <a:t> defines data density as follows:</a:t>
            </a:r>
          </a:p>
          <a:p>
            <a:pPr marL="0" indent="0" eaLnBrk="1" hangingPunct="1"/>
            <a:endParaRPr lang="en-US" sz="3200" dirty="0">
              <a:latin typeface="Verdana" charset="0"/>
            </a:endParaRPr>
          </a:p>
          <a:p>
            <a:pPr marL="0" indent="0" eaLnBrk="1" hangingPunct="1"/>
            <a:r>
              <a:rPr lang="en-US" sz="3200" b="1" dirty="0">
                <a:latin typeface="Verdana" charset="0"/>
              </a:rPr>
              <a:t>Data density= (no. of entries in data matrix)/(area of graphic) </a:t>
            </a:r>
          </a:p>
          <a:p>
            <a:pPr marL="0" indent="0" eaLnBrk="1" hangingPunct="1"/>
            <a:endParaRPr lang="en-US" sz="32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6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Data Density…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2022"/>
            <a:ext cx="4127824" cy="555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841" y="5934075"/>
            <a:ext cx="25527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6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Data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144000" cy="4024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615" y="5983598"/>
            <a:ext cx="550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Think: data points per square centimeter…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2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High Data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900"/>
            <a:ext cx="9144000" cy="31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Stem-Leaf Plot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53535"/>
            <a:ext cx="8229600" cy="48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4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Bus/Train Times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9600"/>
            <a:ext cx="9144000" cy="30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 Times in Japan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12776"/>
            <a:ext cx="7222637" cy="52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Edward </a:t>
            </a:r>
            <a:r>
              <a:rPr lang="en-US" dirty="0" err="1" smtClean="0"/>
              <a:t>Tufte</a:t>
            </a:r>
            <a:r>
              <a:rPr lang="en-US" dirty="0" smtClean="0"/>
              <a:t>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06079"/>
            <a:ext cx="8229600" cy="1520084"/>
          </a:xfrm>
        </p:spPr>
        <p:txBody>
          <a:bodyPr/>
          <a:lstStyle/>
          <a:p>
            <a:r>
              <a:rPr lang="en-US" dirty="0" smtClean="0"/>
              <a:t>Maximize data-ink ratio</a:t>
            </a:r>
          </a:p>
          <a:p>
            <a:r>
              <a:rPr lang="en-US" dirty="0" smtClean="0"/>
              <a:t>Remove non-data ink within reason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17638"/>
            <a:ext cx="8369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end of class, you should be able to: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Understand </a:t>
            </a:r>
            <a:r>
              <a:rPr lang="en-US" sz="2800" dirty="0">
                <a:solidFill>
                  <a:srgbClr val="D9D9D9"/>
                </a:solidFill>
              </a:rPr>
              <a:t>the utility and problems of geo-visualizations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Describe </a:t>
            </a:r>
            <a:r>
              <a:rPr lang="en-US" sz="2800" dirty="0">
                <a:solidFill>
                  <a:srgbClr val="D9D9D9"/>
                </a:solidFill>
              </a:rPr>
              <a:t>the role of visualizations in decision-making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Critique </a:t>
            </a:r>
            <a:r>
              <a:rPr lang="en-US" sz="2800" dirty="0">
                <a:solidFill>
                  <a:srgbClr val="D9D9D9"/>
                </a:solidFill>
              </a:rPr>
              <a:t>visualizations based on distortion of causality, data, data density (graphical, textual)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Describe </a:t>
            </a:r>
            <a:r>
              <a:rPr lang="en-US" sz="2800" dirty="0">
                <a:solidFill>
                  <a:srgbClr val="D9D9D9"/>
                </a:solidFill>
              </a:rPr>
              <a:t>the "data-ink" maximization process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Understand </a:t>
            </a:r>
            <a:r>
              <a:rPr lang="en-US" sz="2800" dirty="0">
                <a:solidFill>
                  <a:srgbClr val="D9D9D9"/>
                </a:solidFill>
              </a:rPr>
              <a:t>the role of small multiples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Identify </a:t>
            </a:r>
            <a:r>
              <a:rPr lang="en-US" sz="2800" dirty="0">
                <a:solidFill>
                  <a:srgbClr val="D9D9D9"/>
                </a:solidFill>
              </a:rPr>
              <a:t>and understand the </a:t>
            </a:r>
            <a:r>
              <a:rPr lang="en-US" sz="2800" dirty="0" err="1">
                <a:solidFill>
                  <a:srgbClr val="D9D9D9"/>
                </a:solidFill>
              </a:rPr>
              <a:t>Schneiderman</a:t>
            </a:r>
            <a:r>
              <a:rPr lang="en-US" sz="2800" dirty="0">
                <a:solidFill>
                  <a:srgbClr val="D9D9D9"/>
                </a:solidFill>
              </a:rPr>
              <a:t> principle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4" y="0"/>
            <a:ext cx="8514576" cy="69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5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138"/>
            <a:ext cx="4590348" cy="3758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640" y="1485138"/>
            <a:ext cx="4642954" cy="3758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479" y="5789885"/>
            <a:ext cx="11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Original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0461" y="5811408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Some of the non-data ink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157" y="1097711"/>
            <a:ext cx="5590178" cy="45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0"/>
            <a:ext cx="8267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0"/>
            <a:ext cx="8452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"/>
            <a:ext cx="9144000" cy="66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8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6" y="0"/>
            <a:ext cx="2829127" cy="2316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08" y="0"/>
            <a:ext cx="2833951" cy="2294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97" y="2316492"/>
            <a:ext cx="2986536" cy="243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70" y="2294151"/>
            <a:ext cx="2750027" cy="228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98" y="4749966"/>
            <a:ext cx="2811835" cy="2281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719" y="4597764"/>
            <a:ext cx="3340481" cy="243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7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Tufte</a:t>
            </a:r>
            <a:r>
              <a:rPr lang="en-US" dirty="0" smtClean="0"/>
              <a:t>: Comparison and Small Multiples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425873"/>
            <a:ext cx="8229600" cy="22956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At the heart of quantitative reasoning is a single question: </a:t>
            </a:r>
            <a:r>
              <a:rPr lang="en-US" b="1" i="1" dirty="0" smtClean="0"/>
              <a:t>compared </a:t>
            </a:r>
            <a:r>
              <a:rPr lang="en-US" b="1" i="1" dirty="0"/>
              <a:t>to what?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Small multiples </a:t>
            </a:r>
            <a:r>
              <a:rPr lang="en-US" dirty="0"/>
              <a:t>… visually enforcing comparisons of changes, of the differences among objects, of the scope of </a:t>
            </a:r>
            <a:r>
              <a:rPr lang="en-US" dirty="0" smtClean="0"/>
              <a:t>alternatives. For </a:t>
            </a:r>
            <a:r>
              <a:rPr lang="en-US" dirty="0"/>
              <a:t>a wide range of problems in data presentation, small multiples are the best design solution.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57273"/>
            <a:ext cx="54737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3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Multiples Illustrated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6765"/>
            <a:ext cx="9144000" cy="47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5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Multiples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Sets of thumbnail sized graphics on a single page that represents aspects of a single phenomenon.</a:t>
            </a:r>
          </a:p>
          <a:p>
            <a:endParaRPr lang="en-US" dirty="0"/>
          </a:p>
          <a:p>
            <a:r>
              <a:rPr lang="en-US" dirty="0" smtClean="0"/>
              <a:t>Answers the “compared to what” question through repetition.</a:t>
            </a:r>
          </a:p>
          <a:p>
            <a:pPr lvl="1"/>
            <a:r>
              <a:rPr lang="en-US" dirty="0" smtClean="0"/>
              <a:t>» uses the same measures and scale</a:t>
            </a:r>
          </a:p>
          <a:p>
            <a:pPr lvl="1"/>
            <a:r>
              <a:rPr lang="en-US" dirty="0" smtClean="0"/>
              <a:t>»</a:t>
            </a:r>
            <a:r>
              <a:rPr lang="en-US" dirty="0"/>
              <a:t> </a:t>
            </a:r>
            <a:r>
              <a:rPr lang="en-US" dirty="0" smtClean="0"/>
              <a:t>invites comparison</a:t>
            </a:r>
          </a:p>
          <a:p>
            <a:pPr lvl="1"/>
            <a:r>
              <a:rPr lang="en-US" dirty="0" smtClean="0"/>
              <a:t>» shows a range of options</a:t>
            </a:r>
          </a:p>
          <a:p>
            <a:pPr lvl="1"/>
            <a:r>
              <a:rPr lang="en-US" dirty="0" smtClean="0"/>
              <a:t>» on computers: overlay, rapid cycling…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68" y="0"/>
            <a:ext cx="7353032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676" y="5842337"/>
            <a:ext cx="3530584" cy="101566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Arial" charset="0"/>
                <a:cs typeface="Arial" charset="0"/>
              </a:rPr>
              <a:t>Deaths by Cholera</a:t>
            </a:r>
          </a:p>
          <a:p>
            <a:pPr>
              <a:spcBef>
                <a:spcPct val="50000"/>
              </a:spcBef>
            </a:pPr>
            <a:r>
              <a:rPr lang="en-US" dirty="0" err="1">
                <a:latin typeface="Arial" charset="0"/>
                <a:cs typeface="Arial" charset="0"/>
              </a:rPr>
              <a:t>Dr</a:t>
            </a:r>
            <a:r>
              <a:rPr lang="en-US" dirty="0">
                <a:latin typeface="Arial" charset="0"/>
                <a:cs typeface="Arial" charset="0"/>
              </a:rPr>
              <a:t> John </a:t>
            </a:r>
            <a:r>
              <a:rPr lang="en-US" dirty="0" smtClean="0">
                <a:latin typeface="Arial" charset="0"/>
                <a:cs typeface="Arial" charset="0"/>
              </a:rPr>
              <a:t>Snow,1854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Sparklines</a:t>
            </a:r>
            <a:r>
              <a:rPr lang="en-US" dirty="0" smtClean="0"/>
              <a:t> (</a:t>
            </a:r>
            <a:r>
              <a:rPr lang="en-US" dirty="0" err="1" smtClean="0"/>
              <a:t>Tufte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6506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“…data-intense, design-simple, word-sized graphics…”</a:t>
            </a:r>
          </a:p>
          <a:p>
            <a:endParaRPr lang="en-US" dirty="0"/>
          </a:p>
          <a:p>
            <a:r>
              <a:rPr lang="en-US" dirty="0" err="1" smtClean="0"/>
              <a:t>Sparklines</a:t>
            </a:r>
            <a:endParaRPr lang="en-US" dirty="0" smtClean="0"/>
          </a:p>
          <a:p>
            <a:pPr lvl="1"/>
            <a:r>
              <a:rPr lang="en-US" dirty="0" smtClean="0"/>
              <a:t>» part of text flow</a:t>
            </a:r>
          </a:p>
          <a:p>
            <a:pPr lvl="1"/>
            <a:r>
              <a:rPr lang="en-US" dirty="0" smtClean="0"/>
              <a:t>» memorable, concise</a:t>
            </a:r>
          </a:p>
          <a:p>
            <a:pPr lvl="1"/>
            <a:r>
              <a:rPr lang="en-US" dirty="0" smtClean="0"/>
              <a:t>» located inline, same height as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ga_sparklines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60" y="1600200"/>
            <a:ext cx="4619640" cy="41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5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200"/>
            <a:ext cx="9144000" cy="18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1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visualizations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Overview first, zoom and filter, then details on demand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0863" y="6157913"/>
            <a:ext cx="640512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FF"/>
                </a:solidFill>
                <a:latin typeface="Arial" charset="0"/>
              </a:rPr>
              <a:t>Ben Shneiderman, Designing the User Interface 3</a:t>
            </a:r>
            <a:r>
              <a:rPr lang="en-US" sz="1800" baseline="3000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sz="1800">
                <a:solidFill>
                  <a:srgbClr val="FFFFFF"/>
                </a:solidFill>
                <a:latin typeface="Arial" charset="0"/>
              </a:rPr>
              <a:t> Ed. 1997</a:t>
            </a:r>
            <a:endParaRPr lang="en-CA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3" descr="T3_N5_BenShneiderman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2421732"/>
            <a:ext cx="16779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71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0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2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60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3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should now be able to: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Understand </a:t>
            </a:r>
            <a:r>
              <a:rPr lang="en-US" sz="2800" dirty="0">
                <a:solidFill>
                  <a:srgbClr val="D9D9D9"/>
                </a:solidFill>
              </a:rPr>
              <a:t>the utility and problems of geo-visualizations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Describe </a:t>
            </a:r>
            <a:r>
              <a:rPr lang="en-US" sz="2800" dirty="0">
                <a:solidFill>
                  <a:srgbClr val="D9D9D9"/>
                </a:solidFill>
              </a:rPr>
              <a:t>the role of visualizations in decision-making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Critique </a:t>
            </a:r>
            <a:r>
              <a:rPr lang="en-US" sz="2800" dirty="0">
                <a:solidFill>
                  <a:srgbClr val="D9D9D9"/>
                </a:solidFill>
              </a:rPr>
              <a:t>visualizations based on distortion of causality, data, data density (graphical, textual)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Describe </a:t>
            </a:r>
            <a:r>
              <a:rPr lang="en-US" sz="2800" dirty="0">
                <a:solidFill>
                  <a:srgbClr val="D9D9D9"/>
                </a:solidFill>
              </a:rPr>
              <a:t>the "data-ink" maximization process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Understand </a:t>
            </a:r>
            <a:r>
              <a:rPr lang="en-US" sz="2800" dirty="0">
                <a:solidFill>
                  <a:srgbClr val="D9D9D9"/>
                </a:solidFill>
              </a:rPr>
              <a:t>the role of small multiples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Identify </a:t>
            </a:r>
            <a:r>
              <a:rPr lang="en-US" sz="2800" dirty="0">
                <a:solidFill>
                  <a:srgbClr val="D9D9D9"/>
                </a:solidFill>
              </a:rPr>
              <a:t>and understand the </a:t>
            </a:r>
            <a:r>
              <a:rPr lang="en-US" sz="2800" dirty="0" err="1">
                <a:solidFill>
                  <a:srgbClr val="D9D9D9"/>
                </a:solidFill>
              </a:rPr>
              <a:t>Schneiderman</a:t>
            </a:r>
            <a:r>
              <a:rPr lang="en-US" sz="2800" dirty="0">
                <a:solidFill>
                  <a:srgbClr val="D9D9D9"/>
                </a:solidFill>
              </a:rPr>
              <a:t> principle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5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0"/>
            <a:ext cx="9033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0"/>
            <a:ext cx="6326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Edward </a:t>
            </a:r>
            <a:r>
              <a:rPr lang="en-US" dirty="0" err="1" smtClean="0"/>
              <a:t>Tufte</a:t>
            </a:r>
            <a:r>
              <a:rPr lang="en-US" dirty="0" smtClean="0"/>
              <a:t>: Graphics should reveal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» show the data</a:t>
            </a:r>
          </a:p>
          <a:p>
            <a:r>
              <a:rPr lang="en-US" dirty="0" smtClean="0"/>
              <a:t>» not get in the way of the message</a:t>
            </a:r>
          </a:p>
          <a:p>
            <a:r>
              <a:rPr lang="en-US" dirty="0" smtClean="0"/>
              <a:t>» avoid distortion</a:t>
            </a:r>
          </a:p>
          <a:p>
            <a:r>
              <a:rPr lang="en-US" dirty="0" smtClean="0"/>
              <a:t>» make large data sets coherent</a:t>
            </a:r>
          </a:p>
          <a:p>
            <a:r>
              <a:rPr lang="en-US" dirty="0" smtClean="0"/>
              <a:t>» encourage comparison between data</a:t>
            </a:r>
          </a:p>
          <a:p>
            <a:r>
              <a:rPr lang="en-US" dirty="0" smtClean="0"/>
              <a:t>» supply both broad overview and fine detail</a:t>
            </a:r>
          </a:p>
          <a:p>
            <a:r>
              <a:rPr lang="en-US" dirty="0" smtClean="0"/>
              <a:t>» serve a clear purpose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9144000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9144000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5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5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21630</TotalTime>
  <Words>1036</Words>
  <Application>Microsoft Macintosh PowerPoint</Application>
  <PresentationFormat>On-screen Show (4:3)</PresentationFormat>
  <Paragraphs>181</Paragraphs>
  <Slides>36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1-introduction</vt:lpstr>
      <vt:lpstr>2_Summer HCI</vt:lpstr>
      <vt:lpstr>Information Visualization 1</vt:lpstr>
      <vt:lpstr>Learning Objectives</vt:lpstr>
      <vt:lpstr>PowerPoint Presentation</vt:lpstr>
      <vt:lpstr>PowerPoint Presentation</vt:lpstr>
      <vt:lpstr>PowerPoint Presentation</vt:lpstr>
      <vt:lpstr>Edward Tufte: Graphics should reveal the data</vt:lpstr>
      <vt:lpstr>PowerPoint Presentation</vt:lpstr>
      <vt:lpstr>PowerPoint Presentation</vt:lpstr>
      <vt:lpstr>PowerPoint Presentation</vt:lpstr>
      <vt:lpstr>Tufte: “Graphical excellence”</vt:lpstr>
      <vt:lpstr>PowerPoint Presentation</vt:lpstr>
      <vt:lpstr>Edward Tufte's Principles</vt:lpstr>
      <vt:lpstr>Low Data Density…</vt:lpstr>
      <vt:lpstr>High Data Density</vt:lpstr>
      <vt:lpstr>More High Data Density</vt:lpstr>
      <vt:lpstr>Stem-Leaf Plot</vt:lpstr>
      <vt:lpstr>Bus/Train Times</vt:lpstr>
      <vt:lpstr>Train Times in Japan</vt:lpstr>
      <vt:lpstr>Edward Tufte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Tufte: Comparison and Small Multiples</vt:lpstr>
      <vt:lpstr>Small Multiples Illustrated</vt:lpstr>
      <vt:lpstr>Small Multiples</vt:lpstr>
      <vt:lpstr>Sparklines (Tufte)</vt:lpstr>
      <vt:lpstr>PowerPoint Presentation</vt:lpstr>
      <vt:lpstr>PowerPoint Presentation</vt:lpstr>
      <vt:lpstr>Interactive visualizations</vt:lpstr>
      <vt:lpstr>PowerPoint Presentation</vt:lpstr>
      <vt:lpstr>PowerPoint Presentation</vt:lpstr>
      <vt:lpstr>Learning Objectives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200</cp:revision>
  <dcterms:created xsi:type="dcterms:W3CDTF">2012-08-20T05:23:43Z</dcterms:created>
  <dcterms:modified xsi:type="dcterms:W3CDTF">2014-11-22T21:17:05Z</dcterms:modified>
</cp:coreProperties>
</file>