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7" r:id="rId2"/>
    <p:sldId id="256" r:id="rId3"/>
    <p:sldId id="267" r:id="rId4"/>
    <p:sldId id="259" r:id="rId5"/>
    <p:sldId id="260" r:id="rId6"/>
    <p:sldId id="261" r:id="rId7"/>
    <p:sldId id="262" r:id="rId8"/>
    <p:sldId id="263" r:id="rId9"/>
    <p:sldId id="264" r:id="rId10"/>
    <p:sldId id="265" r:id="rId11"/>
    <p:sldId id="266" r:id="rId12"/>
    <p:sldId id="268" r:id="rId13"/>
    <p:sldId id="269" r:id="rId14"/>
    <p:sldId id="270" r:id="rId15"/>
    <p:sldId id="271"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3" d="100"/>
          <a:sy n="73" d="100"/>
        </p:scale>
        <p:origin x="-504"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CFE7EC-BECB-324B-A6AE-34DBC6D84973}" type="datetimeFigureOut">
              <a:rPr lang="en-US" smtClean="0"/>
              <a:t>26-11-14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AB1EF2-7B3E-B94B-8A10-06D9FCE4C532}" type="slidenum">
              <a:rPr lang="en-US" smtClean="0"/>
              <a:t>‹#›</a:t>
            </a:fld>
            <a:endParaRPr lang="en-US"/>
          </a:p>
        </p:txBody>
      </p:sp>
    </p:spTree>
    <p:extLst>
      <p:ext uri="{BB962C8B-B14F-4D97-AF65-F5344CB8AC3E}">
        <p14:creationId xmlns:p14="http://schemas.microsoft.com/office/powerpoint/2010/main" val="4249750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http://originaldave77.files.wordpress.com/2011/10/super-mario-3-calgary-c-train-map-2011-2012-davesgeekyideas-wallpaper1.png</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1</a:t>
            </a:fld>
            <a:endParaRPr lang="en-US"/>
          </a:p>
        </p:txBody>
      </p:sp>
    </p:spTree>
    <p:extLst>
      <p:ext uri="{BB962C8B-B14F-4D97-AF65-F5344CB8AC3E}">
        <p14:creationId xmlns:p14="http://schemas.microsoft.com/office/powerpoint/2010/main" val="1753467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guidestarinternational.files.wordpress.com</a:t>
            </a:r>
            <a:r>
              <a:rPr lang="en-US" dirty="0" smtClean="0"/>
              <a:t>/2011/08/florence-nightingale-diagram2.jpg</a:t>
            </a:r>
          </a:p>
          <a:p>
            <a:endParaRPr lang="en-US" dirty="0" smtClean="0"/>
          </a:p>
          <a:p>
            <a:r>
              <a:rPr lang="en-US" dirty="0" smtClean="0"/>
              <a:t>Florence </a:t>
            </a:r>
            <a:r>
              <a:rPr lang="en-US" dirty="0" err="1" smtClean="0"/>
              <a:t>Nightengale</a:t>
            </a:r>
            <a:endParaRPr lang="en-US" dirty="0" smtClean="0"/>
          </a:p>
          <a:p>
            <a:r>
              <a:rPr lang="en-US" dirty="0" smtClean="0"/>
              <a:t/>
            </a:r>
            <a:br>
              <a:rPr lang="en-US" dirty="0" smtClean="0"/>
            </a:br>
            <a:r>
              <a:rPr lang="en-US" dirty="0" smtClean="0"/>
              <a:t>Crimean</a:t>
            </a:r>
            <a:r>
              <a:rPr lang="en-US" baseline="0" dirty="0" smtClean="0"/>
              <a:t> war begins, and you can see the different types of death</a:t>
            </a:r>
            <a:endParaRPr lang="en-US" dirty="0" smtClean="0"/>
          </a:p>
          <a:p>
            <a:r>
              <a:rPr lang="en-US" dirty="0" smtClean="0"/>
              <a:t>She was able to do something starting in march 1885</a:t>
            </a:r>
          </a:p>
          <a:p>
            <a:r>
              <a:rPr lang="en-US" dirty="0" smtClean="0"/>
              <a:t>» sanitation</a:t>
            </a:r>
          </a:p>
          <a:p>
            <a:r>
              <a:rPr lang="en-US" dirty="0" smtClean="0"/>
              <a:t>» food</a:t>
            </a:r>
            <a:r>
              <a:rPr lang="en-US" baseline="0" dirty="0" smtClean="0"/>
              <a:t> quality</a:t>
            </a:r>
          </a:p>
          <a:p>
            <a:r>
              <a:rPr lang="en-US" baseline="0" dirty="0" smtClean="0"/>
              <a:t>» cleanliness, etc.</a:t>
            </a:r>
          </a:p>
          <a:p>
            <a:endParaRPr lang="en-US" baseline="0" dirty="0" smtClean="0"/>
          </a:p>
          <a:p>
            <a:r>
              <a:rPr lang="en-US" baseline="0" dirty="0" smtClean="0"/>
              <a:t>Convinced people of what was going on, and many of these couldn’t read</a:t>
            </a:r>
          </a:p>
          <a:p>
            <a:r>
              <a:rPr lang="en-US" baseline="0" dirty="0" smtClean="0"/>
              <a:t>The data told the story, but particularly as presented in this way</a:t>
            </a:r>
          </a:p>
          <a:p>
            <a:endParaRPr lang="en-US" baseline="0" dirty="0" smtClean="0"/>
          </a:p>
          <a:p>
            <a:r>
              <a:rPr lang="en-US" dirty="0" smtClean="0"/>
              <a:t>Impressive</a:t>
            </a:r>
            <a:r>
              <a:rPr lang="en-US" baseline="0" dirty="0" smtClean="0"/>
              <a:t> but, also, lies a bit.</a:t>
            </a:r>
          </a:p>
          <a:p>
            <a:endParaRPr lang="en-US" baseline="0" dirty="0" smtClean="0"/>
          </a:p>
          <a:p>
            <a:r>
              <a:rPr lang="en-US" baseline="0" dirty="0" smtClean="0"/>
              <a:t>Why?</a:t>
            </a:r>
          </a:p>
          <a:p>
            <a:endParaRPr lang="en-US" baseline="0" dirty="0" smtClean="0"/>
          </a:p>
          <a:p>
            <a:r>
              <a:rPr lang="en-US" baseline="0" dirty="0" smtClean="0"/>
              <a:t>Sectors are too fat</a:t>
            </a:r>
            <a:endParaRPr lang="en-US" dirty="0"/>
          </a:p>
        </p:txBody>
      </p:sp>
      <p:sp>
        <p:nvSpPr>
          <p:cNvPr id="4" name="Slide Number Placeholder 3"/>
          <p:cNvSpPr>
            <a:spLocks noGrp="1"/>
          </p:cNvSpPr>
          <p:nvPr>
            <p:ph type="sldNum" sz="quarter" idx="10"/>
          </p:nvPr>
        </p:nvSpPr>
        <p:spPr/>
        <p:txBody>
          <a:bodyPr/>
          <a:lstStyle/>
          <a:p>
            <a:fld id="{7F9D2B3D-8AF9-024F-A1A5-CD10A0B588C8}" type="slidenum">
              <a:rPr lang="en-US" smtClean="0"/>
              <a:pPr/>
              <a:t>4</a:t>
            </a:fld>
            <a:endParaRPr lang="en-US"/>
          </a:p>
        </p:txBody>
      </p:sp>
    </p:spTree>
    <p:extLst>
      <p:ext uri="{BB962C8B-B14F-4D97-AF65-F5344CB8AC3E}">
        <p14:creationId xmlns:p14="http://schemas.microsoft.com/office/powerpoint/2010/main" val="619818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another representation</a:t>
            </a:r>
          </a:p>
          <a:p>
            <a:r>
              <a:rPr lang="en-US" dirty="0" smtClean="0"/>
              <a:t>Shows</a:t>
            </a:r>
            <a:r>
              <a:rPr lang="en-US" baseline="0" dirty="0" smtClean="0"/>
              <a:t> the same data.</a:t>
            </a:r>
          </a:p>
          <a:p>
            <a:r>
              <a:rPr lang="en-US" baseline="0" dirty="0" smtClean="0"/>
              <a:t>How does this compare to the previous visualization?</a:t>
            </a:r>
          </a:p>
          <a:p>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5</a:t>
            </a:fld>
            <a:endParaRPr lang="en-US"/>
          </a:p>
        </p:txBody>
      </p:sp>
    </p:spTree>
    <p:extLst>
      <p:ext uri="{BB962C8B-B14F-4D97-AF65-F5344CB8AC3E}">
        <p14:creationId xmlns:p14="http://schemas.microsoft.com/office/powerpoint/2010/main" val="912372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more time. How</a:t>
            </a:r>
            <a:r>
              <a:rPr lang="en-US" baseline="0" dirty="0" smtClean="0"/>
              <a:t> does this compare?</a:t>
            </a:r>
          </a:p>
          <a:p>
            <a:endParaRPr lang="en-US" baseline="0" dirty="0" smtClean="0"/>
          </a:p>
          <a:p>
            <a:r>
              <a:rPr lang="en-US" baseline="0" dirty="0" smtClean="0"/>
              <a:t>(Non-stacked allow for easier comparison across the relevant cases</a:t>
            </a:r>
          </a:p>
          <a:p>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6</a:t>
            </a:fld>
            <a:endParaRPr lang="en-US"/>
          </a:p>
        </p:txBody>
      </p:sp>
    </p:spTree>
    <p:extLst>
      <p:ext uri="{BB962C8B-B14F-4D97-AF65-F5344CB8AC3E}">
        <p14:creationId xmlns:p14="http://schemas.microsoft.com/office/powerpoint/2010/main" val="1309200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www.oecdbetterlifeindex.org</a:t>
            </a:r>
            <a:r>
              <a:rPr lang="en-US" dirty="0" smtClean="0"/>
              <a:t>/</a:t>
            </a:r>
            <a:endParaRPr lang="en-US" dirty="0"/>
          </a:p>
        </p:txBody>
      </p:sp>
      <p:sp>
        <p:nvSpPr>
          <p:cNvPr id="4" name="Slide Number Placeholder 3"/>
          <p:cNvSpPr>
            <a:spLocks noGrp="1"/>
          </p:cNvSpPr>
          <p:nvPr>
            <p:ph type="sldNum" sz="quarter" idx="10"/>
          </p:nvPr>
        </p:nvSpPr>
        <p:spPr/>
        <p:txBody>
          <a:bodyPr/>
          <a:lstStyle/>
          <a:p>
            <a:fld id="{7F9D2B3D-8AF9-024F-A1A5-CD10A0B588C8}" type="slidenum">
              <a:rPr lang="en-US" smtClean="0"/>
              <a:pPr/>
              <a:t>9</a:t>
            </a:fld>
            <a:endParaRPr lang="en-US"/>
          </a:p>
        </p:txBody>
      </p:sp>
    </p:spTree>
    <p:extLst>
      <p:ext uri="{BB962C8B-B14F-4D97-AF65-F5344CB8AC3E}">
        <p14:creationId xmlns:p14="http://schemas.microsoft.com/office/powerpoint/2010/main" val="3785918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trans-</a:t>
            </a:r>
            <a:r>
              <a:rPr lang="en-US" dirty="0" err="1" smtClean="0"/>
              <a:t>atlantic</a:t>
            </a:r>
            <a:r>
              <a:rPr lang="en-US" dirty="0" smtClean="0"/>
              <a:t> slave trade was one of the most despicable things people have done to other people. Transport conditions were especially bad, but at the time the public did not know much about the process. The Description of a Slave Ship engravings gave people a visual sense of what had previously only been conveyed orally. Over 10,000 copies of the engravings were created in under a year, giving strong support to the antislavery movement.</a:t>
            </a:r>
          </a:p>
          <a:p>
            <a:endParaRPr lang="en-US" dirty="0" smtClean="0"/>
          </a:p>
          <a:p>
            <a:r>
              <a:rPr lang="en-US" dirty="0" smtClean="0"/>
              <a:t>1789</a:t>
            </a:r>
          </a:p>
          <a:p>
            <a:endParaRPr lang="en-US" dirty="0" smtClean="0"/>
          </a:p>
          <a:p>
            <a:r>
              <a:rPr lang="en-US" dirty="0" smtClean="0"/>
              <a:t>http://</a:t>
            </a:r>
            <a:r>
              <a:rPr lang="en-US" dirty="0" err="1" smtClean="0"/>
              <a:t>blog.visual.ly</a:t>
            </a:r>
            <a:r>
              <a:rPr lang="en-US" dirty="0" smtClean="0"/>
              <a:t>/12-great-visualizations-that-made-history/</a:t>
            </a:r>
            <a:endParaRPr lang="en-US" dirty="0"/>
          </a:p>
        </p:txBody>
      </p:sp>
      <p:sp>
        <p:nvSpPr>
          <p:cNvPr id="4" name="Slide Number Placeholder 3"/>
          <p:cNvSpPr>
            <a:spLocks noGrp="1"/>
          </p:cNvSpPr>
          <p:nvPr>
            <p:ph type="sldNum" sz="quarter" idx="10"/>
          </p:nvPr>
        </p:nvSpPr>
        <p:spPr/>
        <p:txBody>
          <a:bodyPr/>
          <a:lstStyle/>
          <a:p>
            <a:fld id="{D2AB1EF2-7B3E-B94B-8A10-06D9FCE4C532}" type="slidenum">
              <a:rPr lang="en-US" smtClean="0"/>
              <a:t>12</a:t>
            </a:fld>
            <a:endParaRPr lang="en-US"/>
          </a:p>
        </p:txBody>
      </p:sp>
    </p:spTree>
    <p:extLst>
      <p:ext uri="{BB962C8B-B14F-4D97-AF65-F5344CB8AC3E}">
        <p14:creationId xmlns:p14="http://schemas.microsoft.com/office/powerpoint/2010/main" val="2237690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www.gapminder.org</a:t>
            </a:r>
            <a:r>
              <a:rPr lang="en-US" dirty="0" smtClean="0"/>
              <a:t>/videos/200-years-that-changed-the-world-bbc/</a:t>
            </a:r>
            <a:endParaRPr lang="en-US" dirty="0"/>
          </a:p>
        </p:txBody>
      </p:sp>
      <p:sp>
        <p:nvSpPr>
          <p:cNvPr id="4" name="Slide Number Placeholder 3"/>
          <p:cNvSpPr>
            <a:spLocks noGrp="1"/>
          </p:cNvSpPr>
          <p:nvPr>
            <p:ph type="sldNum" sz="quarter" idx="10"/>
          </p:nvPr>
        </p:nvSpPr>
        <p:spPr/>
        <p:txBody>
          <a:bodyPr/>
          <a:lstStyle/>
          <a:p>
            <a:fld id="{D2AB1EF2-7B3E-B94B-8A10-06D9FCE4C532}" type="slidenum">
              <a:rPr lang="en-US" smtClean="0"/>
              <a:t>13</a:t>
            </a:fld>
            <a:endParaRPr lang="en-US"/>
          </a:p>
        </p:txBody>
      </p:sp>
    </p:spTree>
    <p:extLst>
      <p:ext uri="{BB962C8B-B14F-4D97-AF65-F5344CB8AC3E}">
        <p14:creationId xmlns:p14="http://schemas.microsoft.com/office/powerpoint/2010/main" val="1111892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filter</a:t>
            </a:r>
            <a:r>
              <a:rPr lang="en-US" baseline="0" dirty="0" smtClean="0"/>
              <a:t> + zoom, details on demand</a:t>
            </a:r>
            <a:endParaRPr lang="en-US" dirty="0"/>
          </a:p>
        </p:txBody>
      </p:sp>
      <p:sp>
        <p:nvSpPr>
          <p:cNvPr id="4" name="Slide Number Placeholder 3"/>
          <p:cNvSpPr>
            <a:spLocks noGrp="1"/>
          </p:cNvSpPr>
          <p:nvPr>
            <p:ph type="sldNum" sz="quarter" idx="10"/>
          </p:nvPr>
        </p:nvSpPr>
        <p:spPr/>
        <p:txBody>
          <a:bodyPr/>
          <a:lstStyle/>
          <a:p>
            <a:fld id="{D2AB1EF2-7B3E-B94B-8A10-06D9FCE4C532}" type="slidenum">
              <a:rPr lang="en-US" smtClean="0"/>
              <a:t>15</a:t>
            </a:fld>
            <a:endParaRPr lang="en-US"/>
          </a:p>
        </p:txBody>
      </p:sp>
    </p:spTree>
    <p:extLst>
      <p:ext uri="{BB962C8B-B14F-4D97-AF65-F5344CB8AC3E}">
        <p14:creationId xmlns:p14="http://schemas.microsoft.com/office/powerpoint/2010/main" val="256574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837D9B-05B5-5E49-BD9B-E28E17E2BBCD}" type="datetimeFigureOut">
              <a:rPr lang="en-US" smtClean="0"/>
              <a:t>26-11-14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6953A3-608D-3947-8560-9F1F856A592E}" type="slidenum">
              <a:rPr lang="en-US" smtClean="0"/>
              <a:t>‹#›</a:t>
            </a:fld>
            <a:endParaRPr lang="en-US"/>
          </a:p>
        </p:txBody>
      </p:sp>
    </p:spTree>
    <p:extLst>
      <p:ext uri="{BB962C8B-B14F-4D97-AF65-F5344CB8AC3E}">
        <p14:creationId xmlns:p14="http://schemas.microsoft.com/office/powerpoint/2010/main" val="131564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837D9B-05B5-5E49-BD9B-E28E17E2BBCD}" type="datetimeFigureOut">
              <a:rPr lang="en-US" smtClean="0"/>
              <a:t>26-11-14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6953A3-608D-3947-8560-9F1F856A592E}" type="slidenum">
              <a:rPr lang="en-US" smtClean="0"/>
              <a:t>‹#›</a:t>
            </a:fld>
            <a:endParaRPr lang="en-US"/>
          </a:p>
        </p:txBody>
      </p:sp>
    </p:spTree>
    <p:extLst>
      <p:ext uri="{BB962C8B-B14F-4D97-AF65-F5344CB8AC3E}">
        <p14:creationId xmlns:p14="http://schemas.microsoft.com/office/powerpoint/2010/main" val="2973973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837D9B-05B5-5E49-BD9B-E28E17E2BBCD}" type="datetimeFigureOut">
              <a:rPr lang="en-US" smtClean="0"/>
              <a:t>26-11-14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6953A3-608D-3947-8560-9F1F856A592E}" type="slidenum">
              <a:rPr lang="en-US" smtClean="0"/>
              <a:t>‹#›</a:t>
            </a:fld>
            <a:endParaRPr lang="en-US"/>
          </a:p>
        </p:txBody>
      </p:sp>
    </p:spTree>
    <p:extLst>
      <p:ext uri="{BB962C8B-B14F-4D97-AF65-F5344CB8AC3E}">
        <p14:creationId xmlns:p14="http://schemas.microsoft.com/office/powerpoint/2010/main" val="2723436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837D9B-05B5-5E49-BD9B-E28E17E2BBCD}" type="datetimeFigureOut">
              <a:rPr lang="en-US" smtClean="0"/>
              <a:t>26-11-14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6953A3-608D-3947-8560-9F1F856A592E}" type="slidenum">
              <a:rPr lang="en-US" smtClean="0"/>
              <a:t>‹#›</a:t>
            </a:fld>
            <a:endParaRPr lang="en-US"/>
          </a:p>
        </p:txBody>
      </p:sp>
    </p:spTree>
    <p:extLst>
      <p:ext uri="{BB962C8B-B14F-4D97-AF65-F5344CB8AC3E}">
        <p14:creationId xmlns:p14="http://schemas.microsoft.com/office/powerpoint/2010/main" val="3990459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837D9B-05B5-5E49-BD9B-E28E17E2BBCD}" type="datetimeFigureOut">
              <a:rPr lang="en-US" smtClean="0"/>
              <a:t>26-11-14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6953A3-608D-3947-8560-9F1F856A592E}" type="slidenum">
              <a:rPr lang="en-US" smtClean="0"/>
              <a:t>‹#›</a:t>
            </a:fld>
            <a:endParaRPr lang="en-US"/>
          </a:p>
        </p:txBody>
      </p:sp>
    </p:spTree>
    <p:extLst>
      <p:ext uri="{BB962C8B-B14F-4D97-AF65-F5344CB8AC3E}">
        <p14:creationId xmlns:p14="http://schemas.microsoft.com/office/powerpoint/2010/main" val="3402271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837D9B-05B5-5E49-BD9B-E28E17E2BBCD}" type="datetimeFigureOut">
              <a:rPr lang="en-US" smtClean="0"/>
              <a:t>26-11-14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6953A3-608D-3947-8560-9F1F856A592E}" type="slidenum">
              <a:rPr lang="en-US" smtClean="0"/>
              <a:t>‹#›</a:t>
            </a:fld>
            <a:endParaRPr lang="en-US"/>
          </a:p>
        </p:txBody>
      </p:sp>
    </p:spTree>
    <p:extLst>
      <p:ext uri="{BB962C8B-B14F-4D97-AF65-F5344CB8AC3E}">
        <p14:creationId xmlns:p14="http://schemas.microsoft.com/office/powerpoint/2010/main" val="3681872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837D9B-05B5-5E49-BD9B-E28E17E2BBCD}" type="datetimeFigureOut">
              <a:rPr lang="en-US" smtClean="0"/>
              <a:t>26-11-14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6953A3-608D-3947-8560-9F1F856A592E}" type="slidenum">
              <a:rPr lang="en-US" smtClean="0"/>
              <a:t>‹#›</a:t>
            </a:fld>
            <a:endParaRPr lang="en-US"/>
          </a:p>
        </p:txBody>
      </p:sp>
    </p:spTree>
    <p:extLst>
      <p:ext uri="{BB962C8B-B14F-4D97-AF65-F5344CB8AC3E}">
        <p14:creationId xmlns:p14="http://schemas.microsoft.com/office/powerpoint/2010/main" val="3920788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837D9B-05B5-5E49-BD9B-E28E17E2BBCD}" type="datetimeFigureOut">
              <a:rPr lang="en-US" smtClean="0"/>
              <a:t>26-11-14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6953A3-608D-3947-8560-9F1F856A592E}" type="slidenum">
              <a:rPr lang="en-US" smtClean="0"/>
              <a:t>‹#›</a:t>
            </a:fld>
            <a:endParaRPr lang="en-US"/>
          </a:p>
        </p:txBody>
      </p:sp>
    </p:spTree>
    <p:extLst>
      <p:ext uri="{BB962C8B-B14F-4D97-AF65-F5344CB8AC3E}">
        <p14:creationId xmlns:p14="http://schemas.microsoft.com/office/powerpoint/2010/main" val="48422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837D9B-05B5-5E49-BD9B-E28E17E2BBCD}" type="datetimeFigureOut">
              <a:rPr lang="en-US" smtClean="0"/>
              <a:t>26-11-14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6953A3-608D-3947-8560-9F1F856A592E}" type="slidenum">
              <a:rPr lang="en-US" smtClean="0"/>
              <a:t>‹#›</a:t>
            </a:fld>
            <a:endParaRPr lang="en-US"/>
          </a:p>
        </p:txBody>
      </p:sp>
    </p:spTree>
    <p:extLst>
      <p:ext uri="{BB962C8B-B14F-4D97-AF65-F5344CB8AC3E}">
        <p14:creationId xmlns:p14="http://schemas.microsoft.com/office/powerpoint/2010/main" val="304924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837D9B-05B5-5E49-BD9B-E28E17E2BBCD}" type="datetimeFigureOut">
              <a:rPr lang="en-US" smtClean="0"/>
              <a:t>26-11-14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6953A3-608D-3947-8560-9F1F856A592E}" type="slidenum">
              <a:rPr lang="en-US" smtClean="0"/>
              <a:t>‹#›</a:t>
            </a:fld>
            <a:endParaRPr lang="en-US"/>
          </a:p>
        </p:txBody>
      </p:sp>
    </p:spTree>
    <p:extLst>
      <p:ext uri="{BB962C8B-B14F-4D97-AF65-F5344CB8AC3E}">
        <p14:creationId xmlns:p14="http://schemas.microsoft.com/office/powerpoint/2010/main" val="1251194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837D9B-05B5-5E49-BD9B-E28E17E2BBCD}" type="datetimeFigureOut">
              <a:rPr lang="en-US" smtClean="0"/>
              <a:t>26-11-14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6953A3-608D-3947-8560-9F1F856A592E}" type="slidenum">
              <a:rPr lang="en-US" smtClean="0"/>
              <a:t>‹#›</a:t>
            </a:fld>
            <a:endParaRPr lang="en-US"/>
          </a:p>
        </p:txBody>
      </p:sp>
    </p:spTree>
    <p:extLst>
      <p:ext uri="{BB962C8B-B14F-4D97-AF65-F5344CB8AC3E}">
        <p14:creationId xmlns:p14="http://schemas.microsoft.com/office/powerpoint/2010/main" val="19327473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837D9B-05B5-5E49-BD9B-E28E17E2BBCD}" type="datetimeFigureOut">
              <a:rPr lang="en-US" smtClean="0"/>
              <a:t>26-11-14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6953A3-608D-3947-8560-9F1F856A592E}" type="slidenum">
              <a:rPr lang="en-US" smtClean="0"/>
              <a:t>‹#›</a:t>
            </a:fld>
            <a:endParaRPr lang="en-US"/>
          </a:p>
        </p:txBody>
      </p:sp>
    </p:spTree>
    <p:extLst>
      <p:ext uri="{BB962C8B-B14F-4D97-AF65-F5344CB8AC3E}">
        <p14:creationId xmlns:p14="http://schemas.microsoft.com/office/powerpoint/2010/main" val="1904728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hyperlink" Target="https://github.com/mbostock/d3/wiki/Gallery" TargetMode="External"/><Relationship Id="rId4" Type="http://schemas.openxmlformats.org/officeDocument/2006/relationships/hyperlink" Target="http://bost.ocks.org/mike/sankey/" TargetMode="External"/><Relationship Id="rId5" Type="http://schemas.openxmlformats.org/officeDocument/2006/relationships/hyperlink" Target="http://mbostock.github.io/d3/talk/20111116/iris-parallel.html" TargetMode="External"/><Relationship Id="rId6" Type="http://schemas.openxmlformats.org/officeDocument/2006/relationships/hyperlink" Target="http://mbostock.github.io/d3/talk/20111018/treemap.html"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887A73-35C7-7A4B-A6C6-784A660F531C}" type="slidenum">
              <a:rPr lang="en-US" smtClean="0"/>
              <a:pPr/>
              <a:t>1</a:t>
            </a:fld>
            <a:endParaRPr lang="en-US"/>
          </a:p>
        </p:txBody>
      </p:sp>
      <p:pic>
        <p:nvPicPr>
          <p:cNvPr id="7" name="Picture 2" descr="http://originaldave77.files.wordpress.com/2011/10/super-mario-3-calgary-c-train-map-2011-2012-davesgeekyideas-wallpaper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15663" cy="695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67835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xkcd</a:t>
            </a:r>
            <a:r>
              <a:rPr lang="en-US" dirty="0" smtClean="0"/>
              <a:t>: the “shape” of US Congress</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10</a:t>
            </a:fld>
            <a:endParaRPr lang="en-US"/>
          </a:p>
        </p:txBody>
      </p:sp>
      <p:pic>
        <p:nvPicPr>
          <p:cNvPr id="5" name="Picture 4"/>
          <p:cNvPicPr>
            <a:picLocks noChangeAspect="1"/>
          </p:cNvPicPr>
          <p:nvPr/>
        </p:nvPicPr>
        <p:blipFill>
          <a:blip r:embed="rId2"/>
          <a:stretch>
            <a:fillRect/>
          </a:stretch>
        </p:blipFill>
        <p:spPr>
          <a:xfrm>
            <a:off x="2617430" y="1417638"/>
            <a:ext cx="3263285" cy="5440362"/>
          </a:xfrm>
          <a:prstGeom prst="rect">
            <a:avLst/>
          </a:prstGeom>
        </p:spPr>
      </p:pic>
      <p:sp>
        <p:nvSpPr>
          <p:cNvPr id="6" name="TextBox 5"/>
          <p:cNvSpPr txBox="1"/>
          <p:nvPr/>
        </p:nvSpPr>
        <p:spPr>
          <a:xfrm>
            <a:off x="6334874" y="3830915"/>
            <a:ext cx="2351926" cy="646331"/>
          </a:xfrm>
          <a:prstGeom prst="rect">
            <a:avLst/>
          </a:prstGeom>
          <a:noFill/>
        </p:spPr>
        <p:txBody>
          <a:bodyPr wrap="none" rtlCol="0">
            <a:spAutoFit/>
          </a:bodyPr>
          <a:lstStyle/>
          <a:p>
            <a:r>
              <a:rPr lang="en-US" dirty="0">
                <a:solidFill>
                  <a:srgbClr val="FFFFFF"/>
                </a:solidFill>
              </a:rPr>
              <a:t>http://</a:t>
            </a:r>
            <a:r>
              <a:rPr lang="en-US" dirty="0" err="1">
                <a:solidFill>
                  <a:srgbClr val="FFFFFF"/>
                </a:solidFill>
              </a:rPr>
              <a:t>xkcd.com</a:t>
            </a:r>
            <a:r>
              <a:rPr lang="en-US" dirty="0">
                <a:solidFill>
                  <a:srgbClr val="FFFFFF"/>
                </a:solidFill>
              </a:rPr>
              <a:t>/1127/</a:t>
            </a:r>
          </a:p>
          <a:p>
            <a:endParaRPr lang="en-US" dirty="0">
              <a:solidFill>
                <a:srgbClr val="FFFFFF"/>
              </a:solidFill>
            </a:endParaRPr>
          </a:p>
        </p:txBody>
      </p:sp>
    </p:spTree>
    <p:extLst>
      <p:ext uri="{BB962C8B-B14F-4D97-AF65-F5344CB8AC3E}">
        <p14:creationId xmlns:p14="http://schemas.microsoft.com/office/powerpoint/2010/main" val="256697768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887A73-35C7-7A4B-A6C6-784A660F531C}" type="slidenum">
              <a:rPr lang="en-US" smtClean="0"/>
              <a:pPr/>
              <a:t>11</a:t>
            </a:fld>
            <a:endParaRPr lang="en-US"/>
          </a:p>
        </p:txBody>
      </p:sp>
      <p:pic>
        <p:nvPicPr>
          <p:cNvPr id="5" name="Picture 4"/>
          <p:cNvPicPr>
            <a:picLocks noChangeAspect="1"/>
          </p:cNvPicPr>
          <p:nvPr/>
        </p:nvPicPr>
        <p:blipFill>
          <a:blip r:embed="rId2"/>
          <a:stretch>
            <a:fillRect/>
          </a:stretch>
        </p:blipFill>
        <p:spPr>
          <a:xfrm>
            <a:off x="-5215148" y="-947045"/>
            <a:ext cx="14359148" cy="2393875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07843045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4791"/>
            <a:ext cx="9144000" cy="11354486"/>
          </a:xfrm>
          <a:prstGeom prst="rect">
            <a:avLst/>
          </a:prstGeom>
        </p:spPr>
      </p:pic>
    </p:spTree>
    <p:extLst>
      <p:ext uri="{BB962C8B-B14F-4D97-AF65-F5344CB8AC3E}">
        <p14:creationId xmlns:p14="http://schemas.microsoft.com/office/powerpoint/2010/main" val="46071922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Hans </a:t>
            </a:r>
            <a:r>
              <a:rPr lang="en-US" dirty="0" err="1" smtClean="0"/>
              <a:t>Rosling</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3867623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Treemaps</a:t>
            </a:r>
            <a:endParaRPr lang="en-US" dirty="0"/>
          </a:p>
        </p:txBody>
      </p:sp>
      <p:pic>
        <p:nvPicPr>
          <p:cNvPr id="4" name="Picture 3"/>
          <p:cNvPicPr>
            <a:picLocks noChangeAspect="1"/>
          </p:cNvPicPr>
          <p:nvPr/>
        </p:nvPicPr>
        <p:blipFill>
          <a:blip r:embed="rId2"/>
          <a:stretch>
            <a:fillRect/>
          </a:stretch>
        </p:blipFill>
        <p:spPr>
          <a:xfrm>
            <a:off x="203200" y="0"/>
            <a:ext cx="8712868" cy="6858000"/>
          </a:xfrm>
          <a:prstGeom prst="rect">
            <a:avLst/>
          </a:prstGeom>
        </p:spPr>
      </p:pic>
    </p:spTree>
    <p:extLst>
      <p:ext uri="{BB962C8B-B14F-4D97-AF65-F5344CB8AC3E}">
        <p14:creationId xmlns:p14="http://schemas.microsoft.com/office/powerpoint/2010/main" val="21805275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Visualization Examples</a:t>
            </a:r>
            <a:endParaRPr lang="en-US" dirty="0"/>
          </a:p>
        </p:txBody>
      </p:sp>
      <p:sp>
        <p:nvSpPr>
          <p:cNvPr id="3" name="Content Placeholder 2"/>
          <p:cNvSpPr>
            <a:spLocks noGrp="1"/>
          </p:cNvSpPr>
          <p:nvPr>
            <p:ph idx="1"/>
          </p:nvPr>
        </p:nvSpPr>
        <p:spPr/>
        <p:txBody>
          <a:bodyPr/>
          <a:lstStyle/>
          <a:p>
            <a:r>
              <a:rPr lang="en-US" dirty="0">
                <a:hlinkClick r:id="rId3"/>
              </a:rPr>
              <a:t>https://github.com/mbostock/d3/wiki/</a:t>
            </a:r>
            <a:r>
              <a:rPr lang="en-US" dirty="0" smtClean="0">
                <a:hlinkClick r:id="rId3"/>
              </a:rPr>
              <a:t>Gallery</a:t>
            </a:r>
            <a:endParaRPr lang="en-US" dirty="0" smtClean="0"/>
          </a:p>
          <a:p>
            <a:endParaRPr lang="en-US" dirty="0"/>
          </a:p>
          <a:p>
            <a:r>
              <a:rPr lang="en-US" dirty="0">
                <a:hlinkClick r:id="rId4"/>
              </a:rPr>
              <a:t>http://bost.ocks.org/mike/sankey</a:t>
            </a:r>
            <a:r>
              <a:rPr lang="en-US" dirty="0" smtClean="0">
                <a:hlinkClick r:id="rId4"/>
              </a:rPr>
              <a:t>/</a:t>
            </a:r>
            <a:endParaRPr lang="en-US" dirty="0" smtClean="0"/>
          </a:p>
          <a:p>
            <a:r>
              <a:rPr lang="en-US" dirty="0">
                <a:hlinkClick r:id="rId5"/>
              </a:rPr>
              <a:t>http://mbostock.github.io/d3/talk/20111116/iris-</a:t>
            </a:r>
            <a:r>
              <a:rPr lang="en-US" dirty="0" smtClean="0">
                <a:hlinkClick r:id="rId5"/>
              </a:rPr>
              <a:t>parallel.html</a:t>
            </a:r>
            <a:endParaRPr lang="en-US" dirty="0" smtClean="0"/>
          </a:p>
          <a:p>
            <a:r>
              <a:rPr lang="en-US" dirty="0">
                <a:hlinkClick r:id="rId6"/>
              </a:rPr>
              <a:t>http://mbostock.github.io/d3/talk/20111018/</a:t>
            </a:r>
            <a:r>
              <a:rPr lang="en-US" dirty="0" smtClean="0">
                <a:hlinkClick r:id="rId6"/>
              </a:rPr>
              <a:t>treemap.html</a:t>
            </a:r>
            <a:endParaRPr lang="en-US" dirty="0" smtClean="0"/>
          </a:p>
          <a:p>
            <a:r>
              <a:rPr lang="en-US" dirty="0"/>
              <a:t>http://</a:t>
            </a:r>
            <a:r>
              <a:rPr lang="en-US" dirty="0" err="1"/>
              <a:t>bl.ocks.org</a:t>
            </a:r>
            <a:r>
              <a:rPr lang="en-US" dirty="0"/>
              <a:t>/</a:t>
            </a:r>
            <a:r>
              <a:rPr lang="en-US" dirty="0" err="1"/>
              <a:t>mbostock</a:t>
            </a:r>
            <a:r>
              <a:rPr lang="en-US" dirty="0"/>
              <a:t>/4060954</a:t>
            </a:r>
          </a:p>
        </p:txBody>
      </p:sp>
    </p:spTree>
    <p:extLst>
      <p:ext uri="{BB962C8B-B14F-4D97-AF65-F5344CB8AC3E}">
        <p14:creationId xmlns:p14="http://schemas.microsoft.com/office/powerpoint/2010/main" val="57606206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481 – 28 - </a:t>
            </a:r>
            <a:r>
              <a:rPr lang="en-US" dirty="0" err="1" smtClean="0"/>
              <a:t>Infovis</a:t>
            </a:r>
            <a:r>
              <a:rPr lang="en-US" dirty="0" smtClean="0"/>
              <a:t> 1 - exercises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9516689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P4</a:t>
            </a:r>
            <a:endParaRPr lang="en-US" dirty="0"/>
          </a:p>
        </p:txBody>
      </p:sp>
      <p:sp>
        <p:nvSpPr>
          <p:cNvPr id="3" name="Content Placeholder 2"/>
          <p:cNvSpPr>
            <a:spLocks noGrp="1"/>
          </p:cNvSpPr>
          <p:nvPr>
            <p:ph idx="1"/>
          </p:nvPr>
        </p:nvSpPr>
        <p:spPr/>
        <p:txBody>
          <a:bodyPr/>
          <a:lstStyle/>
          <a:p>
            <a:r>
              <a:rPr lang="en-US" dirty="0" smtClean="0"/>
              <a:t>Presentations next week in tutorial. 10+5</a:t>
            </a:r>
          </a:p>
          <a:p>
            <a:endParaRPr lang="en-US" dirty="0" smtClean="0"/>
          </a:p>
          <a:p>
            <a:r>
              <a:rPr lang="en-US" dirty="0" smtClean="0"/>
              <a:t>Submit your hardcopy P4s in two ways:</a:t>
            </a:r>
          </a:p>
          <a:p>
            <a:pPr lvl="1"/>
            <a:r>
              <a:rPr lang="en-US" dirty="0" smtClean="0"/>
              <a:t>Wednesday, Dec 3, in class</a:t>
            </a:r>
          </a:p>
          <a:p>
            <a:pPr lvl="1"/>
            <a:r>
              <a:rPr lang="en-US" dirty="0" smtClean="0"/>
              <a:t>Friday, Dec 5 from 10am-11am, in MS 680</a:t>
            </a:r>
          </a:p>
          <a:p>
            <a:pPr lvl="1"/>
            <a:endParaRPr lang="en-US" dirty="0"/>
          </a:p>
          <a:p>
            <a:r>
              <a:rPr lang="en-US" dirty="0" smtClean="0"/>
              <a:t>Grades for everything (</a:t>
            </a:r>
            <a:r>
              <a:rPr lang="en-US" dirty="0" err="1" smtClean="0"/>
              <a:t>incl</a:t>
            </a:r>
            <a:r>
              <a:rPr lang="en-US" dirty="0" smtClean="0"/>
              <a:t> P4) will be made available by Thu, Dec 11 at the latest</a:t>
            </a:r>
          </a:p>
        </p:txBody>
      </p:sp>
    </p:spTree>
    <p:extLst>
      <p:ext uri="{BB962C8B-B14F-4D97-AF65-F5344CB8AC3E}">
        <p14:creationId xmlns:p14="http://schemas.microsoft.com/office/powerpoint/2010/main" val="365617924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266700"/>
            <a:ext cx="9144000" cy="6301946"/>
          </a:xfrm>
          <a:prstGeom prst="rect">
            <a:avLst/>
          </a:prstGeom>
        </p:spPr>
      </p:pic>
    </p:spTree>
    <p:extLst>
      <p:ext uri="{BB962C8B-B14F-4D97-AF65-F5344CB8AC3E}">
        <p14:creationId xmlns:p14="http://schemas.microsoft.com/office/powerpoint/2010/main" val="92942113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266700"/>
            <a:ext cx="9144000" cy="6301946"/>
          </a:xfrm>
          <a:prstGeom prst="rect">
            <a:avLst/>
          </a:prstGeom>
        </p:spPr>
      </p:pic>
    </p:spTree>
    <p:extLst>
      <p:ext uri="{BB962C8B-B14F-4D97-AF65-F5344CB8AC3E}">
        <p14:creationId xmlns:p14="http://schemas.microsoft.com/office/powerpoint/2010/main" val="410463253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152400"/>
            <a:ext cx="9144000" cy="6549081"/>
          </a:xfrm>
          <a:prstGeom prst="rect">
            <a:avLst/>
          </a:prstGeom>
        </p:spPr>
      </p:pic>
    </p:spTree>
    <p:extLst>
      <p:ext uri="{BB962C8B-B14F-4D97-AF65-F5344CB8AC3E}">
        <p14:creationId xmlns:p14="http://schemas.microsoft.com/office/powerpoint/2010/main" val="5192779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Multiples Illustrated</a:t>
            </a:r>
            <a:endParaRPr lang="en-US" dirty="0"/>
          </a:p>
        </p:txBody>
      </p:sp>
      <p:pic>
        <p:nvPicPr>
          <p:cNvPr id="4" name="Picture 3"/>
          <p:cNvPicPr>
            <a:picLocks noChangeAspect="1"/>
          </p:cNvPicPr>
          <p:nvPr/>
        </p:nvPicPr>
        <p:blipFill>
          <a:blip r:embed="rId2"/>
          <a:stretch>
            <a:fillRect/>
          </a:stretch>
        </p:blipFill>
        <p:spPr>
          <a:xfrm>
            <a:off x="0" y="1656765"/>
            <a:ext cx="9144000" cy="4740693"/>
          </a:xfrm>
          <a:prstGeom prst="rect">
            <a:avLst/>
          </a:prstGeom>
        </p:spPr>
      </p:pic>
    </p:spTree>
    <p:extLst>
      <p:ext uri="{BB962C8B-B14F-4D97-AF65-F5344CB8AC3E}">
        <p14:creationId xmlns:p14="http://schemas.microsoft.com/office/powerpoint/2010/main" val="385089114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Small Multiples</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8</a:t>
            </a:fld>
            <a:endParaRPr lang="en-US"/>
          </a:p>
        </p:txBody>
      </p:sp>
      <p:pic>
        <p:nvPicPr>
          <p:cNvPr id="5" name="Picture 2" descr="http://processtrends.com/images/chart_small_multiple_hor_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1428750"/>
            <a:ext cx="8810625"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79590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533400"/>
            <a:ext cx="9144000" cy="5785987"/>
          </a:xfrm>
          <a:prstGeom prst="rect">
            <a:avLst/>
          </a:prstGeom>
        </p:spPr>
      </p:pic>
      <p:sp>
        <p:nvSpPr>
          <p:cNvPr id="3" name="TextBox 2"/>
          <p:cNvSpPr txBox="1"/>
          <p:nvPr/>
        </p:nvSpPr>
        <p:spPr>
          <a:xfrm>
            <a:off x="1528485" y="6319387"/>
            <a:ext cx="4826962" cy="830997"/>
          </a:xfrm>
          <a:prstGeom prst="rect">
            <a:avLst/>
          </a:prstGeom>
          <a:noFill/>
        </p:spPr>
        <p:txBody>
          <a:bodyPr wrap="none" rtlCol="0">
            <a:spAutoFit/>
          </a:bodyPr>
          <a:lstStyle/>
          <a:p>
            <a:r>
              <a:rPr lang="en-US" sz="2400" dirty="0">
                <a:solidFill>
                  <a:srgbClr val="FFFFFF"/>
                </a:solidFill>
              </a:rPr>
              <a:t>http://</a:t>
            </a:r>
            <a:r>
              <a:rPr lang="en-US" sz="2400" dirty="0" err="1">
                <a:solidFill>
                  <a:srgbClr val="FFFFFF"/>
                </a:solidFill>
              </a:rPr>
              <a:t>www.oecdbetterlifeindex.org</a:t>
            </a:r>
            <a:r>
              <a:rPr lang="en-US" sz="2400" dirty="0">
                <a:solidFill>
                  <a:srgbClr val="FFFFFF"/>
                </a:solidFill>
              </a:rPr>
              <a:t>/</a:t>
            </a:r>
          </a:p>
          <a:p>
            <a:endParaRPr lang="en-US" sz="2400" dirty="0">
              <a:solidFill>
                <a:srgbClr val="FFFFFF"/>
              </a:solidFill>
            </a:endParaRPr>
          </a:p>
        </p:txBody>
      </p:sp>
    </p:spTree>
    <p:extLst>
      <p:ext uri="{BB962C8B-B14F-4D97-AF65-F5344CB8AC3E}">
        <p14:creationId xmlns:p14="http://schemas.microsoft.com/office/powerpoint/2010/main" val="342019184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166</TotalTime>
  <Words>401</Words>
  <Application>Microsoft Macintosh PowerPoint</Application>
  <PresentationFormat>On-screen Show (4:3)</PresentationFormat>
  <Paragraphs>67</Paragraphs>
  <Slides>15</Slides>
  <Notes>8</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481 – 28 - Infovis 1 - exercises</vt:lpstr>
      <vt:lpstr>P4</vt:lpstr>
      <vt:lpstr>PowerPoint Presentation</vt:lpstr>
      <vt:lpstr>PowerPoint Presentation</vt:lpstr>
      <vt:lpstr>PowerPoint Presentation</vt:lpstr>
      <vt:lpstr>Small Multiples Illustrated</vt:lpstr>
      <vt:lpstr>More Small Multiples</vt:lpstr>
      <vt:lpstr>PowerPoint Presentation</vt:lpstr>
      <vt:lpstr>xkcd: the “shape” of US Congress</vt:lpstr>
      <vt:lpstr>PowerPoint Presentation</vt:lpstr>
      <vt:lpstr>PowerPoint Presentation</vt:lpstr>
      <vt:lpstr>Hans Rosling</vt:lpstr>
      <vt:lpstr>Treemaps</vt:lpstr>
      <vt:lpstr>Interactive Visualization Examples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481 – 28 - Infovis 1 - exercises</dc:title>
  <dc:creator>Tony Tang</dc:creator>
  <cp:lastModifiedBy>Tony Tang</cp:lastModifiedBy>
  <cp:revision>8</cp:revision>
  <dcterms:created xsi:type="dcterms:W3CDTF">2014-11-22T20:20:02Z</dcterms:created>
  <dcterms:modified xsi:type="dcterms:W3CDTF">2014-11-26T18:05:48Z</dcterms:modified>
</cp:coreProperties>
</file>