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6" r:id="rId3"/>
    <p:sldId id="269" r:id="rId4"/>
    <p:sldId id="260" r:id="rId5"/>
    <p:sldId id="261" r:id="rId6"/>
    <p:sldId id="263" r:id="rId7"/>
    <p:sldId id="258" r:id="rId8"/>
    <p:sldId id="259" r:id="rId9"/>
    <p:sldId id="262" r:id="rId10"/>
    <p:sldId id="264" r:id="rId11"/>
    <p:sldId id="267" r:id="rId12"/>
    <p:sldId id="265" r:id="rId13"/>
    <p:sldId id="266"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50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CE33A-80B2-9D4E-970A-ED9CCB027F03}" type="datetimeFigureOut">
              <a:rPr lang="en-US" smtClean="0"/>
              <a:t>24-11-14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91E72-8838-9147-B32C-E8A09BBCE379}" type="slidenum">
              <a:rPr lang="en-US" smtClean="0"/>
              <a:t>‹#›</a:t>
            </a:fld>
            <a:endParaRPr lang="en-US"/>
          </a:p>
        </p:txBody>
      </p:sp>
    </p:spTree>
    <p:extLst>
      <p:ext uri="{BB962C8B-B14F-4D97-AF65-F5344CB8AC3E}">
        <p14:creationId xmlns:p14="http://schemas.microsoft.com/office/powerpoint/2010/main" val="18939551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https://twitter.com/boagworld/status/263829079843811328/photo/1</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75346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www.oecdbetterlifeindex.org</a:t>
            </a:r>
            <a:r>
              <a:rPr lang="en-US" dirty="0" smtClean="0"/>
              <a:t>/</a:t>
            </a:r>
            <a:endParaRPr lang="en-US" dirty="0"/>
          </a:p>
        </p:txBody>
      </p:sp>
      <p:sp>
        <p:nvSpPr>
          <p:cNvPr id="4" name="Slide Number Placeholder 3"/>
          <p:cNvSpPr>
            <a:spLocks noGrp="1"/>
          </p:cNvSpPr>
          <p:nvPr>
            <p:ph type="sldNum" sz="quarter" idx="10"/>
          </p:nvPr>
        </p:nvSpPr>
        <p:spPr/>
        <p:txBody>
          <a:bodyPr/>
          <a:lstStyle/>
          <a:p>
            <a:fld id="{C2D91E72-8838-9147-B32C-E8A09BBCE379}" type="slidenum">
              <a:rPr lang="en-US" smtClean="0"/>
              <a:t>13</a:t>
            </a:fld>
            <a:endParaRPr lang="en-US"/>
          </a:p>
        </p:txBody>
      </p:sp>
    </p:spTree>
    <p:extLst>
      <p:ext uri="{BB962C8B-B14F-4D97-AF65-F5344CB8AC3E}">
        <p14:creationId xmlns:p14="http://schemas.microsoft.com/office/powerpoint/2010/main" val="221794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http://i.imgur.com/Qxbza.gif</a:t>
            </a:r>
          </a:p>
          <a:p>
            <a:endParaRPr lang="en-US" dirty="0" smtClean="0"/>
          </a:p>
          <a:p>
            <a:r>
              <a:rPr lang="en-US" dirty="0" smtClean="0"/>
              <a:t>Who recognizes this? – this is the London underground tube,</a:t>
            </a:r>
            <a:r>
              <a:rPr lang="en-US" baseline="0" dirty="0" smtClean="0"/>
              <a:t> and all the different routes</a:t>
            </a:r>
            <a:endParaRPr lang="en-US" dirty="0" smtClean="0"/>
          </a:p>
          <a:p>
            <a:r>
              <a:rPr lang="en-US" dirty="0" smtClean="0"/>
              <a:t>What does it show?</a:t>
            </a:r>
          </a:p>
          <a:p>
            <a:r>
              <a:rPr lang="en-US" dirty="0" smtClean="0"/>
              <a:t>What does it not show?</a:t>
            </a:r>
          </a:p>
          <a:p>
            <a:endParaRPr lang="en-US" dirty="0" smtClean="0"/>
          </a:p>
          <a:p>
            <a:r>
              <a:rPr lang="en-US" dirty="0" smtClean="0"/>
              <a:t>Heavy</a:t>
            </a:r>
            <a:r>
              <a:rPr lang="en-US" baseline="0" dirty="0" smtClean="0"/>
              <a:t> congestion in some parts, hard to make out things</a:t>
            </a:r>
          </a:p>
          <a:p>
            <a:r>
              <a:rPr lang="en-US" baseline="0" dirty="0" smtClean="0"/>
              <a:t>Requires a lot of space, because </a:t>
            </a:r>
            <a:r>
              <a:rPr lang="en-US" baseline="0" dirty="0" err="1" smtClean="0"/>
              <a:t>london</a:t>
            </a:r>
            <a:r>
              <a:rPr lang="en-US" baseline="0" dirty="0" smtClean="0"/>
              <a:t> is a big place!</a:t>
            </a:r>
          </a:p>
          <a:p>
            <a:r>
              <a:rPr lang="en-US" baseline="0" dirty="0" smtClean="0"/>
              <a:t>Unclear where lines go and intersect, and where they touch one another, etc. how to make transfers, etc.</a:t>
            </a:r>
            <a:endParaRPr lang="en-US" dirty="0"/>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26992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http://www.bbc.co.uk/london/travel/downloads/tube_map.gif</a:t>
            </a:r>
          </a:p>
          <a:p>
            <a:endParaRPr lang="en-US" dirty="0" smtClean="0"/>
          </a:p>
          <a:p>
            <a:r>
              <a:rPr lang="en-US" dirty="0" smtClean="0"/>
              <a:t>Who recognizes this? [London Tube Map]</a:t>
            </a:r>
          </a:p>
          <a:p>
            <a:r>
              <a:rPr lang="en-US" dirty="0" smtClean="0"/>
              <a:t>What does it show?</a:t>
            </a:r>
          </a:p>
          <a:p>
            <a:r>
              <a:rPr lang="en-US" dirty="0" smtClean="0"/>
              <a:t>What</a:t>
            </a:r>
            <a:r>
              <a:rPr lang="en-US" baseline="0" dirty="0" smtClean="0"/>
              <a:t> does it not show?</a:t>
            </a:r>
          </a:p>
          <a:p>
            <a:endParaRPr lang="en-US" dirty="0" smtClean="0"/>
          </a:p>
          <a:p>
            <a:r>
              <a:rPr lang="en-US" dirty="0" smtClean="0"/>
              <a:t>Abstracted away</a:t>
            </a:r>
            <a:r>
              <a:rPr lang="en-US" baseline="0" dirty="0" smtClean="0"/>
              <a:t> many of the distances between stops</a:t>
            </a:r>
          </a:p>
          <a:p>
            <a:r>
              <a:rPr lang="en-US" baseline="0" dirty="0" smtClean="0"/>
              <a:t>Also abstracted away some of the directions between stops</a:t>
            </a:r>
          </a:p>
          <a:p>
            <a:r>
              <a:rPr lang="en-US" baseline="0" dirty="0" smtClean="0"/>
              <a:t>Exaggerate distance between some stops that in the </a:t>
            </a:r>
            <a:r>
              <a:rPr lang="en-US" baseline="0" dirty="0" err="1" smtClean="0"/>
              <a:t>downton</a:t>
            </a:r>
            <a:r>
              <a:rPr lang="en-US" baseline="0" dirty="0" smtClean="0"/>
              <a:t> core – for the purpose of /showing/</a:t>
            </a:r>
          </a:p>
          <a:p>
            <a:pPr marL="171450" indent="-171450">
              <a:buFont typeface="Wingdings" pitchFamily="2" charset="2"/>
              <a:buChar char="à"/>
            </a:pPr>
            <a:r>
              <a:rPr lang="en-US" baseline="0" dirty="0" smtClean="0">
                <a:sym typeface="Wingdings" pitchFamily="2" charset="2"/>
              </a:rPr>
              <a:t>Means that Tony took trains between stops that were no more than five blocks away</a:t>
            </a:r>
          </a:p>
          <a:p>
            <a:pPr marL="171450" indent="-171450">
              <a:buFont typeface="Wingdings" pitchFamily="2" charset="2"/>
              <a:buChar char="à"/>
            </a:pPr>
            <a:r>
              <a:rPr lang="en-US" baseline="0" dirty="0" smtClean="0">
                <a:sym typeface="Wingdings" pitchFamily="2" charset="2"/>
              </a:rPr>
              <a:t>Means also that sometimes when it looked like a transfer, Tony had to walk a few blocks underground without knowing it</a:t>
            </a:r>
          </a:p>
          <a:p>
            <a:pPr marL="0" indent="0">
              <a:buFont typeface="Wingdings" pitchFamily="2" charset="2"/>
              <a:buNone/>
            </a:pPr>
            <a:r>
              <a:rPr lang="en-US" baseline="0" dirty="0" smtClean="0">
                <a:sym typeface="Wingdings" pitchFamily="2" charset="2"/>
              </a:rPr>
              <a:t>Neat: overlay of the “zones” – these also give you some sense of distance</a:t>
            </a:r>
          </a:p>
          <a:p>
            <a:pPr marL="0" indent="0">
              <a:buFont typeface="Wingdings" pitchFamily="2" charset="2"/>
              <a:buNone/>
            </a:pPr>
            <a:endParaRPr lang="en-US" dirty="0" smtClean="0"/>
          </a:p>
          <a:p>
            <a:pPr marL="0" indent="0">
              <a:buFont typeface="Wingdings" pitchFamily="2" charset="2"/>
              <a:buNone/>
            </a:pPr>
            <a:r>
              <a:rPr lang="en-US" dirty="0" smtClean="0"/>
              <a:t>Effective for “counting stops”, which</a:t>
            </a:r>
            <a:r>
              <a:rPr lang="en-US" baseline="0" dirty="0" smtClean="0"/>
              <a:t> is how people give you directions. “Go to blah </a:t>
            </a:r>
            <a:r>
              <a:rPr lang="en-US" baseline="0" dirty="0" err="1" smtClean="0"/>
              <a:t>blah</a:t>
            </a:r>
            <a:r>
              <a:rPr lang="en-US" baseline="0" dirty="0" smtClean="0"/>
              <a:t> square, it’ll be x stops”</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186765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Anscombe's_quartet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152430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Anscombe's_quartet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152430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Anscombe's_quartet</a:t>
            </a:r>
            <a:endParaRPr lang="en-US" dirty="0" smtClean="0"/>
          </a:p>
          <a:p>
            <a:endParaRPr lang="en-US" dirty="0" smtClean="0"/>
          </a:p>
          <a:p>
            <a:r>
              <a:rPr lang="en-US" dirty="0" smtClean="0"/>
              <a:t>Point: a different</a:t>
            </a:r>
            <a:r>
              <a:rPr lang="en-US" baseline="0" dirty="0" smtClean="0"/>
              <a:t> representation of that tabular data gives us a new way to think about it, and reveals some obvious properties in the data that you would otherwise not see/think of</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152430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hint.fm</a:t>
            </a:r>
            <a:r>
              <a:rPr lang="en-US" dirty="0" smtClean="0"/>
              <a:t>/wind/</a:t>
            </a:r>
            <a:endParaRPr lang="en-US" dirty="0"/>
          </a:p>
        </p:txBody>
      </p:sp>
      <p:sp>
        <p:nvSpPr>
          <p:cNvPr id="4" name="Slide Number Placeholder 3"/>
          <p:cNvSpPr>
            <a:spLocks noGrp="1"/>
          </p:cNvSpPr>
          <p:nvPr>
            <p:ph type="sldNum" sz="quarter" idx="10"/>
          </p:nvPr>
        </p:nvSpPr>
        <p:spPr/>
        <p:txBody>
          <a:bodyPr/>
          <a:lstStyle/>
          <a:p>
            <a:fld id="{C2D91E72-8838-9147-B32C-E8A09BBCE379}" type="slidenum">
              <a:rPr lang="en-US" smtClean="0"/>
              <a:t>10</a:t>
            </a:fld>
            <a:endParaRPr lang="en-US"/>
          </a:p>
        </p:txBody>
      </p:sp>
    </p:spTree>
    <p:extLst>
      <p:ext uri="{BB962C8B-B14F-4D97-AF65-F5344CB8AC3E}">
        <p14:creationId xmlns:p14="http://schemas.microsoft.com/office/powerpoint/2010/main" val="237649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hcitang.org</a:t>
            </a:r>
            <a:r>
              <a:rPr lang="en-US" dirty="0" smtClean="0"/>
              <a:t>/papers/2006-chi2006-visualizing-social-relationships-in-im.pdf</a:t>
            </a:r>
            <a:endParaRPr lang="en-US" dirty="0"/>
          </a:p>
        </p:txBody>
      </p:sp>
      <p:sp>
        <p:nvSpPr>
          <p:cNvPr id="4" name="Slide Number Placeholder 3"/>
          <p:cNvSpPr>
            <a:spLocks noGrp="1"/>
          </p:cNvSpPr>
          <p:nvPr>
            <p:ph type="sldNum" sz="quarter" idx="10"/>
          </p:nvPr>
        </p:nvSpPr>
        <p:spPr/>
        <p:txBody>
          <a:bodyPr/>
          <a:lstStyle/>
          <a:p>
            <a:fld id="{C2D91E72-8838-9147-B32C-E8A09BBCE379}" type="slidenum">
              <a:rPr lang="en-US" smtClean="0"/>
              <a:t>11</a:t>
            </a:fld>
            <a:endParaRPr lang="en-US"/>
          </a:p>
        </p:txBody>
      </p:sp>
    </p:spTree>
    <p:extLst>
      <p:ext uri="{BB962C8B-B14F-4D97-AF65-F5344CB8AC3E}">
        <p14:creationId xmlns:p14="http://schemas.microsoft.com/office/powerpoint/2010/main" val="80175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fernandaviegas.com</a:t>
            </a:r>
            <a:r>
              <a:rPr lang="en-US" dirty="0" smtClean="0"/>
              <a:t>/</a:t>
            </a:r>
            <a:r>
              <a:rPr lang="en-US" dirty="0" err="1" smtClean="0"/>
              <a:t>themail</a:t>
            </a:r>
            <a:r>
              <a:rPr lang="en-US" dirty="0" smtClean="0"/>
              <a:t>/</a:t>
            </a:r>
          </a:p>
          <a:p>
            <a:endParaRPr lang="en-US" dirty="0" smtClean="0"/>
          </a:p>
          <a:p>
            <a:r>
              <a:rPr lang="en-US" dirty="0" smtClean="0"/>
              <a:t>Using the content of exchanged messages, </a:t>
            </a:r>
            <a:r>
              <a:rPr lang="en-US" dirty="0" err="1" smtClean="0"/>
              <a:t>Themail</a:t>
            </a:r>
            <a:r>
              <a:rPr lang="en-US" dirty="0" smtClean="0"/>
              <a:t> shows the words that characterize one’s correspondence with an individual and how these terms change over the period of the relationship. Each column of words refers to emails exchanged in a given month with the selected person. The more salient and unique a word is in one’s conversation (in comparison to all other conversations in the archive), the bigger that word appears in the visualization. This causes different flavors or conversations to emerge; for example, emails to family members look at lot different from emails exchanged with coworkers. Each circle represents an email message exchanged with the selected person during that month. The size of the circle shows the length of the email. Different colors represent the direction of the email: red- outgoing emails brown- incoming emails to the owner of the archive gray- incoming emails sent to lists the person subscribes to Academic paper: Visualizing Email Content: Portraying Relationships from Conversational Histories</a:t>
            </a:r>
            <a:endParaRPr lang="en-US" dirty="0"/>
          </a:p>
        </p:txBody>
      </p:sp>
      <p:sp>
        <p:nvSpPr>
          <p:cNvPr id="4" name="Slide Number Placeholder 3"/>
          <p:cNvSpPr>
            <a:spLocks noGrp="1"/>
          </p:cNvSpPr>
          <p:nvPr>
            <p:ph type="sldNum" sz="quarter" idx="10"/>
          </p:nvPr>
        </p:nvSpPr>
        <p:spPr/>
        <p:txBody>
          <a:bodyPr/>
          <a:lstStyle/>
          <a:p>
            <a:fld id="{C2D91E72-8838-9147-B32C-E8A09BBCE379}" type="slidenum">
              <a:rPr lang="en-US" smtClean="0"/>
              <a:t>12</a:t>
            </a:fld>
            <a:endParaRPr lang="en-US"/>
          </a:p>
        </p:txBody>
      </p:sp>
    </p:spTree>
    <p:extLst>
      <p:ext uri="{BB962C8B-B14F-4D97-AF65-F5344CB8AC3E}">
        <p14:creationId xmlns:p14="http://schemas.microsoft.com/office/powerpoint/2010/main" val="11662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CAE10-36F0-A04C-9DE8-280A118B8E1A}" type="datetimeFigureOut">
              <a:rPr lang="en-US" smtClean="0"/>
              <a:t>24-11-14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134070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CAE10-36F0-A04C-9DE8-280A118B8E1A}" type="datetimeFigureOut">
              <a:rPr lang="en-US" smtClean="0"/>
              <a:t>24-11-14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24538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CAE10-36F0-A04C-9DE8-280A118B8E1A}" type="datetimeFigureOut">
              <a:rPr lang="en-US" smtClean="0"/>
              <a:t>24-11-14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284418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CAE10-36F0-A04C-9DE8-280A118B8E1A}" type="datetimeFigureOut">
              <a:rPr lang="en-US" smtClean="0"/>
              <a:t>24-11-14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108929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CAE10-36F0-A04C-9DE8-280A118B8E1A}" type="datetimeFigureOut">
              <a:rPr lang="en-US" smtClean="0"/>
              <a:t>24-11-14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30248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CAE10-36F0-A04C-9DE8-280A118B8E1A}" type="datetimeFigureOut">
              <a:rPr lang="en-US" smtClean="0"/>
              <a:t>24-11-14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371323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CAE10-36F0-A04C-9DE8-280A118B8E1A}" type="datetimeFigureOut">
              <a:rPr lang="en-US" smtClean="0"/>
              <a:t>24-11-14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230335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CAE10-36F0-A04C-9DE8-280A118B8E1A}" type="datetimeFigureOut">
              <a:rPr lang="en-US" smtClean="0"/>
              <a:t>24-11-14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334395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CAE10-36F0-A04C-9DE8-280A118B8E1A}" type="datetimeFigureOut">
              <a:rPr lang="en-US" smtClean="0"/>
              <a:t>24-11-14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328559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CAE10-36F0-A04C-9DE8-280A118B8E1A}" type="datetimeFigureOut">
              <a:rPr lang="en-US" smtClean="0"/>
              <a:t>24-11-14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65106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CAE10-36F0-A04C-9DE8-280A118B8E1A}" type="datetimeFigureOut">
              <a:rPr lang="en-US" smtClean="0"/>
              <a:t>24-11-14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0487D-C9BA-FA40-923A-ECEBA57CE314}" type="slidenum">
              <a:rPr lang="en-US" smtClean="0"/>
              <a:t>‹#›</a:t>
            </a:fld>
            <a:endParaRPr lang="en-US"/>
          </a:p>
        </p:txBody>
      </p:sp>
    </p:spTree>
    <p:extLst>
      <p:ext uri="{BB962C8B-B14F-4D97-AF65-F5344CB8AC3E}">
        <p14:creationId xmlns:p14="http://schemas.microsoft.com/office/powerpoint/2010/main" val="7823399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CAE10-36F0-A04C-9DE8-280A118B8E1A}" type="datetimeFigureOut">
              <a:rPr lang="en-US" smtClean="0"/>
              <a:t>24-11-14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0487D-C9BA-FA40-923A-ECEBA57CE314}" type="slidenum">
              <a:rPr lang="en-US" smtClean="0"/>
              <a:t>‹#›</a:t>
            </a:fld>
            <a:endParaRPr lang="en-US"/>
          </a:p>
        </p:txBody>
      </p:sp>
    </p:spTree>
    <p:extLst>
      <p:ext uri="{BB962C8B-B14F-4D97-AF65-F5344CB8AC3E}">
        <p14:creationId xmlns:p14="http://schemas.microsoft.com/office/powerpoint/2010/main" val="248336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1026" name="Picture 2" descr="https://pbs.twimg.com/media/A6lPJnqCMAA9AfK.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590" y="272352"/>
            <a:ext cx="7838684"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What happens when you don’t choose to follow convention…</a:t>
            </a:r>
            <a:endParaRPr lang="en-US" sz="2400" dirty="0"/>
          </a:p>
        </p:txBody>
      </p:sp>
    </p:spTree>
    <p:extLst>
      <p:ext uri="{BB962C8B-B14F-4D97-AF65-F5344CB8AC3E}">
        <p14:creationId xmlns:p14="http://schemas.microsoft.com/office/powerpoint/2010/main" val="962368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409700" y="1435100"/>
            <a:ext cx="6324600" cy="3987800"/>
          </a:xfrm>
          <a:prstGeom prst="rect">
            <a:avLst/>
          </a:prstGeom>
        </p:spPr>
      </p:pic>
    </p:spTree>
    <p:extLst>
      <p:ext uri="{BB962C8B-B14F-4D97-AF65-F5344CB8AC3E}">
        <p14:creationId xmlns:p14="http://schemas.microsoft.com/office/powerpoint/2010/main" val="26476171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968500"/>
            <a:ext cx="9144000" cy="2899155"/>
          </a:xfrm>
          <a:prstGeom prst="rect">
            <a:avLst/>
          </a:prstGeom>
        </p:spPr>
      </p:pic>
    </p:spTree>
    <p:extLst>
      <p:ext uri="{BB962C8B-B14F-4D97-AF65-F5344CB8AC3E}">
        <p14:creationId xmlns:p14="http://schemas.microsoft.com/office/powerpoint/2010/main" val="34389556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1447800"/>
            <a:ext cx="9144000" cy="3952240"/>
          </a:xfrm>
          <a:prstGeom prst="rect">
            <a:avLst/>
          </a:prstGeom>
        </p:spPr>
      </p:pic>
    </p:spTree>
    <p:extLst>
      <p:ext uri="{BB962C8B-B14F-4D97-AF65-F5344CB8AC3E}">
        <p14:creationId xmlns:p14="http://schemas.microsoft.com/office/powerpoint/2010/main" val="6731180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1168400"/>
            <a:ext cx="9144000" cy="4511659"/>
          </a:xfrm>
          <a:prstGeom prst="rect">
            <a:avLst/>
          </a:prstGeom>
        </p:spPr>
      </p:pic>
    </p:spTree>
    <p:extLst>
      <p:ext uri="{BB962C8B-B14F-4D97-AF65-F5344CB8AC3E}">
        <p14:creationId xmlns:p14="http://schemas.microsoft.com/office/powerpoint/2010/main" val="3343136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a:t>
            </a:r>
            <a:endParaRPr lang="en-US" dirty="0"/>
          </a:p>
        </p:txBody>
      </p:sp>
      <p:sp>
        <p:nvSpPr>
          <p:cNvPr id="3" name="Content Placeholder 2"/>
          <p:cNvSpPr>
            <a:spLocks noGrp="1"/>
          </p:cNvSpPr>
          <p:nvPr>
            <p:ph idx="1"/>
          </p:nvPr>
        </p:nvSpPr>
        <p:spPr/>
        <p:txBody>
          <a:bodyPr/>
          <a:lstStyle/>
          <a:p>
            <a:r>
              <a:rPr lang="en-US" dirty="0" smtClean="0"/>
              <a:t>Choosing a representation means deciding what aspects of a dataset are emphasized.</a:t>
            </a:r>
          </a:p>
          <a:p>
            <a:r>
              <a:rPr lang="en-US" dirty="0" smtClean="0"/>
              <a:t>A well-chosen representation can make obvious answers to certain questions.</a:t>
            </a:r>
            <a:endParaRPr lang="en-US" dirty="0"/>
          </a:p>
        </p:txBody>
      </p:sp>
    </p:spTree>
    <p:extLst>
      <p:ext uri="{BB962C8B-B14F-4D97-AF65-F5344CB8AC3E}">
        <p14:creationId xmlns:p14="http://schemas.microsoft.com/office/powerpoint/2010/main" val="22497749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481 27 information representation exercises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17906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a:t>
            </a:r>
            <a:endParaRPr lang="en-US" dirty="0"/>
          </a:p>
        </p:txBody>
      </p:sp>
      <p:sp>
        <p:nvSpPr>
          <p:cNvPr id="3" name="Content Placeholder 2"/>
          <p:cNvSpPr>
            <a:spLocks noGrp="1"/>
          </p:cNvSpPr>
          <p:nvPr>
            <p:ph idx="1"/>
          </p:nvPr>
        </p:nvSpPr>
        <p:spPr/>
        <p:txBody>
          <a:bodyPr/>
          <a:lstStyle/>
          <a:p>
            <a:r>
              <a:rPr lang="en-US" dirty="0" smtClean="0"/>
              <a:t>Choosing a representation means deciding what aspects of a dataset are emphasized.</a:t>
            </a:r>
          </a:p>
          <a:p>
            <a:r>
              <a:rPr lang="en-US" dirty="0" smtClean="0"/>
              <a:t>A well-chosen representation can make obvious answers to certain questions.</a:t>
            </a:r>
            <a:endParaRPr lang="en-US" dirty="0"/>
          </a:p>
        </p:txBody>
      </p:sp>
    </p:spTree>
    <p:extLst>
      <p:ext uri="{BB962C8B-B14F-4D97-AF65-F5344CB8AC3E}">
        <p14:creationId xmlns:p14="http://schemas.microsoft.com/office/powerpoint/2010/main" val="753109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2050" name="Picture 2" descr="http://i.imgur.com/Qxbz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4986" cy="606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30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3074" name="Picture 2" descr="http://www.bbc.co.uk/london/travel/downloads/tube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685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3945466" y="1600200"/>
            <a:ext cx="4741333" cy="4525963"/>
          </a:xfrm>
        </p:spPr>
        <p:txBody>
          <a:bodyPr>
            <a:normAutofit lnSpcReduction="10000"/>
          </a:bodyPr>
          <a:lstStyle/>
          <a:p>
            <a:r>
              <a:rPr lang="en-US" dirty="0" smtClean="0"/>
              <a:t>Work in small teams (3-4 people).</a:t>
            </a:r>
          </a:p>
          <a:p>
            <a:r>
              <a:rPr lang="en-US" dirty="0" smtClean="0"/>
              <a:t>Analyze and compare these four data sets (each data set </a:t>
            </a:r>
            <a:r>
              <a:rPr lang="en-US" dirty="0" smtClean="0"/>
              <a:t>is the column of </a:t>
            </a:r>
            <a:r>
              <a:rPr lang="en-US" dirty="0" err="1" smtClean="0"/>
              <a:t>x,y</a:t>
            </a:r>
            <a:r>
              <a:rPr lang="en-US" dirty="0" smtClean="0"/>
              <a:t> pairs).</a:t>
            </a:r>
          </a:p>
          <a:p>
            <a:r>
              <a:rPr lang="en-US" dirty="0" smtClean="0"/>
              <a:t>How is each data set similar? How is each data set different?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6" name="Picture 5"/>
          <p:cNvPicPr>
            <a:picLocks noChangeAspect="1"/>
          </p:cNvPicPr>
          <p:nvPr/>
        </p:nvPicPr>
        <p:blipFill>
          <a:blip r:embed="rId3"/>
          <a:stretch>
            <a:fillRect/>
          </a:stretch>
        </p:blipFill>
        <p:spPr>
          <a:xfrm>
            <a:off x="457200" y="1600200"/>
            <a:ext cx="3365500" cy="4013200"/>
          </a:xfrm>
          <a:prstGeom prst="rect">
            <a:avLst/>
          </a:prstGeom>
        </p:spPr>
      </p:pic>
    </p:spTree>
    <p:extLst>
      <p:ext uri="{BB962C8B-B14F-4D97-AF65-F5344CB8AC3E}">
        <p14:creationId xmlns:p14="http://schemas.microsoft.com/office/powerpoint/2010/main" val="36489751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Anscombe’s</a:t>
            </a:r>
            <a:r>
              <a:rPr lang="en-US" dirty="0" smtClean="0"/>
              <a:t> Quartet</a:t>
            </a:r>
            <a:endParaRPr lang="en-US" dirty="0"/>
          </a:p>
        </p:txBody>
      </p:sp>
      <p:sp>
        <p:nvSpPr>
          <p:cNvPr id="3" name="Content Placeholder 2"/>
          <p:cNvSpPr>
            <a:spLocks noGrp="1"/>
          </p:cNvSpPr>
          <p:nvPr>
            <p:ph idx="1"/>
          </p:nvPr>
        </p:nvSpPr>
        <p:spPr>
          <a:xfrm>
            <a:off x="3945466" y="1600200"/>
            <a:ext cx="4741333" cy="4525963"/>
          </a:xfrm>
        </p:spPr>
        <p:txBody>
          <a:bodyPr/>
          <a:lstStyle/>
          <a:p>
            <a:r>
              <a:rPr lang="en-US" dirty="0" smtClean="0"/>
              <a:t>How to analyze these four data sets?</a:t>
            </a:r>
          </a:p>
          <a:p>
            <a:pPr lvl="1"/>
            <a:r>
              <a:rPr lang="en-US" dirty="0" smtClean="0"/>
              <a:t>» averages</a:t>
            </a:r>
          </a:p>
          <a:p>
            <a:pPr lvl="1"/>
            <a:r>
              <a:rPr lang="en-US" dirty="0" smtClean="0"/>
              <a:t>» variances</a:t>
            </a:r>
          </a:p>
          <a:p>
            <a:pPr lvl="1"/>
            <a:r>
              <a:rPr lang="en-US" dirty="0" smtClean="0"/>
              <a:t>» correlation</a:t>
            </a:r>
          </a:p>
          <a:p>
            <a:pPr lvl="1"/>
            <a:r>
              <a:rPr lang="en-US" dirty="0" smtClean="0"/>
              <a:t>» linear regression</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6" name="Picture 5"/>
          <p:cNvPicPr>
            <a:picLocks noChangeAspect="1"/>
          </p:cNvPicPr>
          <p:nvPr/>
        </p:nvPicPr>
        <p:blipFill>
          <a:blip r:embed="rId3"/>
          <a:stretch>
            <a:fillRect/>
          </a:stretch>
        </p:blipFill>
        <p:spPr>
          <a:xfrm>
            <a:off x="457200" y="1600200"/>
            <a:ext cx="3365500" cy="4013200"/>
          </a:xfrm>
          <a:prstGeom prst="rect">
            <a:avLst/>
          </a:prstGeom>
        </p:spPr>
      </p:pic>
    </p:spTree>
    <p:extLst>
      <p:ext uri="{BB962C8B-B14F-4D97-AF65-F5344CB8AC3E}">
        <p14:creationId xmlns:p14="http://schemas.microsoft.com/office/powerpoint/2010/main" val="3941954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Anscombe’s</a:t>
            </a:r>
            <a:r>
              <a:rPr lang="en-US" dirty="0" smtClean="0"/>
              <a:t> Quartet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7" name="Picture 6"/>
          <p:cNvPicPr>
            <a:picLocks noChangeAspect="1"/>
          </p:cNvPicPr>
          <p:nvPr/>
        </p:nvPicPr>
        <p:blipFill>
          <a:blip r:embed="rId3"/>
          <a:stretch>
            <a:fillRect/>
          </a:stretch>
        </p:blipFill>
        <p:spPr>
          <a:xfrm>
            <a:off x="1866900" y="1204369"/>
            <a:ext cx="5469467" cy="1741180"/>
          </a:xfrm>
          <a:prstGeom prst="rect">
            <a:avLst/>
          </a:prstGeom>
        </p:spPr>
      </p:pic>
      <p:pic>
        <p:nvPicPr>
          <p:cNvPr id="8" name="Picture 7"/>
          <p:cNvPicPr>
            <a:picLocks noChangeAspect="1"/>
          </p:cNvPicPr>
          <p:nvPr/>
        </p:nvPicPr>
        <p:blipFill>
          <a:blip r:embed="rId4"/>
          <a:stretch>
            <a:fillRect/>
          </a:stretch>
        </p:blipFill>
        <p:spPr>
          <a:xfrm>
            <a:off x="1866900" y="3064083"/>
            <a:ext cx="5410200" cy="3949700"/>
          </a:xfrm>
          <a:prstGeom prst="rect">
            <a:avLst/>
          </a:prstGeom>
        </p:spPr>
      </p:pic>
    </p:spTree>
    <p:extLst>
      <p:ext uri="{BB962C8B-B14F-4D97-AF65-F5344CB8AC3E}">
        <p14:creationId xmlns:p14="http://schemas.microsoft.com/office/powerpoint/2010/main" val="2683281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Choosing what to leave out in a representation is almost as important as choosing what to have in </a:t>
            </a:r>
            <a:r>
              <a:rPr lang="en-US" smtClean="0"/>
              <a:t>the representation</a:t>
            </a:r>
          </a:p>
          <a:p>
            <a:endParaRPr lang="en-US"/>
          </a:p>
        </p:txBody>
      </p:sp>
    </p:spTree>
    <p:extLst>
      <p:ext uri="{BB962C8B-B14F-4D97-AF65-F5344CB8AC3E}">
        <p14:creationId xmlns:p14="http://schemas.microsoft.com/office/powerpoint/2010/main" val="14138039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TotalTime>
  <Words>703</Words>
  <Application>Microsoft Macintosh PowerPoint</Application>
  <PresentationFormat>On-screen Show (4:3)</PresentationFormat>
  <Paragraphs>71</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481 27 information representation exercises</vt:lpstr>
      <vt:lpstr>Message</vt:lpstr>
      <vt:lpstr>PowerPoint Presentation</vt:lpstr>
      <vt:lpstr>PowerPoint Presentation</vt:lpstr>
      <vt:lpstr>Exercise</vt:lpstr>
      <vt:lpstr>Anscombe’s Quartet</vt:lpstr>
      <vt:lpstr>Anscombe’s Quartet</vt:lpstr>
      <vt:lpstr>PowerPoint Presentation</vt:lpstr>
      <vt:lpstr>PowerPoint Presentation</vt:lpstr>
      <vt:lpstr>PowerPoint Presentation</vt:lpstr>
      <vt:lpstr>PowerPoint Presentation</vt:lpstr>
      <vt:lpstr>PowerPoint Presentation</vt:lpstr>
      <vt:lpstr>Message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Tang</dc:creator>
  <cp:lastModifiedBy>Tony Tang</cp:lastModifiedBy>
  <cp:revision>7</cp:revision>
  <dcterms:created xsi:type="dcterms:W3CDTF">2014-11-18T02:28:18Z</dcterms:created>
  <dcterms:modified xsi:type="dcterms:W3CDTF">2014-11-24T18:08:18Z</dcterms:modified>
</cp:coreProperties>
</file>