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7"/>
  </p:notesMasterIdLst>
  <p:handoutMasterIdLst>
    <p:handoutMasterId r:id="rId18"/>
  </p:handoutMasterIdLst>
  <p:sldIdLst>
    <p:sldId id="256" r:id="rId3"/>
    <p:sldId id="275" r:id="rId4"/>
    <p:sldId id="259" r:id="rId5"/>
    <p:sldId id="260" r:id="rId6"/>
    <p:sldId id="262" r:id="rId7"/>
    <p:sldId id="261" r:id="rId8"/>
    <p:sldId id="265" r:id="rId9"/>
    <p:sldId id="277" r:id="rId10"/>
    <p:sldId id="267" r:id="rId11"/>
    <p:sldId id="266" r:id="rId12"/>
    <p:sldId id="268" r:id="rId13"/>
    <p:sldId id="274" r:id="rId14"/>
    <p:sldId id="273" r:id="rId15"/>
    <p:sldId id="28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55" autoAdjust="0"/>
    <p:restoredTop sz="72495" autoAdjust="0"/>
  </p:normalViewPr>
  <p:slideViewPr>
    <p:cSldViewPr snapToGrid="0" snapToObjects="1">
      <p:cViewPr>
        <p:scale>
          <a:sx n="59" d="100"/>
          <a:sy n="59" d="100"/>
        </p:scale>
        <p:origin x="-59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5FEF5F-3B39-8C4F-9EDA-9CA413A4787D}" type="datetimeFigureOut">
              <a:rPr lang="en-US" smtClean="0"/>
              <a:pPr/>
              <a:t>17-11-14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342D20-5CD2-1540-9A97-C8CDFA67B12E}" type="slidenum">
              <a:rPr lang="en-US" smtClean="0"/>
              <a:pPr/>
              <a:t>‹#›</a:t>
            </a:fld>
            <a:endParaRPr lang="en-US"/>
          </a:p>
        </p:txBody>
      </p:sp>
    </p:spTree>
    <p:extLst>
      <p:ext uri="{BB962C8B-B14F-4D97-AF65-F5344CB8AC3E}">
        <p14:creationId xmlns:p14="http://schemas.microsoft.com/office/powerpoint/2010/main" val="1483805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E6E8D9-D7C8-DB48-82D0-7C0E66850FE0}" type="datetimeFigureOut">
              <a:rPr lang="en-US" smtClean="0"/>
              <a:pPr/>
              <a:t>17-11-14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EC02C-7862-C04F-88CF-B6FBE0D0E7F9}" type="slidenum">
              <a:rPr lang="en-US" smtClean="0"/>
              <a:pPr/>
              <a:t>‹#›</a:t>
            </a:fld>
            <a:endParaRPr lang="en-US"/>
          </a:p>
        </p:txBody>
      </p:sp>
    </p:spTree>
    <p:extLst>
      <p:ext uri="{BB962C8B-B14F-4D97-AF65-F5344CB8AC3E}">
        <p14:creationId xmlns:p14="http://schemas.microsoft.com/office/powerpoint/2010/main" val="228860297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1</a:t>
            </a:fld>
            <a:endParaRPr lang="en-US"/>
          </a:p>
        </p:txBody>
      </p:sp>
    </p:spTree>
    <p:extLst>
      <p:ext uri="{BB962C8B-B14F-4D97-AF65-F5344CB8AC3E}">
        <p14:creationId xmlns:p14="http://schemas.microsoft.com/office/powerpoint/2010/main" val="12106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Reciprocal tapping task</a:t>
            </a:r>
          </a:p>
          <a:p>
            <a:r>
              <a:rPr lang="en-US" dirty="0" smtClean="0"/>
              <a:t>Varying</a:t>
            </a:r>
            <a:r>
              <a:rPr lang="en-US" baseline="0" dirty="0" smtClean="0"/>
              <a:t> the distance between these plates</a:t>
            </a:r>
          </a:p>
          <a:p>
            <a:r>
              <a:rPr lang="en-US" baseline="0" dirty="0" smtClean="0"/>
              <a:t>Varying also the width of the target area on the plates</a:t>
            </a:r>
          </a:p>
          <a:p>
            <a:endParaRPr lang="en-US" dirty="0" smtClean="0"/>
          </a:p>
          <a:p>
            <a:r>
              <a:rPr lang="en-US" dirty="0" smtClean="0"/>
              <a:t>Goal: understand the nature of worker </a:t>
            </a:r>
            <a:r>
              <a:rPr lang="en-US" dirty="0" err="1" smtClean="0"/>
              <a:t>effeciency</a:t>
            </a:r>
            <a:r>
              <a:rPr lang="en-US" dirty="0" smtClean="0"/>
              <a:t>, </a:t>
            </a:r>
            <a:r>
              <a:rPr lang="en-US" dirty="0" err="1" smtClean="0"/>
              <a:t>sucha</a:t>
            </a:r>
            <a:r>
              <a:rPr lang="en-US" dirty="0" smtClean="0"/>
              <a:t> s in production line and assembly task</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4</a:t>
            </a:fld>
            <a:endParaRPr lang="en-US"/>
          </a:p>
        </p:txBody>
      </p:sp>
    </p:spTree>
    <p:extLst>
      <p:ext uri="{BB962C8B-B14F-4D97-AF65-F5344CB8AC3E}">
        <p14:creationId xmlns:p14="http://schemas.microsoft.com/office/powerpoint/2010/main" val="3485202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www.medien.ifi.lmu.de</a:t>
            </a:r>
            <a:r>
              <a:rPr lang="en-US" dirty="0" smtClean="0"/>
              <a:t>/</a:t>
            </a:r>
            <a:r>
              <a:rPr lang="en-US" dirty="0" err="1" smtClean="0"/>
              <a:t>lehre</a:t>
            </a:r>
            <a:r>
              <a:rPr lang="en-US" dirty="0" smtClean="0"/>
              <a:t>/ws0809/mmi1/slides/tutorial3.html</a:t>
            </a:r>
          </a:p>
          <a:p>
            <a:endParaRPr lang="en-US" dirty="0" smtClean="0"/>
          </a:p>
          <a:p>
            <a:r>
              <a:rPr lang="en-US" dirty="0" smtClean="0"/>
              <a:t>Model of human movement</a:t>
            </a:r>
          </a:p>
          <a:p>
            <a:r>
              <a:rPr lang="en-US" dirty="0" smtClean="0"/>
              <a:t>Predicts</a:t>
            </a:r>
            <a:r>
              <a:rPr lang="en-US" baseline="0" dirty="0" smtClean="0"/>
              <a:t> time for rapid, aimed </a:t>
            </a:r>
            <a:r>
              <a:rPr lang="en-US" baseline="0" dirty="0" err="1" smtClean="0"/>
              <a:t>movemnet</a:t>
            </a:r>
            <a:endParaRPr lang="en-US" baseline="0" dirty="0" smtClean="0"/>
          </a:p>
          <a:p>
            <a:r>
              <a:rPr lang="en-US" baseline="0" dirty="0" smtClean="0"/>
              <a:t>Example: a mouse pointer over a button</a:t>
            </a:r>
          </a:p>
          <a:p>
            <a:endParaRPr lang="en-US" baseline="0" dirty="0" smtClean="0"/>
          </a:p>
          <a:p>
            <a:r>
              <a:rPr lang="en-US" baseline="0" dirty="0" smtClean="0"/>
              <a:t>Originally, one-dimensional movement, extended by </a:t>
            </a:r>
            <a:r>
              <a:rPr lang="en-US" baseline="0" dirty="0" err="1" smtClean="0"/>
              <a:t>varios</a:t>
            </a:r>
            <a:r>
              <a:rPr lang="en-US" baseline="0" dirty="0" smtClean="0"/>
              <a:t> researchers</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5</a:t>
            </a:fld>
            <a:endParaRPr lang="en-US"/>
          </a:p>
        </p:txBody>
      </p:sp>
    </p:spTree>
    <p:extLst>
      <p:ext uri="{BB962C8B-B14F-4D97-AF65-F5344CB8AC3E}">
        <p14:creationId xmlns:p14="http://schemas.microsoft.com/office/powerpoint/2010/main" val="320176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6</a:t>
            </a:fld>
            <a:endParaRPr lang="en-US"/>
          </a:p>
        </p:txBody>
      </p:sp>
    </p:spTree>
    <p:extLst>
      <p:ext uri="{BB962C8B-B14F-4D97-AF65-F5344CB8AC3E}">
        <p14:creationId xmlns:p14="http://schemas.microsoft.com/office/powerpoint/2010/main" val="3601936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get a and b?</a:t>
            </a:r>
            <a:r>
              <a:rPr lang="en-US" baseline="0" dirty="0" smtClean="0"/>
              <a:t> let’s actually run a small experiment</a:t>
            </a:r>
          </a:p>
          <a:p>
            <a:endParaRPr lang="en-US" baseline="0" dirty="0" smtClean="0"/>
          </a:p>
          <a:p>
            <a:r>
              <a:rPr lang="en-US" baseline="0" dirty="0" smtClean="0"/>
              <a:t>What is a: how much time it takes you to realize where you need to go, how much time it takes to click</a:t>
            </a:r>
          </a:p>
          <a:p>
            <a:endParaRPr lang="en-US" baseline="0" dirty="0" smtClean="0"/>
          </a:p>
          <a:p>
            <a:r>
              <a:rPr lang="en-US" baseline="0" dirty="0" smtClean="0"/>
              <a:t>What is b: device-specific characteristics (e.g. using your arm to move, vs. using your leg to move, vs. using a mouse, vs. using a joystick, vs. using a stylus)</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7</a:t>
            </a:fld>
            <a:endParaRPr lang="en-US"/>
          </a:p>
        </p:txBody>
      </p:sp>
    </p:spTree>
    <p:extLst>
      <p:ext uri="{BB962C8B-B14F-4D97-AF65-F5344CB8AC3E}">
        <p14:creationId xmlns:p14="http://schemas.microsoft.com/office/powerpoint/2010/main" val="3601936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about the targets here</a:t>
            </a:r>
          </a:p>
          <a:p>
            <a:r>
              <a:rPr lang="en-US" dirty="0" smtClean="0"/>
              <a:t>Just</a:t>
            </a:r>
            <a:r>
              <a:rPr lang="en-US" baseline="0" dirty="0" smtClean="0"/>
              <a:t> list a few of the targets</a:t>
            </a:r>
          </a:p>
          <a:p>
            <a:endParaRPr lang="en-US" baseline="0" dirty="0" smtClean="0"/>
          </a:p>
          <a:p>
            <a:r>
              <a:rPr lang="en-US" baseline="0" dirty="0" smtClean="0"/>
              <a:t>Which are big?</a:t>
            </a:r>
          </a:p>
          <a:p>
            <a:r>
              <a:rPr lang="en-US" baseline="0" dirty="0" smtClean="0"/>
              <a:t>Which are easy to click?</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9</a:t>
            </a:fld>
            <a:endParaRPr lang="en-US"/>
          </a:p>
        </p:txBody>
      </p:sp>
    </p:spTree>
    <p:extLst>
      <p:ext uri="{BB962C8B-B14F-4D97-AF65-F5344CB8AC3E}">
        <p14:creationId xmlns:p14="http://schemas.microsoft.com/office/powerpoint/2010/main" val="3181313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www.asktog.com</a:t>
            </a:r>
            <a:r>
              <a:rPr lang="en-US" dirty="0" smtClean="0"/>
              <a:t>/columns/022DesignedToGiveFitts.html</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10</a:t>
            </a:fld>
            <a:endParaRPr lang="en-US"/>
          </a:p>
        </p:txBody>
      </p:sp>
    </p:spTree>
    <p:extLst>
      <p:ext uri="{BB962C8B-B14F-4D97-AF65-F5344CB8AC3E}">
        <p14:creationId xmlns:p14="http://schemas.microsoft.com/office/powerpoint/2010/main" val="3034473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forums.thoughtsmedia.com</a:t>
            </a:r>
            <a:r>
              <a:rPr lang="en-US" dirty="0" smtClean="0"/>
              <a:t>/f398/review-teksofts-brand-new-pocket-pc-utility-suite-smart-bar-82474.html</a:t>
            </a:r>
          </a:p>
          <a:p>
            <a:endParaRPr lang="en-US" dirty="0" smtClean="0"/>
          </a:p>
          <a:p>
            <a:r>
              <a:rPr lang="en-US" dirty="0" smtClean="0"/>
              <a:t>Compact placement of icons</a:t>
            </a:r>
          </a:p>
          <a:p>
            <a:r>
              <a:rPr lang="en-US" dirty="0" smtClean="0"/>
              <a:t>Scrollbar</a:t>
            </a:r>
            <a:r>
              <a:rPr lang="en-US" baseline="0" dirty="0" smtClean="0"/>
              <a:t> annoyingness</a:t>
            </a:r>
          </a:p>
          <a:p>
            <a:endParaRPr lang="en-US" baseline="0" dirty="0" smtClean="0"/>
          </a:p>
          <a:p>
            <a:r>
              <a:rPr lang="en-US" baseline="0" dirty="0" smtClean="0"/>
              <a:t>What do we do now?</a:t>
            </a:r>
          </a:p>
          <a:p>
            <a:endParaRPr lang="en-US" baseline="0" dirty="0" smtClean="0"/>
          </a:p>
          <a:p>
            <a:r>
              <a:rPr lang="en-US" baseline="0" dirty="0" smtClean="0"/>
              <a:t>Discoverability?</a:t>
            </a:r>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12</a:t>
            </a:fld>
            <a:endParaRPr lang="en-US"/>
          </a:p>
        </p:txBody>
      </p:sp>
    </p:spTree>
    <p:extLst>
      <p:ext uri="{BB962C8B-B14F-4D97-AF65-F5344CB8AC3E}">
        <p14:creationId xmlns:p14="http://schemas.microsoft.com/office/powerpoint/2010/main" val="175647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the closeness of the comment and thumbs up fields</a:t>
            </a:r>
          </a:p>
          <a:p>
            <a:endParaRPr lang="en-US" dirty="0" smtClean="0"/>
          </a:p>
          <a:p>
            <a:r>
              <a:rPr lang="en-US" dirty="0" smtClean="0"/>
              <a:t>Think about a mouse: easy to control</a:t>
            </a:r>
          </a:p>
          <a:p>
            <a:endParaRPr lang="en-US" dirty="0" smtClean="0"/>
          </a:p>
          <a:p>
            <a:r>
              <a:rPr lang="en-US" dirty="0" smtClean="0"/>
              <a:t>Your</a:t>
            </a:r>
            <a:r>
              <a:rPr lang="en-US" baseline="0" dirty="0" smtClean="0"/>
              <a:t> finger: </a:t>
            </a:r>
            <a:r>
              <a:rPr lang="en-US" baseline="0" smtClean="0"/>
              <a:t>pretty honking</a:t>
            </a:r>
            <a:endParaRPr lang="en-US"/>
          </a:p>
        </p:txBody>
      </p:sp>
      <p:sp>
        <p:nvSpPr>
          <p:cNvPr id="4" name="Slide Number Placeholder 3"/>
          <p:cNvSpPr>
            <a:spLocks noGrp="1"/>
          </p:cNvSpPr>
          <p:nvPr>
            <p:ph type="sldNum" sz="quarter" idx="10"/>
          </p:nvPr>
        </p:nvSpPr>
        <p:spPr/>
        <p:txBody>
          <a:bodyPr/>
          <a:lstStyle/>
          <a:p>
            <a:fld id="{2C9EC02C-7862-C04F-88CF-B6FBE0D0E7F9}" type="slidenum">
              <a:rPr lang="en-US" smtClean="0"/>
              <a:pPr/>
              <a:t>13</a:t>
            </a:fld>
            <a:endParaRPr lang="en-US"/>
          </a:p>
        </p:txBody>
      </p:sp>
    </p:spTree>
    <p:extLst>
      <p:ext uri="{BB962C8B-B14F-4D97-AF65-F5344CB8AC3E}">
        <p14:creationId xmlns:p14="http://schemas.microsoft.com/office/powerpoint/2010/main" val="57481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chemeClr val="bg1">
                    <a:lumMod val="85000"/>
                  </a:schemeClr>
                </a:solidFill>
              </a:defRPr>
            </a:lvl1pPr>
          </a:lstStyle>
          <a:p>
            <a:fld id="{FEB7961C-448B-B04C-A9E1-024D26EE0EBE}" type="datetime1">
              <a:rPr lang="en-CA" smtClean="0"/>
              <a:pPr/>
              <a:t>17-11-14</a:t>
            </a:fld>
            <a:endParaRPr lang="en-US"/>
          </a:p>
        </p:txBody>
      </p:sp>
      <p:sp>
        <p:nvSpPr>
          <p:cNvPr id="5" name="Footer Placeholder 4"/>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F5887A73-35C7-7A4B-A6C6-784A660F531C}" type="slidenum">
              <a:rPr lang="en-US" smtClean="0"/>
              <a:pPr/>
              <a:t>‹#›</a:t>
            </a:fld>
            <a:endParaRPr lang="en-US"/>
          </a:p>
        </p:txBody>
      </p:sp>
    </p:spTree>
    <p:extLst>
      <p:ext uri="{BB962C8B-B14F-4D97-AF65-F5344CB8AC3E}">
        <p14:creationId xmlns:p14="http://schemas.microsoft.com/office/powerpoint/2010/main" val="352227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1FD52-A99A-D342-A739-BB7D56F7C636}" type="datetime1">
              <a:rPr lang="en-CA" smtClean="0"/>
              <a:pPr/>
              <a:t>17-11-14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43333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3F3AA1-A1AA-1649-B18F-79CA9263B717}" type="datetime1">
              <a:rPr lang="en-CA" smtClean="0"/>
              <a:pPr/>
              <a:t>17-11-14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859220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AC4C2E"/>
        </a:solidFill>
        <a:effectLst/>
      </p:bgPr>
    </p:bg>
    <p:spTree>
      <p:nvGrpSpPr>
        <p:cNvPr id="1" name=""/>
        <p:cNvGrpSpPr/>
        <p:nvPr/>
      </p:nvGrpSpPr>
      <p:grpSpPr>
        <a:xfrm>
          <a:off x="0" y="0"/>
          <a:ext cx="0" cy="0"/>
          <a:chOff x="0" y="0"/>
          <a:chExt cx="0" cy="0"/>
        </a:xfrm>
      </p:grpSpPr>
      <p:sp>
        <p:nvSpPr>
          <p:cNvPr id="926722" name="Rectangle 2"/>
          <p:cNvSpPr>
            <a:spLocks noGrp="1" noChangeArrowheads="1"/>
          </p:cNvSpPr>
          <p:nvPr>
            <p:ph type="ctrTitle"/>
          </p:nvPr>
        </p:nvSpPr>
        <p:spPr>
          <a:xfrm>
            <a:off x="685800" y="1676400"/>
            <a:ext cx="7772400" cy="1143000"/>
          </a:xfrm>
        </p:spPr>
        <p:txBody>
          <a:bodyPr/>
          <a:lstStyle>
            <a:lvl1pPr>
              <a:defRPr>
                <a:solidFill>
                  <a:srgbClr val="D39C39"/>
                </a:solidFill>
              </a:defRPr>
            </a:lvl1pPr>
          </a:lstStyle>
          <a:p>
            <a:pPr lvl="0"/>
            <a:r>
              <a:rPr lang="en-US" noProof="0" smtClean="0"/>
              <a:t>HCI Research Directions</a:t>
            </a:r>
          </a:p>
        </p:txBody>
      </p:sp>
      <p:sp>
        <p:nvSpPr>
          <p:cNvPr id="926723" name="Text Box 3"/>
          <p:cNvSpPr txBox="1">
            <a:spLocks noChangeArrowheads="1"/>
          </p:cNvSpPr>
          <p:nvPr/>
        </p:nvSpPr>
        <p:spPr bwMode="auto">
          <a:xfrm>
            <a:off x="2438400" y="3810000"/>
            <a:ext cx="6400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defTabSz="914400" fontAlgn="base">
              <a:spcBef>
                <a:spcPct val="0"/>
              </a:spcBef>
              <a:spcAft>
                <a:spcPct val="0"/>
              </a:spcAft>
            </a:pPr>
            <a:r>
              <a:rPr lang="en-US" sz="2400" smtClean="0">
                <a:solidFill>
                  <a:srgbClr val="DFC183"/>
                </a:solidFill>
                <a:latin typeface="Arial Black" charset="0"/>
                <a:ea typeface="ＭＳ Ｐゴシック" charset="0"/>
              </a:rPr>
              <a:t>Prof. James A. Landay</a:t>
            </a:r>
          </a:p>
          <a:p>
            <a:pPr algn="r" defTabSz="914400" fontAlgn="base">
              <a:spcBef>
                <a:spcPct val="0"/>
              </a:spcBef>
              <a:spcAft>
                <a:spcPct val="0"/>
              </a:spcAft>
            </a:pPr>
            <a:r>
              <a:rPr lang="en-US" sz="2400" smtClean="0">
                <a:solidFill>
                  <a:srgbClr val="DFC183"/>
                </a:solidFill>
                <a:latin typeface="Arial Black" charset="0"/>
                <a:ea typeface="ＭＳ Ｐゴシック" charset="0"/>
              </a:rPr>
              <a:t>University of Washington</a:t>
            </a:r>
          </a:p>
          <a:p>
            <a:pPr algn="r" defTabSz="914400" fontAlgn="base">
              <a:spcBef>
                <a:spcPct val="0"/>
              </a:spcBef>
              <a:spcAft>
                <a:spcPct val="0"/>
              </a:spcAft>
            </a:pPr>
            <a:r>
              <a:rPr lang="en-US" sz="2400" smtClean="0">
                <a:solidFill>
                  <a:srgbClr val="DFC183"/>
                </a:solidFill>
                <a:latin typeface="Arial Black" charset="0"/>
                <a:ea typeface="ＭＳ Ｐゴシック" charset="0"/>
              </a:rPr>
              <a:t>Autumn 2004</a:t>
            </a:r>
          </a:p>
        </p:txBody>
      </p:sp>
      <p:pic>
        <p:nvPicPr>
          <p:cNvPr id="926724" name="Picture 4" descr="ui-ti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8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005433"/>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atin typeface="Arial"/>
              </a:rPr>
              <a:t>CSE490jl - Autumn 2004</a:t>
            </a:r>
          </a:p>
        </p:txBody>
      </p:sp>
      <p:sp>
        <p:nvSpPr>
          <p:cNvPr id="5" name="Footer Placeholder 4"/>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6" name="Slide Number Placeholder 5"/>
          <p:cNvSpPr>
            <a:spLocks noGrp="1"/>
          </p:cNvSpPr>
          <p:nvPr>
            <p:ph type="sldNum" sz="quarter" idx="12"/>
          </p:nvPr>
        </p:nvSpPr>
        <p:spPr/>
        <p:txBody>
          <a:bodyPr/>
          <a:lstStyle>
            <a:lvl1pPr>
              <a:defRPr/>
            </a:lvl1pPr>
          </a:lstStyle>
          <a:p>
            <a:fld id="{78EB0012-C727-EE49-807E-ED6D6992072C}" type="slidenum">
              <a:rPr lang="en-US">
                <a:latin typeface="Arial"/>
              </a:rPr>
              <a:pPr/>
              <a:t>‹#›</a:t>
            </a:fld>
            <a:endParaRPr lang="en-US">
              <a:latin typeface="Arial"/>
            </a:endParaRPr>
          </a:p>
        </p:txBody>
      </p:sp>
    </p:spTree>
    <p:extLst>
      <p:ext uri="{BB962C8B-B14F-4D97-AF65-F5344CB8AC3E}">
        <p14:creationId xmlns:p14="http://schemas.microsoft.com/office/powerpoint/2010/main" val="1957592060"/>
      </p:ext>
    </p:extLst>
  </p:cSld>
  <p:clrMapOvr>
    <a:masterClrMapping/>
  </p:clrMapOvr>
  <p:transition xmlns:p14="http://schemas.microsoft.com/office/powerpoint/2010/mai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atin typeface="Arial"/>
              </a:rPr>
              <a:t>CSE490jl - Autumn 2004</a:t>
            </a:r>
          </a:p>
        </p:txBody>
      </p:sp>
      <p:sp>
        <p:nvSpPr>
          <p:cNvPr id="5" name="Footer Placeholder 4"/>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6" name="Slide Number Placeholder 5"/>
          <p:cNvSpPr>
            <a:spLocks noGrp="1"/>
          </p:cNvSpPr>
          <p:nvPr>
            <p:ph type="sldNum" sz="quarter" idx="12"/>
          </p:nvPr>
        </p:nvSpPr>
        <p:spPr/>
        <p:txBody>
          <a:bodyPr/>
          <a:lstStyle>
            <a:lvl1pPr>
              <a:defRPr/>
            </a:lvl1pPr>
          </a:lstStyle>
          <a:p>
            <a:fld id="{A81D5E28-CA31-1C47-BB27-6E4AED7173FB}" type="slidenum">
              <a:rPr lang="en-US">
                <a:latin typeface="Arial"/>
              </a:rPr>
              <a:pPr/>
              <a:t>‹#›</a:t>
            </a:fld>
            <a:endParaRPr lang="en-US">
              <a:latin typeface="Arial"/>
            </a:endParaRPr>
          </a:p>
        </p:txBody>
      </p:sp>
    </p:spTree>
    <p:extLst>
      <p:ext uri="{BB962C8B-B14F-4D97-AF65-F5344CB8AC3E}">
        <p14:creationId xmlns:p14="http://schemas.microsoft.com/office/powerpoint/2010/main" val="3674625247"/>
      </p:ext>
    </p:extLst>
  </p:cSld>
  <p:clrMapOvr>
    <a:masterClrMapping/>
  </p:clrMapOvr>
  <p:transition xmlns:p14="http://schemas.microsoft.com/office/powerpoint/2010/mai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p:txBody>
          <a:bodyPr/>
          <a:lstStyle>
            <a:lvl1pPr>
              <a:defRPr/>
            </a:lvl1pPr>
          </a:lstStyle>
          <a:p>
            <a:fld id="{D1D9B0F2-4CD9-E34B-9071-19A0EB2AAE32}" type="slidenum">
              <a:rPr lang="en-US">
                <a:latin typeface="Arial"/>
              </a:rPr>
              <a:pPr/>
              <a:t>‹#›</a:t>
            </a:fld>
            <a:endParaRPr lang="en-US">
              <a:latin typeface="Arial"/>
            </a:endParaRPr>
          </a:p>
        </p:txBody>
      </p:sp>
    </p:spTree>
    <p:extLst>
      <p:ext uri="{BB962C8B-B14F-4D97-AF65-F5344CB8AC3E}">
        <p14:creationId xmlns:p14="http://schemas.microsoft.com/office/powerpoint/2010/main" val="3678897737"/>
      </p:ext>
    </p:extLst>
  </p:cSld>
  <p:clrMapOvr>
    <a:masterClrMapping/>
  </p:clrMapOvr>
  <p:transition xmlns:p14="http://schemas.microsoft.com/office/powerpoint/2010/mai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atin typeface="Arial"/>
              </a:rPr>
              <a:t>CSE490jl - Autumn 2004</a:t>
            </a:r>
          </a:p>
        </p:txBody>
      </p:sp>
      <p:sp>
        <p:nvSpPr>
          <p:cNvPr id="8" name="Footer Placeholder 7"/>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9" name="Slide Number Placeholder 8"/>
          <p:cNvSpPr>
            <a:spLocks noGrp="1"/>
          </p:cNvSpPr>
          <p:nvPr>
            <p:ph type="sldNum" sz="quarter" idx="12"/>
          </p:nvPr>
        </p:nvSpPr>
        <p:spPr/>
        <p:txBody>
          <a:bodyPr/>
          <a:lstStyle>
            <a:lvl1pPr>
              <a:defRPr/>
            </a:lvl1pPr>
          </a:lstStyle>
          <a:p>
            <a:fld id="{0BE091CE-033F-D347-8C58-9876AD01A946}" type="slidenum">
              <a:rPr lang="en-US">
                <a:latin typeface="Arial"/>
              </a:rPr>
              <a:pPr/>
              <a:t>‹#›</a:t>
            </a:fld>
            <a:endParaRPr lang="en-US">
              <a:latin typeface="Arial"/>
            </a:endParaRPr>
          </a:p>
        </p:txBody>
      </p:sp>
    </p:spTree>
    <p:extLst>
      <p:ext uri="{BB962C8B-B14F-4D97-AF65-F5344CB8AC3E}">
        <p14:creationId xmlns:p14="http://schemas.microsoft.com/office/powerpoint/2010/main" val="3541376784"/>
      </p:ext>
    </p:extLst>
  </p:cSld>
  <p:clrMapOvr>
    <a:masterClrMapping/>
  </p:clrMapOvr>
  <p:transition xmlns:p14="http://schemas.microsoft.com/office/powerpoint/2010/mai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atin typeface="Arial"/>
              </a:rPr>
              <a:t>CSE490jl - Autumn 2004</a:t>
            </a:r>
          </a:p>
        </p:txBody>
      </p:sp>
      <p:sp>
        <p:nvSpPr>
          <p:cNvPr id="4" name="Footer Placeholder 3"/>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5" name="Slide Number Placeholder 4"/>
          <p:cNvSpPr>
            <a:spLocks noGrp="1"/>
          </p:cNvSpPr>
          <p:nvPr>
            <p:ph type="sldNum" sz="quarter" idx="12"/>
          </p:nvPr>
        </p:nvSpPr>
        <p:spPr/>
        <p:txBody>
          <a:bodyPr/>
          <a:lstStyle>
            <a:lvl1pPr>
              <a:defRPr/>
            </a:lvl1pPr>
          </a:lstStyle>
          <a:p>
            <a:fld id="{A46796F3-44EA-304E-A130-2AABCCC0DDA6}" type="slidenum">
              <a:rPr lang="en-US">
                <a:latin typeface="Arial"/>
              </a:rPr>
              <a:pPr/>
              <a:t>‹#›</a:t>
            </a:fld>
            <a:endParaRPr lang="en-US">
              <a:latin typeface="Arial"/>
            </a:endParaRPr>
          </a:p>
        </p:txBody>
      </p:sp>
    </p:spTree>
    <p:extLst>
      <p:ext uri="{BB962C8B-B14F-4D97-AF65-F5344CB8AC3E}">
        <p14:creationId xmlns:p14="http://schemas.microsoft.com/office/powerpoint/2010/main" val="3675170517"/>
      </p:ext>
    </p:extLst>
  </p:cSld>
  <p:clrMapOvr>
    <a:masterClrMapping/>
  </p:clrMapOvr>
  <p:transition xmlns:p14="http://schemas.microsoft.com/office/powerpoint/2010/mai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atin typeface="Arial"/>
              </a:rPr>
              <a:t>CSE490jl - Autumn 2004</a:t>
            </a:r>
          </a:p>
        </p:txBody>
      </p:sp>
      <p:sp>
        <p:nvSpPr>
          <p:cNvPr id="3" name="Footer Placeholder 2"/>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4" name="Slide Number Placeholder 3"/>
          <p:cNvSpPr>
            <a:spLocks noGrp="1"/>
          </p:cNvSpPr>
          <p:nvPr>
            <p:ph type="sldNum" sz="quarter" idx="12"/>
          </p:nvPr>
        </p:nvSpPr>
        <p:spPr/>
        <p:txBody>
          <a:bodyPr/>
          <a:lstStyle>
            <a:lvl1pPr>
              <a:defRPr/>
            </a:lvl1pPr>
          </a:lstStyle>
          <a:p>
            <a:fld id="{AFC02347-30F4-924F-A8CA-59511D4CE677}" type="slidenum">
              <a:rPr lang="en-US">
                <a:latin typeface="Arial"/>
              </a:rPr>
              <a:pPr/>
              <a:t>‹#›</a:t>
            </a:fld>
            <a:endParaRPr lang="en-US">
              <a:latin typeface="Arial"/>
            </a:endParaRPr>
          </a:p>
        </p:txBody>
      </p:sp>
    </p:spTree>
    <p:extLst>
      <p:ext uri="{BB962C8B-B14F-4D97-AF65-F5344CB8AC3E}">
        <p14:creationId xmlns:p14="http://schemas.microsoft.com/office/powerpoint/2010/main" val="1974866052"/>
      </p:ext>
    </p:extLst>
  </p:cSld>
  <p:clrMapOvr>
    <a:masterClrMapping/>
  </p:clrMapOvr>
  <p:transition xmlns:p14="http://schemas.microsoft.com/office/powerpoint/2010/mai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p:txBody>
          <a:bodyPr/>
          <a:lstStyle>
            <a:lvl1pPr>
              <a:defRPr/>
            </a:lvl1pPr>
          </a:lstStyle>
          <a:p>
            <a:fld id="{56F8645A-5941-3341-AA34-72CD89E670F8}" type="slidenum">
              <a:rPr lang="en-US">
                <a:latin typeface="Arial"/>
              </a:rPr>
              <a:pPr/>
              <a:t>‹#›</a:t>
            </a:fld>
            <a:endParaRPr lang="en-US">
              <a:latin typeface="Arial"/>
            </a:endParaRPr>
          </a:p>
        </p:txBody>
      </p:sp>
    </p:spTree>
    <p:extLst>
      <p:ext uri="{BB962C8B-B14F-4D97-AF65-F5344CB8AC3E}">
        <p14:creationId xmlns:p14="http://schemas.microsoft.com/office/powerpoint/2010/main" val="2511259279"/>
      </p:ext>
    </p:extLst>
  </p:cSld>
  <p:clrMapOvr>
    <a:masterClrMapping/>
  </p:clrMapOvr>
  <p:transition xmlns:p14="http://schemas.microsoft.com/office/powerpoint/2010/mai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1BF07-92EB-B946-AFD5-BE123E5F7F45}" type="datetime1">
              <a:rPr lang="en-CA" smtClean="0"/>
              <a:pPr/>
              <a:t>17-11-14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2806281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p:txBody>
          <a:bodyPr/>
          <a:lstStyle>
            <a:lvl1pPr>
              <a:defRPr/>
            </a:lvl1pPr>
          </a:lstStyle>
          <a:p>
            <a:fld id="{D3A05450-1777-5E4F-B061-20906C9EE293}" type="slidenum">
              <a:rPr lang="en-US">
                <a:latin typeface="Arial"/>
              </a:rPr>
              <a:pPr/>
              <a:t>‹#›</a:t>
            </a:fld>
            <a:endParaRPr lang="en-US">
              <a:latin typeface="Arial"/>
            </a:endParaRPr>
          </a:p>
        </p:txBody>
      </p:sp>
    </p:spTree>
    <p:extLst>
      <p:ext uri="{BB962C8B-B14F-4D97-AF65-F5344CB8AC3E}">
        <p14:creationId xmlns:p14="http://schemas.microsoft.com/office/powerpoint/2010/main" val="3379965444"/>
      </p:ext>
    </p:extLst>
  </p:cSld>
  <p:clrMapOvr>
    <a:masterClrMapping/>
  </p:clrMapOvr>
  <p:transition xmlns:p14="http://schemas.microsoft.com/office/powerpoint/2010/mai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atin typeface="Arial"/>
              </a:rPr>
              <a:t>CSE490jl - Autumn 2004</a:t>
            </a:r>
          </a:p>
        </p:txBody>
      </p:sp>
      <p:sp>
        <p:nvSpPr>
          <p:cNvPr id="5" name="Footer Placeholder 4"/>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6" name="Slide Number Placeholder 5"/>
          <p:cNvSpPr>
            <a:spLocks noGrp="1"/>
          </p:cNvSpPr>
          <p:nvPr>
            <p:ph type="sldNum" sz="quarter" idx="12"/>
          </p:nvPr>
        </p:nvSpPr>
        <p:spPr/>
        <p:txBody>
          <a:bodyPr/>
          <a:lstStyle>
            <a:lvl1pPr>
              <a:defRPr/>
            </a:lvl1pPr>
          </a:lstStyle>
          <a:p>
            <a:fld id="{A9E44462-F8FE-DF45-B6E0-15749EA9A35A}" type="slidenum">
              <a:rPr lang="en-US">
                <a:latin typeface="Arial"/>
              </a:rPr>
              <a:pPr/>
              <a:t>‹#›</a:t>
            </a:fld>
            <a:endParaRPr lang="en-US">
              <a:latin typeface="Arial"/>
            </a:endParaRPr>
          </a:p>
        </p:txBody>
      </p:sp>
    </p:spTree>
    <p:extLst>
      <p:ext uri="{BB962C8B-B14F-4D97-AF65-F5344CB8AC3E}">
        <p14:creationId xmlns:p14="http://schemas.microsoft.com/office/powerpoint/2010/main" val="2530183093"/>
      </p:ext>
    </p:extLst>
  </p:cSld>
  <p:clrMapOvr>
    <a:masterClrMapping/>
  </p:clrMapOvr>
  <p:transition xmlns:p14="http://schemas.microsoft.com/office/powerpoint/2010/mai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8650" y="352425"/>
            <a:ext cx="216535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9425" y="352425"/>
            <a:ext cx="6346825"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atin typeface="Arial"/>
              </a:rPr>
              <a:t>CSE490jl - Autumn 2004</a:t>
            </a:r>
          </a:p>
        </p:txBody>
      </p:sp>
      <p:sp>
        <p:nvSpPr>
          <p:cNvPr id="5" name="Footer Placeholder 4"/>
          <p:cNvSpPr>
            <a:spLocks noGrp="1"/>
          </p:cNvSpPr>
          <p:nvPr>
            <p:ph type="ftr" sz="quarter" idx="11"/>
          </p:nvPr>
        </p:nvSpPr>
        <p:spPr/>
        <p:txBody>
          <a:bodyPr/>
          <a:lstStyle>
            <a:lvl1pPr>
              <a:defRPr/>
            </a:lvl1pPr>
          </a:lstStyle>
          <a:p>
            <a:r>
              <a:rPr lang="en-US">
                <a:latin typeface="Arial"/>
              </a:rPr>
              <a:t>User Interface Design, Prototyping, and Evaluation</a:t>
            </a:r>
          </a:p>
        </p:txBody>
      </p:sp>
      <p:sp>
        <p:nvSpPr>
          <p:cNvPr id="6" name="Slide Number Placeholder 5"/>
          <p:cNvSpPr>
            <a:spLocks noGrp="1"/>
          </p:cNvSpPr>
          <p:nvPr>
            <p:ph type="sldNum" sz="quarter" idx="12"/>
          </p:nvPr>
        </p:nvSpPr>
        <p:spPr/>
        <p:txBody>
          <a:bodyPr/>
          <a:lstStyle>
            <a:lvl1pPr>
              <a:defRPr/>
            </a:lvl1pPr>
          </a:lstStyle>
          <a:p>
            <a:fld id="{DDCCF18C-0A12-574D-8A58-3966AEAA86D9}" type="slidenum">
              <a:rPr lang="en-US">
                <a:latin typeface="Arial"/>
              </a:rPr>
              <a:pPr/>
              <a:t>‹#›</a:t>
            </a:fld>
            <a:endParaRPr lang="en-US">
              <a:latin typeface="Arial"/>
            </a:endParaRPr>
          </a:p>
        </p:txBody>
      </p:sp>
    </p:spTree>
    <p:extLst>
      <p:ext uri="{BB962C8B-B14F-4D97-AF65-F5344CB8AC3E}">
        <p14:creationId xmlns:p14="http://schemas.microsoft.com/office/powerpoint/2010/main" val="4288326331"/>
      </p:ext>
    </p:extLst>
  </p:cSld>
  <p:clrMapOvr>
    <a:masterClrMapping/>
  </p:clrMapOvr>
  <p:transition xmlns:p14="http://schemas.microsoft.com/office/powerpoint/2010/main">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79425" y="352425"/>
            <a:ext cx="8664575" cy="1143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600200"/>
            <a:ext cx="3810000" cy="4724400"/>
          </a:xfrm>
        </p:spPr>
        <p:txBody>
          <a:bodyPr/>
          <a:lstStyle/>
          <a:p>
            <a:endParaRPr lang="en-US"/>
          </a:p>
        </p:txBody>
      </p:sp>
      <p:sp>
        <p:nvSpPr>
          <p:cNvPr id="4" name="Text Placeholder 3"/>
          <p:cNvSpPr>
            <a:spLocks noGrp="1"/>
          </p:cNvSpPr>
          <p:nvPr>
            <p:ph type="body" sz="half" idx="2"/>
          </p:nvPr>
        </p:nvSpPr>
        <p:spPr>
          <a:xfrm>
            <a:off x="4648200" y="16002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553200"/>
            <a:ext cx="1905000" cy="457200"/>
          </a:xfrm>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a:xfrm>
            <a:off x="2667000" y="6553200"/>
            <a:ext cx="4724400" cy="457200"/>
          </a:xfrm>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a:xfrm>
            <a:off x="7467600" y="6553200"/>
            <a:ext cx="990600" cy="457200"/>
          </a:xfrm>
        </p:spPr>
        <p:txBody>
          <a:bodyPr/>
          <a:lstStyle>
            <a:lvl1pPr>
              <a:defRPr/>
            </a:lvl1pPr>
          </a:lstStyle>
          <a:p>
            <a:fld id="{CA908FEA-A21E-7F40-BF09-EF62ADEFF903}" type="slidenum">
              <a:rPr lang="en-US">
                <a:latin typeface="Arial"/>
              </a:rPr>
              <a:pPr/>
              <a:t>‹#›</a:t>
            </a:fld>
            <a:endParaRPr lang="en-US">
              <a:latin typeface="Arial"/>
            </a:endParaRPr>
          </a:p>
        </p:txBody>
      </p:sp>
    </p:spTree>
    <p:extLst>
      <p:ext uri="{BB962C8B-B14F-4D97-AF65-F5344CB8AC3E}">
        <p14:creationId xmlns:p14="http://schemas.microsoft.com/office/powerpoint/2010/main" val="4205210639"/>
      </p:ext>
    </p:extLst>
  </p:cSld>
  <p:clrMapOvr>
    <a:masterClrMapping/>
  </p:clrMapOvr>
  <p:transition xmlns:p14="http://schemas.microsoft.com/office/powerpoint/2010/main">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79425" y="352425"/>
            <a:ext cx="866457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002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3810000" cy="4724400"/>
          </a:xfrm>
        </p:spPr>
        <p:txBody>
          <a:bodyPr/>
          <a:lstStyle/>
          <a:p>
            <a:endParaRPr lang="en-US"/>
          </a:p>
        </p:txBody>
      </p:sp>
      <p:sp>
        <p:nvSpPr>
          <p:cNvPr id="5" name="Date Placeholder 4"/>
          <p:cNvSpPr>
            <a:spLocks noGrp="1"/>
          </p:cNvSpPr>
          <p:nvPr>
            <p:ph type="dt" sz="half" idx="10"/>
          </p:nvPr>
        </p:nvSpPr>
        <p:spPr>
          <a:xfrm>
            <a:off x="685800" y="6553200"/>
            <a:ext cx="1905000" cy="457200"/>
          </a:xfrm>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a:xfrm>
            <a:off x="2667000" y="6553200"/>
            <a:ext cx="4724400" cy="457200"/>
          </a:xfrm>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a:xfrm>
            <a:off x="7467600" y="6553200"/>
            <a:ext cx="990600" cy="457200"/>
          </a:xfrm>
        </p:spPr>
        <p:txBody>
          <a:bodyPr/>
          <a:lstStyle>
            <a:lvl1pPr>
              <a:defRPr/>
            </a:lvl1pPr>
          </a:lstStyle>
          <a:p>
            <a:fld id="{81021F8B-9150-7445-8506-4BFA731C208D}" type="slidenum">
              <a:rPr lang="en-US">
                <a:latin typeface="Arial"/>
              </a:rPr>
              <a:pPr/>
              <a:t>‹#›</a:t>
            </a:fld>
            <a:endParaRPr lang="en-US">
              <a:latin typeface="Arial"/>
            </a:endParaRPr>
          </a:p>
        </p:txBody>
      </p:sp>
    </p:spTree>
    <p:extLst>
      <p:ext uri="{BB962C8B-B14F-4D97-AF65-F5344CB8AC3E}">
        <p14:creationId xmlns:p14="http://schemas.microsoft.com/office/powerpoint/2010/main" val="893488833"/>
      </p:ext>
    </p:extLst>
  </p:cSld>
  <p:clrMapOvr>
    <a:masterClrMapping/>
  </p:clrMapOvr>
  <p:transition xmlns:p14="http://schemas.microsoft.com/office/powerpoint/2010/main">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79425" y="352425"/>
            <a:ext cx="8664575"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600200"/>
            <a:ext cx="3810000" cy="4724400"/>
          </a:xfrm>
        </p:spPr>
        <p:txBody>
          <a:bodyPr/>
          <a:lstStyle/>
          <a:p>
            <a:endParaRPr lang="en-US"/>
          </a:p>
        </p:txBody>
      </p:sp>
      <p:sp>
        <p:nvSpPr>
          <p:cNvPr id="4" name="Text Placeholder 3"/>
          <p:cNvSpPr>
            <a:spLocks noGrp="1"/>
          </p:cNvSpPr>
          <p:nvPr>
            <p:ph type="body" sz="half" idx="2"/>
          </p:nvPr>
        </p:nvSpPr>
        <p:spPr>
          <a:xfrm>
            <a:off x="4648200" y="1600200"/>
            <a:ext cx="3810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553200"/>
            <a:ext cx="1905000" cy="457200"/>
          </a:xfrm>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a:xfrm>
            <a:off x="2667000" y="6553200"/>
            <a:ext cx="4724400" cy="457200"/>
          </a:xfrm>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a:xfrm>
            <a:off x="7467600" y="6553200"/>
            <a:ext cx="990600" cy="457200"/>
          </a:xfrm>
        </p:spPr>
        <p:txBody>
          <a:bodyPr/>
          <a:lstStyle>
            <a:lvl1pPr>
              <a:defRPr/>
            </a:lvl1pPr>
          </a:lstStyle>
          <a:p>
            <a:fld id="{28CD3644-A7EA-3A40-9595-0117BDDE4EFF}" type="slidenum">
              <a:rPr lang="en-US">
                <a:latin typeface="Arial"/>
              </a:rPr>
              <a:pPr/>
              <a:t>‹#›</a:t>
            </a:fld>
            <a:endParaRPr lang="en-US">
              <a:latin typeface="Arial"/>
            </a:endParaRPr>
          </a:p>
        </p:txBody>
      </p:sp>
    </p:spTree>
    <p:extLst>
      <p:ext uri="{BB962C8B-B14F-4D97-AF65-F5344CB8AC3E}">
        <p14:creationId xmlns:p14="http://schemas.microsoft.com/office/powerpoint/2010/main" val="808688044"/>
      </p:ext>
    </p:extLst>
  </p:cSld>
  <p:clrMapOvr>
    <a:masterClrMapping/>
  </p:clrMapOvr>
  <p:transition xmlns:p14="http://schemas.microsoft.com/office/powerpoint/2010/main">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79425" y="352425"/>
            <a:ext cx="8664575"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77724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038600"/>
            <a:ext cx="77724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553200"/>
            <a:ext cx="1905000" cy="457200"/>
          </a:xfrm>
        </p:spPr>
        <p:txBody>
          <a:bodyPr/>
          <a:lstStyle>
            <a:lvl1pPr>
              <a:defRPr/>
            </a:lvl1pPr>
          </a:lstStyle>
          <a:p>
            <a:r>
              <a:rPr lang="en-US">
                <a:latin typeface="Arial"/>
              </a:rPr>
              <a:t>CSE490jl - Autumn 2004</a:t>
            </a:r>
          </a:p>
        </p:txBody>
      </p:sp>
      <p:sp>
        <p:nvSpPr>
          <p:cNvPr id="6" name="Footer Placeholder 5"/>
          <p:cNvSpPr>
            <a:spLocks noGrp="1"/>
          </p:cNvSpPr>
          <p:nvPr>
            <p:ph type="ftr" sz="quarter" idx="11"/>
          </p:nvPr>
        </p:nvSpPr>
        <p:spPr>
          <a:xfrm>
            <a:off x="2667000" y="6553200"/>
            <a:ext cx="4724400" cy="457200"/>
          </a:xfrm>
        </p:spPr>
        <p:txBody>
          <a:bodyPr/>
          <a:lstStyle>
            <a:lvl1pPr>
              <a:defRPr/>
            </a:lvl1pPr>
          </a:lstStyle>
          <a:p>
            <a:r>
              <a:rPr lang="en-US">
                <a:latin typeface="Arial"/>
              </a:rPr>
              <a:t>User Interface Design, Prototyping, and Evaluation</a:t>
            </a:r>
          </a:p>
        </p:txBody>
      </p:sp>
      <p:sp>
        <p:nvSpPr>
          <p:cNvPr id="7" name="Slide Number Placeholder 6"/>
          <p:cNvSpPr>
            <a:spLocks noGrp="1"/>
          </p:cNvSpPr>
          <p:nvPr>
            <p:ph type="sldNum" sz="quarter" idx="12"/>
          </p:nvPr>
        </p:nvSpPr>
        <p:spPr>
          <a:xfrm>
            <a:off x="7467600" y="6553200"/>
            <a:ext cx="990600" cy="457200"/>
          </a:xfrm>
        </p:spPr>
        <p:txBody>
          <a:bodyPr/>
          <a:lstStyle>
            <a:lvl1pPr>
              <a:defRPr/>
            </a:lvl1pPr>
          </a:lstStyle>
          <a:p>
            <a:fld id="{24871AE9-28EE-7D49-8296-B9B1023C2788}" type="slidenum">
              <a:rPr lang="en-US">
                <a:latin typeface="Arial"/>
              </a:rPr>
              <a:pPr/>
              <a:t>‹#›</a:t>
            </a:fld>
            <a:endParaRPr lang="en-US">
              <a:latin typeface="Arial"/>
            </a:endParaRPr>
          </a:p>
        </p:txBody>
      </p:sp>
    </p:spTree>
    <p:extLst>
      <p:ext uri="{BB962C8B-B14F-4D97-AF65-F5344CB8AC3E}">
        <p14:creationId xmlns:p14="http://schemas.microsoft.com/office/powerpoint/2010/main" val="2088957742"/>
      </p:ext>
    </p:extLst>
  </p:cSld>
  <p:clrMapOvr>
    <a:masterClrMapping/>
  </p:clrMapOvr>
  <p:transition xmlns:p14="http://schemas.microsoft.com/office/powerpoint/2010/mai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51132B-B38A-5D4C-800F-FAEDFC149E6E}" type="datetime1">
              <a:rPr lang="en-CA" smtClean="0"/>
              <a:pPr/>
              <a:t>17-11-14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32277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D77586-A229-1544-A360-351E8B484D55}" type="datetime1">
              <a:rPr lang="en-CA" smtClean="0"/>
              <a:pPr/>
              <a:t>17-11-14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41199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56312C-814A-F64A-9DCE-17CD7A355725}" type="datetime1">
              <a:rPr lang="en-CA" smtClean="0"/>
              <a:pPr/>
              <a:t>17-11-14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383729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A2AA9-2D9C-3B49-AFD5-B09748D14B14}" type="datetime1">
              <a:rPr lang="en-CA" smtClean="0"/>
              <a:pPr/>
              <a:t>17-11-14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253458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D9982-0812-EA47-9A1F-AC3BE2E86E09}" type="datetime1">
              <a:rPr lang="en-CA" smtClean="0"/>
              <a:pPr/>
              <a:t>17-11-14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4075110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534E96-6981-BE46-81F3-C012122F066C}" type="datetime1">
              <a:rPr lang="en-CA" smtClean="0"/>
              <a:pPr/>
              <a:t>17-11-14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247569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E1474-C134-AE4E-B5D3-93AEFBD83E37}" type="datetime1">
              <a:rPr lang="en-CA" smtClean="0"/>
              <a:pPr/>
              <a:t>17-11-14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87A73-35C7-7A4B-A6C6-784A660F531C}" type="slidenum">
              <a:rPr lang="en-US" smtClean="0"/>
              <a:pPr/>
              <a:t>‹#›</a:t>
            </a:fld>
            <a:endParaRPr lang="en-US"/>
          </a:p>
        </p:txBody>
      </p:sp>
    </p:spTree>
    <p:extLst>
      <p:ext uri="{BB962C8B-B14F-4D97-AF65-F5344CB8AC3E}">
        <p14:creationId xmlns:p14="http://schemas.microsoft.com/office/powerpoint/2010/main" val="19539392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Relationship Id="rId14" Type="http://schemas.openxmlformats.org/officeDocument/2006/relationships/slideLayout" Target="../slideLayouts/slideLayout25.xml"/><Relationship Id="rId15" Type="http://schemas.openxmlformats.org/officeDocument/2006/relationships/slideLayout" Target="../slideLayouts/slideLayout26.xml"/><Relationship Id="rId16"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EC2FD-5C3B-B54A-B7FA-8548072860BF}" type="datetime1">
              <a:rPr lang="en-CA" smtClean="0"/>
              <a:pPr/>
              <a:t>17-11-14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87A73-35C7-7A4B-A6C6-784A660F531C}" type="slidenum">
              <a:rPr lang="en-US" smtClean="0"/>
              <a:pPr/>
              <a:t>‹#›</a:t>
            </a:fld>
            <a:endParaRPr lang="en-US"/>
          </a:p>
        </p:txBody>
      </p:sp>
    </p:spTree>
    <p:extLst>
      <p:ext uri="{BB962C8B-B14F-4D97-AF65-F5344CB8AC3E}">
        <p14:creationId xmlns:p14="http://schemas.microsoft.com/office/powerpoint/2010/main" val="35721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b="1" kern="1200">
          <a:solidFill>
            <a:schemeClr val="bg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FFFFFF"/>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bg1">
              <a:lumMod val="85000"/>
            </a:schemeClr>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bg1">
              <a:lumMod val="85000"/>
            </a:schemeClr>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bg1">
              <a:lumMod val="85000"/>
            </a:schemeClr>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bg1">
              <a:lumMod val="8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7888A6"/>
        </a:solidFill>
        <a:effectLst/>
      </p:bgPr>
    </p:bg>
    <p:spTree>
      <p:nvGrpSpPr>
        <p:cNvPr id="1" name=""/>
        <p:cNvGrpSpPr/>
        <p:nvPr/>
      </p:nvGrpSpPr>
      <p:grpSpPr>
        <a:xfrm>
          <a:off x="0" y="0"/>
          <a:ext cx="0" cy="0"/>
          <a:chOff x="0" y="0"/>
          <a:chExt cx="0" cy="0"/>
        </a:xfrm>
      </p:grpSpPr>
      <p:sp>
        <p:nvSpPr>
          <p:cNvPr id="925698" name="Rectangle 2"/>
          <p:cNvSpPr>
            <a:spLocks noChangeArrowheads="1"/>
          </p:cNvSpPr>
          <p:nvPr/>
        </p:nvSpPr>
        <p:spPr bwMode="auto">
          <a:xfrm>
            <a:off x="0" y="0"/>
            <a:ext cx="9144000" cy="109696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defTabSz="914400" fontAlgn="base">
              <a:spcBef>
                <a:spcPct val="0"/>
              </a:spcBef>
              <a:spcAft>
                <a:spcPct val="0"/>
              </a:spcAft>
            </a:pPr>
            <a:endParaRPr lang="en-US" sz="2400" smtClean="0">
              <a:solidFill>
                <a:srgbClr val="F8BF08"/>
              </a:solidFill>
              <a:latin typeface="Times New Roman" charset="0"/>
              <a:ea typeface="ＭＳ Ｐゴシック" charset="0"/>
            </a:endParaRPr>
          </a:p>
        </p:txBody>
      </p:sp>
      <p:sp>
        <p:nvSpPr>
          <p:cNvPr id="925699" name="Rectangle 3"/>
          <p:cNvSpPr>
            <a:spLocks noGrp="1" noChangeArrowheads="1"/>
          </p:cNvSpPr>
          <p:nvPr>
            <p:ph type="title"/>
          </p:nvPr>
        </p:nvSpPr>
        <p:spPr bwMode="auto">
          <a:xfrm>
            <a:off x="479425" y="352425"/>
            <a:ext cx="86645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5700" name="Rectangle 4"/>
          <p:cNvSpPr>
            <a:spLocks noGrp="1" noChangeArrowheads="1"/>
          </p:cNvSpPr>
          <p:nvPr>
            <p:ph type="body" idx="1"/>
          </p:nvPr>
        </p:nvSpPr>
        <p:spPr bwMode="auto">
          <a:xfrm>
            <a:off x="685800" y="16002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5701" name="Rectangle 5"/>
          <p:cNvSpPr>
            <a:spLocks noGrp="1" noChangeArrowheads="1"/>
          </p:cNvSpPr>
          <p:nvPr>
            <p:ph type="dt" sz="half" idx="2"/>
          </p:nvPr>
        </p:nvSpPr>
        <p:spPr bwMode="auto">
          <a:xfrm>
            <a:off x="685800" y="6553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100" b="1">
                <a:solidFill>
                  <a:srgbClr val="D4E8F4"/>
                </a:solidFill>
                <a:latin typeface="+mn-lt"/>
              </a:defRPr>
            </a:lvl1pPr>
          </a:lstStyle>
          <a:p>
            <a:pPr defTabSz="914400" fontAlgn="base">
              <a:spcBef>
                <a:spcPct val="0"/>
              </a:spcBef>
              <a:spcAft>
                <a:spcPct val="0"/>
              </a:spcAft>
            </a:pPr>
            <a:r>
              <a:rPr lang="en-US" smtClean="0">
                <a:latin typeface="Arial"/>
                <a:ea typeface="ＭＳ Ｐゴシック" charset="0"/>
              </a:rPr>
              <a:t>CSE490jl - Autumn 2004</a:t>
            </a:r>
          </a:p>
        </p:txBody>
      </p:sp>
      <p:sp>
        <p:nvSpPr>
          <p:cNvPr id="925702" name="Rectangle 6"/>
          <p:cNvSpPr>
            <a:spLocks noGrp="1" noChangeArrowheads="1"/>
          </p:cNvSpPr>
          <p:nvPr>
            <p:ph type="ftr" sz="quarter" idx="3"/>
          </p:nvPr>
        </p:nvSpPr>
        <p:spPr bwMode="auto">
          <a:xfrm>
            <a:off x="2667000" y="6553200"/>
            <a:ext cx="472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100" b="1">
                <a:solidFill>
                  <a:srgbClr val="D4E8F4"/>
                </a:solidFill>
                <a:latin typeface="+mn-lt"/>
              </a:defRPr>
            </a:lvl1pPr>
          </a:lstStyle>
          <a:p>
            <a:pPr defTabSz="914400" fontAlgn="base">
              <a:spcBef>
                <a:spcPct val="0"/>
              </a:spcBef>
              <a:spcAft>
                <a:spcPct val="0"/>
              </a:spcAft>
            </a:pPr>
            <a:r>
              <a:rPr lang="en-US" smtClean="0">
                <a:latin typeface="Arial"/>
                <a:ea typeface="ＭＳ Ｐゴシック" charset="0"/>
              </a:rPr>
              <a:t>User Interface Design, Prototyping, and Evaluation</a:t>
            </a:r>
          </a:p>
        </p:txBody>
      </p:sp>
      <p:sp>
        <p:nvSpPr>
          <p:cNvPr id="925703" name="Rectangle 7"/>
          <p:cNvSpPr>
            <a:spLocks noGrp="1" noChangeArrowheads="1"/>
          </p:cNvSpPr>
          <p:nvPr>
            <p:ph type="sldNum" sz="quarter" idx="4"/>
          </p:nvPr>
        </p:nvSpPr>
        <p:spPr bwMode="auto">
          <a:xfrm>
            <a:off x="7467600" y="65532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100" b="1">
                <a:solidFill>
                  <a:srgbClr val="D4E8F4"/>
                </a:solidFill>
                <a:latin typeface="+mn-lt"/>
              </a:defRPr>
            </a:lvl1pPr>
          </a:lstStyle>
          <a:p>
            <a:pPr defTabSz="914400" fontAlgn="base">
              <a:spcBef>
                <a:spcPct val="0"/>
              </a:spcBef>
              <a:spcAft>
                <a:spcPct val="0"/>
              </a:spcAft>
            </a:pPr>
            <a:fld id="{7F0D2FBA-6E99-5044-8849-C5B1DD7298CD}" type="slidenum">
              <a:rPr lang="en-US" smtClean="0">
                <a:latin typeface="Arial"/>
                <a:ea typeface="ＭＳ Ｐゴシック" charset="0"/>
              </a:rPr>
              <a:pPr defTabSz="914400" fontAlgn="base">
                <a:spcBef>
                  <a:spcPct val="0"/>
                </a:spcBef>
                <a:spcAft>
                  <a:spcPct val="0"/>
                </a:spcAft>
              </a:pPr>
              <a:t>‹#›</a:t>
            </a:fld>
            <a:endParaRPr lang="en-US" smtClean="0">
              <a:latin typeface="Arial"/>
              <a:ea typeface="ＭＳ Ｐゴシック" charset="0"/>
            </a:endParaRPr>
          </a:p>
        </p:txBody>
      </p:sp>
    </p:spTree>
    <p:extLst>
      <p:ext uri="{BB962C8B-B14F-4D97-AF65-F5344CB8AC3E}">
        <p14:creationId xmlns:p14="http://schemas.microsoft.com/office/powerpoint/2010/main" val="359098070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xmlns:p14="http://schemas.microsoft.com/office/powerpoint/2010/main">
    <p:dissolve/>
  </p:transition>
  <p:hf hdr="0"/>
  <p:txStyles>
    <p:titleStyle>
      <a:lvl1pPr algn="l" rtl="0" fontAlgn="base">
        <a:spcBef>
          <a:spcPct val="0"/>
        </a:spcBef>
        <a:spcAft>
          <a:spcPct val="0"/>
        </a:spcAft>
        <a:defRPr sz="3700">
          <a:solidFill>
            <a:srgbClr val="3E4E6C"/>
          </a:solidFill>
          <a:latin typeface="+mj-lt"/>
          <a:ea typeface="+mj-ea"/>
          <a:cs typeface="+mj-cs"/>
        </a:defRPr>
      </a:lvl1pPr>
      <a:lvl2pPr algn="l" rtl="0" fontAlgn="base">
        <a:spcBef>
          <a:spcPct val="0"/>
        </a:spcBef>
        <a:spcAft>
          <a:spcPct val="0"/>
        </a:spcAft>
        <a:defRPr sz="3700">
          <a:solidFill>
            <a:srgbClr val="3E4E6C"/>
          </a:solidFill>
          <a:latin typeface="Arial Black" charset="0"/>
          <a:ea typeface="ＭＳ Ｐゴシック" charset="0"/>
        </a:defRPr>
      </a:lvl2pPr>
      <a:lvl3pPr algn="l" rtl="0" fontAlgn="base">
        <a:spcBef>
          <a:spcPct val="0"/>
        </a:spcBef>
        <a:spcAft>
          <a:spcPct val="0"/>
        </a:spcAft>
        <a:defRPr sz="3700">
          <a:solidFill>
            <a:srgbClr val="3E4E6C"/>
          </a:solidFill>
          <a:latin typeface="Arial Black" charset="0"/>
          <a:ea typeface="ＭＳ Ｐゴシック" charset="0"/>
        </a:defRPr>
      </a:lvl3pPr>
      <a:lvl4pPr algn="l" rtl="0" fontAlgn="base">
        <a:spcBef>
          <a:spcPct val="0"/>
        </a:spcBef>
        <a:spcAft>
          <a:spcPct val="0"/>
        </a:spcAft>
        <a:defRPr sz="3700">
          <a:solidFill>
            <a:srgbClr val="3E4E6C"/>
          </a:solidFill>
          <a:latin typeface="Arial Black" charset="0"/>
          <a:ea typeface="ＭＳ Ｐゴシック" charset="0"/>
        </a:defRPr>
      </a:lvl4pPr>
      <a:lvl5pPr algn="l" rtl="0" fontAlgn="base">
        <a:spcBef>
          <a:spcPct val="0"/>
        </a:spcBef>
        <a:spcAft>
          <a:spcPct val="0"/>
        </a:spcAft>
        <a:defRPr sz="3700">
          <a:solidFill>
            <a:srgbClr val="3E4E6C"/>
          </a:solidFill>
          <a:latin typeface="Arial Black" charset="0"/>
          <a:ea typeface="ＭＳ Ｐゴシック" charset="0"/>
        </a:defRPr>
      </a:lvl5pPr>
      <a:lvl6pPr marL="457200" algn="l" rtl="0" fontAlgn="base">
        <a:spcBef>
          <a:spcPct val="0"/>
        </a:spcBef>
        <a:spcAft>
          <a:spcPct val="0"/>
        </a:spcAft>
        <a:defRPr sz="3700">
          <a:solidFill>
            <a:srgbClr val="3E4E6C"/>
          </a:solidFill>
          <a:latin typeface="Arial Black" charset="0"/>
          <a:ea typeface="ＭＳ Ｐゴシック" charset="0"/>
        </a:defRPr>
      </a:lvl6pPr>
      <a:lvl7pPr marL="914400" algn="l" rtl="0" fontAlgn="base">
        <a:spcBef>
          <a:spcPct val="0"/>
        </a:spcBef>
        <a:spcAft>
          <a:spcPct val="0"/>
        </a:spcAft>
        <a:defRPr sz="3700">
          <a:solidFill>
            <a:srgbClr val="3E4E6C"/>
          </a:solidFill>
          <a:latin typeface="Arial Black" charset="0"/>
          <a:ea typeface="ＭＳ Ｐゴシック" charset="0"/>
        </a:defRPr>
      </a:lvl7pPr>
      <a:lvl8pPr marL="1371600" algn="l" rtl="0" fontAlgn="base">
        <a:spcBef>
          <a:spcPct val="0"/>
        </a:spcBef>
        <a:spcAft>
          <a:spcPct val="0"/>
        </a:spcAft>
        <a:defRPr sz="3700">
          <a:solidFill>
            <a:srgbClr val="3E4E6C"/>
          </a:solidFill>
          <a:latin typeface="Arial Black" charset="0"/>
          <a:ea typeface="ＭＳ Ｐゴシック" charset="0"/>
        </a:defRPr>
      </a:lvl8pPr>
      <a:lvl9pPr marL="1828800" algn="l" rtl="0" fontAlgn="base">
        <a:spcBef>
          <a:spcPct val="0"/>
        </a:spcBef>
        <a:spcAft>
          <a:spcPct val="0"/>
        </a:spcAft>
        <a:defRPr sz="3700">
          <a:solidFill>
            <a:srgbClr val="3E4E6C"/>
          </a:solidFill>
          <a:latin typeface="Arial Black" charset="0"/>
          <a:ea typeface="ＭＳ Ｐゴシック" charset="0"/>
        </a:defRPr>
      </a:lvl9pPr>
    </p:titleStyle>
    <p:bodyStyle>
      <a:lvl1pPr marL="342900" indent="-342900" algn="l" rtl="0" fontAlgn="base">
        <a:spcBef>
          <a:spcPct val="20000"/>
        </a:spcBef>
        <a:spcAft>
          <a:spcPct val="0"/>
        </a:spcAft>
        <a:buChar char="•"/>
        <a:defRPr sz="3200" b="1">
          <a:solidFill>
            <a:schemeClr val="tx1"/>
          </a:solidFill>
          <a:latin typeface="+mn-lt"/>
          <a:ea typeface="+mn-ea"/>
          <a:cs typeface="+mn-cs"/>
        </a:defRPr>
      </a:lvl1pPr>
      <a:lvl2pPr marL="742950" indent="-285750" algn="l" rtl="0" fontAlgn="base">
        <a:spcBef>
          <a:spcPct val="20000"/>
        </a:spcBef>
        <a:spcAft>
          <a:spcPct val="0"/>
        </a:spcAft>
        <a:buChar char="–"/>
        <a:defRPr sz="2800" b="1">
          <a:solidFill>
            <a:schemeClr val="tx1"/>
          </a:solidFill>
          <a:latin typeface="+mn-lt"/>
          <a:ea typeface="+mn-ea"/>
        </a:defRPr>
      </a:lvl2pPr>
      <a:lvl3pPr marL="1143000" indent="-228600" algn="l" rtl="0" fontAlgn="base">
        <a:spcBef>
          <a:spcPct val="20000"/>
        </a:spcBef>
        <a:spcAft>
          <a:spcPct val="0"/>
        </a:spcAft>
        <a:buChar char="•"/>
        <a:defRPr sz="2400" b="1">
          <a:solidFill>
            <a:schemeClr val="tx1"/>
          </a:solidFill>
          <a:latin typeface="+mn-lt"/>
          <a:ea typeface="+mn-ea"/>
        </a:defRPr>
      </a:lvl3pPr>
      <a:lvl4pPr marL="1600200" indent="-228600" algn="l" rtl="0" fontAlgn="base">
        <a:spcBef>
          <a:spcPct val="20000"/>
        </a:spcBef>
        <a:spcAft>
          <a:spcPct val="0"/>
        </a:spcAft>
        <a:buChar char="–"/>
        <a:defRPr sz="2000" b="1">
          <a:solidFill>
            <a:schemeClr val="tx1"/>
          </a:solidFill>
          <a:latin typeface="+mn-lt"/>
          <a:ea typeface="+mn-ea"/>
        </a:defRPr>
      </a:lvl4pPr>
      <a:lvl5pPr marL="2057400" indent="-228600" algn="l" rtl="0" fontAlgn="base">
        <a:spcBef>
          <a:spcPct val="20000"/>
        </a:spcBef>
        <a:spcAft>
          <a:spcPct val="0"/>
        </a:spcAft>
        <a:buChar char="»"/>
        <a:defRPr sz="2000" b="1">
          <a:solidFill>
            <a:schemeClr val="tx1"/>
          </a:solidFill>
          <a:latin typeface="+mn-lt"/>
          <a:ea typeface="+mn-ea"/>
        </a:defRPr>
      </a:lvl5pPr>
      <a:lvl6pPr marL="2514600" indent="-228600" algn="l" rtl="0" fontAlgn="base">
        <a:spcBef>
          <a:spcPct val="20000"/>
        </a:spcBef>
        <a:spcAft>
          <a:spcPct val="0"/>
        </a:spcAft>
        <a:buChar char="»"/>
        <a:defRPr sz="2000" b="1">
          <a:solidFill>
            <a:schemeClr val="tx1"/>
          </a:solidFill>
          <a:latin typeface="+mn-lt"/>
          <a:ea typeface="+mn-ea"/>
        </a:defRPr>
      </a:lvl6pPr>
      <a:lvl7pPr marL="2971800" indent="-228600" algn="l" rtl="0" fontAlgn="base">
        <a:spcBef>
          <a:spcPct val="20000"/>
        </a:spcBef>
        <a:spcAft>
          <a:spcPct val="0"/>
        </a:spcAft>
        <a:buChar char="»"/>
        <a:defRPr sz="2000" b="1">
          <a:solidFill>
            <a:schemeClr val="tx1"/>
          </a:solidFill>
          <a:latin typeface="+mn-lt"/>
          <a:ea typeface="+mn-ea"/>
        </a:defRPr>
      </a:lvl7pPr>
      <a:lvl8pPr marL="3429000" indent="-228600" algn="l" rtl="0" fontAlgn="base">
        <a:spcBef>
          <a:spcPct val="20000"/>
        </a:spcBef>
        <a:spcAft>
          <a:spcPct val="0"/>
        </a:spcAft>
        <a:buChar char="»"/>
        <a:defRPr sz="2000" b="1">
          <a:solidFill>
            <a:schemeClr val="tx1"/>
          </a:solidFill>
          <a:latin typeface="+mn-lt"/>
          <a:ea typeface="+mn-ea"/>
        </a:defRPr>
      </a:lvl8pPr>
      <a:lvl9pPr marL="3886200" indent="-228600" algn="l" rtl="0" fontAlgn="base">
        <a:spcBef>
          <a:spcPct val="20000"/>
        </a:spcBef>
        <a:spcAft>
          <a:spcPct val="0"/>
        </a:spcAft>
        <a:buChar char="»"/>
        <a:defRPr sz="2000" b="1">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smtClean="0"/>
              <a:t>Fitts</a:t>
            </a:r>
            <a:r>
              <a:rPr lang="en-US" dirty="0" smtClean="0"/>
              <a:t>’ Law and Applications</a:t>
            </a:r>
            <a:endParaRPr lang="en-US" dirty="0"/>
          </a:p>
        </p:txBody>
      </p:sp>
      <p:sp>
        <p:nvSpPr>
          <p:cNvPr id="3" name="Subtitle 2"/>
          <p:cNvSpPr>
            <a:spLocks noGrp="1"/>
          </p:cNvSpPr>
          <p:nvPr>
            <p:ph type="subTitle" idx="1"/>
          </p:nvPr>
        </p:nvSpPr>
        <p:spPr/>
        <p:txBody>
          <a:bodyPr/>
          <a:lstStyle/>
          <a:p>
            <a:r>
              <a:rPr lang="en-US" dirty="0" smtClean="0"/>
              <a:t>CPSC 481: HCI I</a:t>
            </a:r>
          </a:p>
          <a:p>
            <a:r>
              <a:rPr lang="en-US" dirty="0" smtClean="0"/>
              <a:t>Fall 2014</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1</a:t>
            </a:fld>
            <a:endParaRPr lang="en-US"/>
          </a:p>
        </p:txBody>
      </p:sp>
      <p:sp>
        <p:nvSpPr>
          <p:cNvPr id="5" name="TextBox 4"/>
          <p:cNvSpPr txBox="1"/>
          <p:nvPr/>
        </p:nvSpPr>
        <p:spPr>
          <a:xfrm>
            <a:off x="1208745" y="5638800"/>
            <a:ext cx="6563655" cy="369332"/>
          </a:xfrm>
          <a:prstGeom prst="rect">
            <a:avLst/>
          </a:prstGeom>
          <a:noFill/>
        </p:spPr>
        <p:txBody>
          <a:bodyPr wrap="square" rtlCol="0">
            <a:spAutoFit/>
          </a:bodyPr>
          <a:lstStyle/>
          <a:p>
            <a:pPr algn="ctr"/>
            <a:r>
              <a:rPr lang="en-US" dirty="0" smtClean="0">
                <a:solidFill>
                  <a:srgbClr val="D9D9D9"/>
                </a:solidFill>
              </a:rPr>
              <a:t>Anthony Tang</a:t>
            </a:r>
            <a:endParaRPr lang="en-US" dirty="0">
              <a:solidFill>
                <a:srgbClr val="D9D9D9"/>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Microsoft Toolbars offer the user the option of displaying a label below each tool. Give two reasons why labeled tools can be access faster. (Assume the user knows the tools, and does not need the labels to identify the tool.)</a:t>
            </a:r>
            <a:endParaRPr lang="en-US" dirty="0"/>
          </a:p>
          <a:p>
            <a:pPr marL="514350" indent="-514350">
              <a:buAutoNum type="alphaLcPeriod"/>
            </a:pPr>
            <a:r>
              <a:rPr lang="en-US" dirty="0" smtClean="0"/>
              <a:t>The label becomes the target, and so it is bigger.</a:t>
            </a:r>
          </a:p>
          <a:p>
            <a:pPr marL="514350" indent="-514350">
              <a:buAutoNum type="alphaLcPeriod"/>
            </a:pPr>
            <a:r>
              <a:rPr lang="en-US" dirty="0" smtClean="0"/>
              <a:t>When labels are not used, the tool icons crowd together</a:t>
            </a:r>
          </a:p>
        </p:txBody>
      </p:sp>
      <p:sp>
        <p:nvSpPr>
          <p:cNvPr id="4" name="Slide Number Placeholder 3"/>
          <p:cNvSpPr>
            <a:spLocks noGrp="1"/>
          </p:cNvSpPr>
          <p:nvPr>
            <p:ph type="sldNum" sz="quarter" idx="12"/>
          </p:nvPr>
        </p:nvSpPr>
        <p:spPr/>
        <p:txBody>
          <a:bodyPr/>
          <a:lstStyle/>
          <a:p>
            <a:fld id="{F5887A73-35C7-7A4B-A6C6-784A660F531C}" type="slidenum">
              <a:rPr lang="en-US" smtClean="0"/>
              <a:pPr/>
              <a:t>10</a:t>
            </a:fld>
            <a:endParaRPr lang="en-US"/>
          </a:p>
        </p:txBody>
      </p:sp>
    </p:spTree>
    <p:extLst>
      <p:ext uri="{BB962C8B-B14F-4D97-AF65-F5344CB8AC3E}">
        <p14:creationId xmlns:p14="http://schemas.microsoft.com/office/powerpoint/2010/main" val="34421595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a:xfrm>
            <a:off x="1765292" y="1600200"/>
            <a:ext cx="6921507" cy="4525963"/>
          </a:xfrm>
        </p:spPr>
        <p:txBody>
          <a:bodyPr/>
          <a:lstStyle/>
          <a:p>
            <a:r>
              <a:rPr lang="en-US" dirty="0" smtClean="0"/>
              <a:t>Assume you will this layout of buttons on the left edge of the screen. Without changing the size of these icons, what can you do to decrease the amount of time it takes to access the tools?</a:t>
            </a:r>
          </a:p>
          <a:p>
            <a:pPr marL="514350" indent="-514350">
              <a:buAutoNum type="alphaLcPeriod"/>
            </a:pPr>
            <a:r>
              <a:rPr lang="en-US" dirty="0" smtClean="0"/>
              <a:t>Change the array to 1x12</a:t>
            </a:r>
          </a:p>
          <a:p>
            <a:pPr marL="514350" indent="-514350">
              <a:buAutoNum type="alphaLcPeriod"/>
            </a:pPr>
            <a:r>
              <a:rPr lang="en-US" dirty="0" smtClean="0"/>
              <a:t>Ensure you can click the pixels to the left of the button, too!!</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11</a:t>
            </a:fld>
            <a:endParaRPr lang="en-US"/>
          </a:p>
        </p:txBody>
      </p:sp>
      <p:sp>
        <p:nvSpPr>
          <p:cNvPr id="5" name="Rectangle 4"/>
          <p:cNvSpPr/>
          <p:nvPr/>
        </p:nvSpPr>
        <p:spPr>
          <a:xfrm>
            <a:off x="222949" y="1824606"/>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756035" y="1824606"/>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2949" y="2361147"/>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56035" y="2352659"/>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22949" y="2889200"/>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756035" y="2889200"/>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22949" y="3400750"/>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756035" y="3400750"/>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22949" y="3937291"/>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756035" y="3928803"/>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22949" y="4465344"/>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56035" y="4465344"/>
            <a:ext cx="468502" cy="4685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6744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887A73-35C7-7A4B-A6C6-784A660F531C}" type="slidenum">
              <a:rPr lang="en-US" smtClean="0"/>
              <a:pPr/>
              <a:t>12</a:t>
            </a:fld>
            <a:endParaRPr lang="en-US"/>
          </a:p>
        </p:txBody>
      </p:sp>
      <p:sp>
        <p:nvSpPr>
          <p:cNvPr id="5" name="Title 1"/>
          <p:cNvSpPr>
            <a:spLocks noGrp="1"/>
          </p:cNvSpPr>
          <p:nvPr>
            <p:ph type="title"/>
          </p:nvPr>
        </p:nvSpPr>
        <p:spPr/>
        <p:txBody>
          <a:bodyPr>
            <a:normAutofit/>
          </a:bodyPr>
          <a:lstStyle/>
          <a:p>
            <a:r>
              <a:rPr lang="en-US" dirty="0" err="1" smtClean="0"/>
              <a:t>Fitts</a:t>
            </a:r>
            <a:r>
              <a:rPr lang="en-US" dirty="0" smtClean="0"/>
              <a:t>’ Law and Touch Interfaces</a:t>
            </a:r>
            <a:endParaRPr lang="en-US" dirty="0"/>
          </a:p>
        </p:txBody>
      </p:sp>
      <p:pic>
        <p:nvPicPr>
          <p:cNvPr id="7" name="Picture 6"/>
          <p:cNvPicPr>
            <a:picLocks noChangeAspect="1"/>
          </p:cNvPicPr>
          <p:nvPr/>
        </p:nvPicPr>
        <p:blipFill>
          <a:blip r:embed="rId3"/>
          <a:stretch>
            <a:fillRect/>
          </a:stretch>
        </p:blipFill>
        <p:spPr>
          <a:xfrm>
            <a:off x="457200" y="1417637"/>
            <a:ext cx="7071782" cy="5303837"/>
          </a:xfrm>
          <a:prstGeom prst="rect">
            <a:avLst/>
          </a:prstGeom>
        </p:spPr>
      </p:pic>
    </p:spTree>
    <p:extLst>
      <p:ext uri="{BB962C8B-B14F-4D97-AF65-F5344CB8AC3E}">
        <p14:creationId xmlns:p14="http://schemas.microsoft.com/office/powerpoint/2010/main" val="35654085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Fitts</a:t>
            </a:r>
            <a:r>
              <a:rPr lang="en-US" dirty="0" smtClean="0"/>
              <a:t>’ Law and Touch Interfaces</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13</a:t>
            </a:fld>
            <a:endParaRPr lang="en-US"/>
          </a:p>
        </p:txBody>
      </p:sp>
      <p:pic>
        <p:nvPicPr>
          <p:cNvPr id="6" name="Picture 5"/>
          <p:cNvPicPr>
            <a:picLocks noChangeAspect="1"/>
          </p:cNvPicPr>
          <p:nvPr/>
        </p:nvPicPr>
        <p:blipFill>
          <a:blip r:embed="rId3"/>
          <a:stretch>
            <a:fillRect/>
          </a:stretch>
        </p:blipFill>
        <p:spPr>
          <a:xfrm>
            <a:off x="457200" y="1417638"/>
            <a:ext cx="6769100" cy="3086100"/>
          </a:xfrm>
          <a:prstGeom prst="rect">
            <a:avLst/>
          </a:prstGeom>
        </p:spPr>
      </p:pic>
      <p:pic>
        <p:nvPicPr>
          <p:cNvPr id="7" name="Picture 6"/>
          <p:cNvPicPr>
            <a:picLocks noChangeAspect="1"/>
          </p:cNvPicPr>
          <p:nvPr/>
        </p:nvPicPr>
        <p:blipFill>
          <a:blip r:embed="rId4"/>
          <a:stretch>
            <a:fillRect/>
          </a:stretch>
        </p:blipFill>
        <p:spPr>
          <a:xfrm>
            <a:off x="4701881" y="1736819"/>
            <a:ext cx="3984919" cy="4813245"/>
          </a:xfrm>
          <a:prstGeom prst="rect">
            <a:avLst/>
          </a:prstGeom>
        </p:spPr>
      </p:pic>
    </p:spTree>
    <p:extLst>
      <p:ext uri="{BB962C8B-B14F-4D97-AF65-F5344CB8AC3E}">
        <p14:creationId xmlns:p14="http://schemas.microsoft.com/office/powerpoint/2010/main" val="2316306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You should now be able to:</a:t>
            </a:r>
          </a:p>
          <a:p>
            <a:r>
              <a:rPr lang="en-US" sz="2800" dirty="0" smtClean="0">
                <a:solidFill>
                  <a:srgbClr val="D9D9D9"/>
                </a:solidFill>
              </a:rPr>
              <a:t>» Describe </a:t>
            </a:r>
            <a:r>
              <a:rPr lang="en-US" sz="2800" dirty="0">
                <a:solidFill>
                  <a:srgbClr val="D9D9D9"/>
                </a:solidFill>
              </a:rPr>
              <a:t>the original </a:t>
            </a:r>
            <a:r>
              <a:rPr lang="en-US" sz="2800" dirty="0" err="1">
                <a:solidFill>
                  <a:srgbClr val="D9D9D9"/>
                </a:solidFill>
              </a:rPr>
              <a:t>Fitts</a:t>
            </a:r>
            <a:r>
              <a:rPr lang="en-US" sz="2800" dirty="0">
                <a:solidFill>
                  <a:srgbClr val="D9D9D9"/>
                </a:solidFill>
              </a:rPr>
              <a:t>' law experiments</a:t>
            </a:r>
          </a:p>
          <a:p>
            <a:r>
              <a:rPr lang="en-US" sz="2800" dirty="0" smtClean="0">
                <a:solidFill>
                  <a:srgbClr val="D9D9D9"/>
                </a:solidFill>
              </a:rPr>
              <a:t>» Provide </a:t>
            </a:r>
            <a:r>
              <a:rPr lang="en-US" sz="2800" dirty="0">
                <a:solidFill>
                  <a:srgbClr val="D9D9D9"/>
                </a:solidFill>
              </a:rPr>
              <a:t>an interpretation for </a:t>
            </a:r>
            <a:r>
              <a:rPr lang="en-US" sz="2800" dirty="0" err="1">
                <a:solidFill>
                  <a:srgbClr val="D9D9D9"/>
                </a:solidFill>
              </a:rPr>
              <a:t>Fitt's</a:t>
            </a:r>
            <a:r>
              <a:rPr lang="en-US" sz="2800" dirty="0">
                <a:solidFill>
                  <a:srgbClr val="D9D9D9"/>
                </a:solidFill>
              </a:rPr>
              <a:t> law</a:t>
            </a:r>
          </a:p>
          <a:p>
            <a:r>
              <a:rPr lang="en-US" sz="2800" dirty="0" smtClean="0">
                <a:solidFill>
                  <a:srgbClr val="D9D9D9"/>
                </a:solidFill>
              </a:rPr>
              <a:t>» Identify </a:t>
            </a:r>
            <a:r>
              <a:rPr lang="en-US" sz="2800" dirty="0">
                <a:solidFill>
                  <a:srgbClr val="D9D9D9"/>
                </a:solidFill>
              </a:rPr>
              <a:t>two ways that </a:t>
            </a:r>
            <a:r>
              <a:rPr lang="en-US" sz="2800" dirty="0" err="1">
                <a:solidFill>
                  <a:srgbClr val="D9D9D9"/>
                </a:solidFill>
              </a:rPr>
              <a:t>Fitts</a:t>
            </a:r>
            <a:r>
              <a:rPr lang="en-US" sz="2800" dirty="0">
                <a:solidFill>
                  <a:srgbClr val="D9D9D9"/>
                </a:solidFill>
              </a:rPr>
              <a:t>' Law can be used in interaction design</a:t>
            </a:r>
          </a:p>
          <a:p>
            <a:r>
              <a:rPr lang="en-US" sz="2800" dirty="0" smtClean="0">
                <a:solidFill>
                  <a:srgbClr val="D9D9D9"/>
                </a:solidFill>
              </a:rPr>
              <a:t>» Critique </a:t>
            </a:r>
            <a:r>
              <a:rPr lang="en-US" sz="2800" dirty="0">
                <a:solidFill>
                  <a:srgbClr val="D9D9D9"/>
                </a:solidFill>
              </a:rPr>
              <a:t>visual designs using </a:t>
            </a:r>
            <a:r>
              <a:rPr lang="en-US" sz="2800" dirty="0" err="1">
                <a:solidFill>
                  <a:srgbClr val="D9D9D9"/>
                </a:solidFill>
              </a:rPr>
              <a:t>Fitts</a:t>
            </a:r>
            <a:r>
              <a:rPr lang="en-US" sz="2800" dirty="0">
                <a:solidFill>
                  <a:srgbClr val="D9D9D9"/>
                </a:solidFill>
              </a:rPr>
              <a:t>' Law</a:t>
            </a:r>
          </a:p>
        </p:txBody>
      </p:sp>
      <p:sp>
        <p:nvSpPr>
          <p:cNvPr id="4" name="Slide Number Placeholder 3"/>
          <p:cNvSpPr>
            <a:spLocks noGrp="1"/>
          </p:cNvSpPr>
          <p:nvPr>
            <p:ph type="sldNum" sz="quarter" idx="12"/>
          </p:nvPr>
        </p:nvSpPr>
        <p:spPr/>
        <p:txBody>
          <a:bodyPr/>
          <a:lstStyle/>
          <a:p>
            <a:fld id="{F5887A73-35C7-7A4B-A6C6-784A660F531C}" type="slidenum">
              <a:rPr lang="en-US" smtClean="0"/>
              <a:pPr/>
              <a:t>14</a:t>
            </a:fld>
            <a:endParaRPr lang="en-US"/>
          </a:p>
        </p:txBody>
      </p:sp>
    </p:spTree>
    <p:extLst>
      <p:ext uri="{BB962C8B-B14F-4D97-AF65-F5344CB8AC3E}">
        <p14:creationId xmlns:p14="http://schemas.microsoft.com/office/powerpoint/2010/main" val="18517137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By the end of the lecture, you should be able to:</a:t>
            </a:r>
          </a:p>
          <a:p>
            <a:r>
              <a:rPr lang="en-US" sz="2800" dirty="0" smtClean="0">
                <a:solidFill>
                  <a:srgbClr val="D9D9D9"/>
                </a:solidFill>
              </a:rPr>
              <a:t>» Describe </a:t>
            </a:r>
            <a:r>
              <a:rPr lang="en-US" sz="2800" dirty="0">
                <a:solidFill>
                  <a:srgbClr val="D9D9D9"/>
                </a:solidFill>
              </a:rPr>
              <a:t>the original </a:t>
            </a:r>
            <a:r>
              <a:rPr lang="en-US" sz="2800" dirty="0" err="1">
                <a:solidFill>
                  <a:srgbClr val="D9D9D9"/>
                </a:solidFill>
              </a:rPr>
              <a:t>Fitts</a:t>
            </a:r>
            <a:r>
              <a:rPr lang="en-US" sz="2800" dirty="0">
                <a:solidFill>
                  <a:srgbClr val="D9D9D9"/>
                </a:solidFill>
              </a:rPr>
              <a:t>' law experiments</a:t>
            </a:r>
          </a:p>
          <a:p>
            <a:r>
              <a:rPr lang="en-US" sz="2800" dirty="0" smtClean="0">
                <a:solidFill>
                  <a:srgbClr val="D9D9D9"/>
                </a:solidFill>
              </a:rPr>
              <a:t>» Provide </a:t>
            </a:r>
            <a:r>
              <a:rPr lang="en-US" sz="2800" dirty="0">
                <a:solidFill>
                  <a:srgbClr val="D9D9D9"/>
                </a:solidFill>
              </a:rPr>
              <a:t>an interpretation for </a:t>
            </a:r>
            <a:r>
              <a:rPr lang="en-US" sz="2800" dirty="0" err="1">
                <a:solidFill>
                  <a:srgbClr val="D9D9D9"/>
                </a:solidFill>
              </a:rPr>
              <a:t>Fitt's</a:t>
            </a:r>
            <a:r>
              <a:rPr lang="en-US" sz="2800" dirty="0">
                <a:solidFill>
                  <a:srgbClr val="D9D9D9"/>
                </a:solidFill>
              </a:rPr>
              <a:t> law</a:t>
            </a:r>
          </a:p>
          <a:p>
            <a:r>
              <a:rPr lang="en-US" sz="2800" dirty="0" smtClean="0">
                <a:solidFill>
                  <a:srgbClr val="D9D9D9"/>
                </a:solidFill>
              </a:rPr>
              <a:t>» Identify </a:t>
            </a:r>
            <a:r>
              <a:rPr lang="en-US" sz="2800" dirty="0">
                <a:solidFill>
                  <a:srgbClr val="D9D9D9"/>
                </a:solidFill>
              </a:rPr>
              <a:t>two ways that </a:t>
            </a:r>
            <a:r>
              <a:rPr lang="en-US" sz="2800" dirty="0" err="1">
                <a:solidFill>
                  <a:srgbClr val="D9D9D9"/>
                </a:solidFill>
              </a:rPr>
              <a:t>Fitts</a:t>
            </a:r>
            <a:r>
              <a:rPr lang="en-US" sz="2800" dirty="0">
                <a:solidFill>
                  <a:srgbClr val="D9D9D9"/>
                </a:solidFill>
              </a:rPr>
              <a:t>' Law can be used in interaction design</a:t>
            </a:r>
          </a:p>
          <a:p>
            <a:r>
              <a:rPr lang="en-US" sz="2800" dirty="0" smtClean="0">
                <a:solidFill>
                  <a:srgbClr val="D9D9D9"/>
                </a:solidFill>
              </a:rPr>
              <a:t>» Critique </a:t>
            </a:r>
            <a:r>
              <a:rPr lang="en-US" sz="2800" dirty="0">
                <a:solidFill>
                  <a:srgbClr val="D9D9D9"/>
                </a:solidFill>
              </a:rPr>
              <a:t>visual designs using </a:t>
            </a:r>
            <a:r>
              <a:rPr lang="en-US" sz="2800" dirty="0" err="1">
                <a:solidFill>
                  <a:srgbClr val="D9D9D9"/>
                </a:solidFill>
              </a:rPr>
              <a:t>Fitts</a:t>
            </a:r>
            <a:r>
              <a:rPr lang="en-US" sz="2800" dirty="0">
                <a:solidFill>
                  <a:srgbClr val="D9D9D9"/>
                </a:solidFill>
              </a:rPr>
              <a:t>' Law</a:t>
            </a:r>
          </a:p>
        </p:txBody>
      </p:sp>
      <p:sp>
        <p:nvSpPr>
          <p:cNvPr id="4" name="Slide Number Placeholder 3"/>
          <p:cNvSpPr>
            <a:spLocks noGrp="1"/>
          </p:cNvSpPr>
          <p:nvPr>
            <p:ph type="sldNum" sz="quarter" idx="12"/>
          </p:nvPr>
        </p:nvSpPr>
        <p:spPr/>
        <p:txBody>
          <a:bodyPr/>
          <a:lstStyle/>
          <a:p>
            <a:fld id="{F5887A73-35C7-7A4B-A6C6-784A660F531C}" type="slidenum">
              <a:rPr lang="en-US" smtClean="0"/>
              <a:pPr/>
              <a:t>2</a:t>
            </a:fld>
            <a:endParaRPr lang="en-US"/>
          </a:p>
        </p:txBody>
      </p:sp>
    </p:spTree>
    <p:extLst>
      <p:ext uri="{BB962C8B-B14F-4D97-AF65-F5344CB8AC3E}">
        <p14:creationId xmlns:p14="http://schemas.microsoft.com/office/powerpoint/2010/main" val="29950668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Fitts</a:t>
            </a:r>
            <a:r>
              <a:rPr lang="en-US" dirty="0" smtClean="0"/>
              <a:t>’ Law: The </a:t>
            </a:r>
            <a:r>
              <a:rPr lang="en-US" dirty="0" err="1" smtClean="0"/>
              <a:t>Punchline</a:t>
            </a:r>
            <a:endParaRPr lang="en-US" dirty="0"/>
          </a:p>
        </p:txBody>
      </p:sp>
      <p:sp>
        <p:nvSpPr>
          <p:cNvPr id="3" name="Content Placeholder 2"/>
          <p:cNvSpPr>
            <a:spLocks noGrp="1"/>
          </p:cNvSpPr>
          <p:nvPr>
            <p:ph idx="1"/>
          </p:nvPr>
        </p:nvSpPr>
        <p:spPr/>
        <p:txBody>
          <a:bodyPr/>
          <a:lstStyle/>
          <a:p>
            <a:pPr algn="ctr"/>
            <a:endParaRPr lang="en-US" dirty="0" smtClean="0"/>
          </a:p>
          <a:p>
            <a:pPr algn="ctr"/>
            <a:r>
              <a:rPr lang="en-US" dirty="0" smtClean="0"/>
              <a:t>Big targets are easier to hit than small targets</a:t>
            </a:r>
          </a:p>
          <a:p>
            <a:pPr algn="ctr"/>
            <a:endParaRPr lang="en-US" dirty="0"/>
          </a:p>
          <a:p>
            <a:pPr algn="ctr"/>
            <a:r>
              <a:rPr lang="en-US" dirty="0" smtClean="0"/>
              <a:t>+</a:t>
            </a:r>
          </a:p>
          <a:p>
            <a:pPr algn="ctr"/>
            <a:endParaRPr lang="en-US" dirty="0"/>
          </a:p>
          <a:p>
            <a:pPr algn="ctr"/>
            <a:r>
              <a:rPr lang="en-US" dirty="0" smtClean="0"/>
              <a:t>Close targets are easier to hit than far targets</a:t>
            </a:r>
          </a:p>
        </p:txBody>
      </p:sp>
      <p:sp>
        <p:nvSpPr>
          <p:cNvPr id="4" name="Slide Number Placeholder 3"/>
          <p:cNvSpPr>
            <a:spLocks noGrp="1"/>
          </p:cNvSpPr>
          <p:nvPr>
            <p:ph type="sldNum" sz="quarter" idx="12"/>
          </p:nvPr>
        </p:nvSpPr>
        <p:spPr/>
        <p:txBody>
          <a:bodyPr/>
          <a:lstStyle/>
          <a:p>
            <a:fld id="{F5887A73-35C7-7A4B-A6C6-784A660F531C}" type="slidenum">
              <a:rPr lang="en-US" smtClean="0"/>
              <a:pPr/>
              <a:t>3</a:t>
            </a:fld>
            <a:endParaRPr lang="en-US"/>
          </a:p>
        </p:txBody>
      </p:sp>
    </p:spTree>
    <p:extLst>
      <p:ext uri="{BB962C8B-B14F-4D97-AF65-F5344CB8AC3E}">
        <p14:creationId xmlns:p14="http://schemas.microsoft.com/office/powerpoint/2010/main" val="41528027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smtClean="0"/>
              <a:t>Fitts</a:t>
            </a:r>
            <a:r>
              <a:rPr lang="en-US" dirty="0" smtClean="0"/>
              <a:t>’ Experiments</a:t>
            </a:r>
            <a:endParaRPr lang="en-US" dirty="0"/>
          </a:p>
        </p:txBody>
      </p:sp>
      <p:pic>
        <p:nvPicPr>
          <p:cNvPr id="5" name="Content Placeholder 4"/>
          <p:cNvPicPr>
            <a:picLocks noGrp="1" noChangeAspect="1"/>
          </p:cNvPicPr>
          <p:nvPr>
            <p:ph idx="1"/>
          </p:nvPr>
        </p:nvPicPr>
        <p:blipFill>
          <a:blip r:embed="rId3"/>
          <a:srcRect l="9" r="9"/>
          <a:stretch>
            <a:fillRect/>
          </a:stretch>
        </p:blipFill>
        <p:spPr/>
      </p:pic>
      <p:sp>
        <p:nvSpPr>
          <p:cNvPr id="4" name="Slide Number Placeholder 3"/>
          <p:cNvSpPr>
            <a:spLocks noGrp="1"/>
          </p:cNvSpPr>
          <p:nvPr>
            <p:ph type="sldNum" sz="quarter" idx="12"/>
          </p:nvPr>
        </p:nvSpPr>
        <p:spPr/>
        <p:txBody>
          <a:bodyPr/>
          <a:lstStyle/>
          <a:p>
            <a:fld id="{F5887A73-35C7-7A4B-A6C6-784A660F531C}" type="slidenum">
              <a:rPr lang="en-US" smtClean="0"/>
              <a:pPr/>
              <a:t>4</a:t>
            </a:fld>
            <a:endParaRPr lang="en-US"/>
          </a:p>
        </p:txBody>
      </p:sp>
    </p:spTree>
    <p:extLst>
      <p:ext uri="{BB962C8B-B14F-4D97-AF65-F5344CB8AC3E}">
        <p14:creationId xmlns:p14="http://schemas.microsoft.com/office/powerpoint/2010/main" val="195678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GUIs, too!</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5</a:t>
            </a:fld>
            <a:endParaRPr lang="en-US"/>
          </a:p>
        </p:txBody>
      </p:sp>
      <p:pic>
        <p:nvPicPr>
          <p:cNvPr id="5" name="Picture 4"/>
          <p:cNvPicPr>
            <a:picLocks noChangeAspect="1"/>
          </p:cNvPicPr>
          <p:nvPr/>
        </p:nvPicPr>
        <p:blipFill>
          <a:blip r:embed="rId3">
            <a:lum bright="70000" contrast="-70000"/>
          </a:blip>
          <a:stretch>
            <a:fillRect/>
          </a:stretch>
        </p:blipFill>
        <p:spPr>
          <a:xfrm>
            <a:off x="0" y="1678134"/>
            <a:ext cx="9001201" cy="4527550"/>
          </a:xfrm>
          <a:prstGeom prst="rect">
            <a:avLst/>
          </a:prstGeom>
        </p:spPr>
      </p:pic>
    </p:spTree>
    <p:extLst>
      <p:ext uri="{BB962C8B-B14F-4D97-AF65-F5344CB8AC3E}">
        <p14:creationId xmlns:p14="http://schemas.microsoft.com/office/powerpoint/2010/main" val="133783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Fitts</a:t>
            </a:r>
            <a:r>
              <a:rPr lang="en-US" dirty="0" smtClean="0"/>
              <a:t>’ Law as an equation</a:t>
            </a:r>
            <a:endParaRPr lang="en-US" dirty="0"/>
          </a:p>
        </p:txBody>
      </p:sp>
      <p:sp>
        <p:nvSpPr>
          <p:cNvPr id="3" name="Content Placeholder 2"/>
          <p:cNvSpPr>
            <a:spLocks noGrp="1"/>
          </p:cNvSpPr>
          <p:nvPr>
            <p:ph idx="1"/>
          </p:nvPr>
        </p:nvSpPr>
        <p:spPr>
          <a:xfrm>
            <a:off x="457200" y="3723606"/>
            <a:ext cx="8229600" cy="2402557"/>
          </a:xfrm>
        </p:spPr>
        <p:txBody>
          <a:bodyPr/>
          <a:lstStyle/>
          <a:p>
            <a:r>
              <a:rPr lang="en-US" dirty="0" smtClean="0"/>
              <a:t>MT = movement time</a:t>
            </a:r>
          </a:p>
          <a:p>
            <a:r>
              <a:rPr lang="en-US" dirty="0" smtClean="0"/>
              <a:t>A = amplitude (distance to target)</a:t>
            </a:r>
          </a:p>
          <a:p>
            <a:r>
              <a:rPr lang="en-US" dirty="0" smtClean="0"/>
              <a:t>W = width (width of target)</a:t>
            </a:r>
          </a:p>
          <a:p>
            <a:r>
              <a:rPr lang="en-US" dirty="0" err="1" smtClean="0"/>
              <a:t>a,b</a:t>
            </a:r>
            <a:r>
              <a:rPr lang="en-US" dirty="0"/>
              <a:t> </a:t>
            </a:r>
            <a:r>
              <a:rPr lang="en-US" dirty="0" smtClean="0"/>
              <a:t>= empirically determined constants</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6</a:t>
            </a:fld>
            <a:endParaRPr lang="en-US"/>
          </a:p>
        </p:txBody>
      </p:sp>
      <p:pic>
        <p:nvPicPr>
          <p:cNvPr id="7" name="Picture 6"/>
          <p:cNvPicPr>
            <a:picLocks noChangeAspect="1"/>
          </p:cNvPicPr>
          <p:nvPr/>
        </p:nvPicPr>
        <p:blipFill>
          <a:blip r:embed="rId3">
            <a:lum bright="70000" contrast="-70000"/>
          </a:blip>
          <a:stretch>
            <a:fillRect/>
          </a:stretch>
        </p:blipFill>
        <p:spPr>
          <a:xfrm>
            <a:off x="0" y="1930972"/>
            <a:ext cx="9168539" cy="1555873"/>
          </a:xfrm>
          <a:prstGeom prst="rect">
            <a:avLst/>
          </a:prstGeom>
        </p:spPr>
      </p:pic>
    </p:spTree>
    <p:extLst>
      <p:ext uri="{BB962C8B-B14F-4D97-AF65-F5344CB8AC3E}">
        <p14:creationId xmlns:p14="http://schemas.microsoft.com/office/powerpoint/2010/main" val="33585388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Fitts</a:t>
            </a:r>
            <a:r>
              <a:rPr lang="en-US" dirty="0" smtClean="0"/>
              <a:t>’ Law as an equation</a:t>
            </a:r>
            <a:endParaRPr lang="en-US" dirty="0"/>
          </a:p>
        </p:txBody>
      </p:sp>
      <p:sp>
        <p:nvSpPr>
          <p:cNvPr id="3" name="Content Placeholder 2"/>
          <p:cNvSpPr>
            <a:spLocks noGrp="1"/>
          </p:cNvSpPr>
          <p:nvPr>
            <p:ph idx="1"/>
          </p:nvPr>
        </p:nvSpPr>
        <p:spPr>
          <a:xfrm>
            <a:off x="5967574" y="2152372"/>
            <a:ext cx="3176426" cy="4203977"/>
          </a:xfrm>
        </p:spPr>
        <p:txBody>
          <a:bodyPr>
            <a:normAutofit fontScale="70000" lnSpcReduction="20000"/>
          </a:bodyPr>
          <a:lstStyle/>
          <a:p>
            <a:r>
              <a:rPr lang="en-US" dirty="0" smtClean="0"/>
              <a:t>MT = movement time</a:t>
            </a:r>
          </a:p>
          <a:p>
            <a:r>
              <a:rPr lang="en-US" dirty="0" smtClean="0"/>
              <a:t>A = amplitude (distance to target)</a:t>
            </a:r>
          </a:p>
          <a:p>
            <a:r>
              <a:rPr lang="en-US" dirty="0" smtClean="0"/>
              <a:t>W = width (width of target)</a:t>
            </a:r>
          </a:p>
          <a:p>
            <a:r>
              <a:rPr lang="en-US" dirty="0" err="1" smtClean="0"/>
              <a:t>a,b</a:t>
            </a:r>
            <a:r>
              <a:rPr lang="en-US" dirty="0"/>
              <a:t> </a:t>
            </a:r>
            <a:r>
              <a:rPr lang="en-US" dirty="0" smtClean="0"/>
              <a:t>= empirically determined constants</a:t>
            </a:r>
          </a:p>
          <a:p>
            <a:endParaRPr lang="en-US" dirty="0"/>
          </a:p>
          <a:p>
            <a:r>
              <a:rPr lang="en-US" dirty="0" smtClean="0"/>
              <a:t>ID = “index of difficulty” in bits</a:t>
            </a:r>
          </a:p>
          <a:p>
            <a:endParaRPr lang="en-US" dirty="0"/>
          </a:p>
          <a:p>
            <a:r>
              <a:rPr lang="en-US" dirty="0" smtClean="0"/>
              <a:t>IP = 1/b = “index of performance” – bits/s</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7</a:t>
            </a:fld>
            <a:endParaRPr lang="en-US"/>
          </a:p>
        </p:txBody>
      </p:sp>
      <p:pic>
        <p:nvPicPr>
          <p:cNvPr id="7" name="Picture 6"/>
          <p:cNvPicPr>
            <a:picLocks noChangeAspect="1"/>
          </p:cNvPicPr>
          <p:nvPr/>
        </p:nvPicPr>
        <p:blipFill>
          <a:blip r:embed="rId3">
            <a:lum bright="70000" contrast="-70000"/>
          </a:blip>
          <a:stretch>
            <a:fillRect/>
          </a:stretch>
        </p:blipFill>
        <p:spPr>
          <a:xfrm>
            <a:off x="457200" y="5695320"/>
            <a:ext cx="5359385" cy="909471"/>
          </a:xfrm>
          <a:prstGeom prst="rect">
            <a:avLst/>
          </a:prstGeom>
        </p:spPr>
      </p:pic>
      <p:pic>
        <p:nvPicPr>
          <p:cNvPr id="5" name="Picture 4"/>
          <p:cNvPicPr>
            <a:picLocks noChangeAspect="1"/>
          </p:cNvPicPr>
          <p:nvPr/>
        </p:nvPicPr>
        <p:blipFill>
          <a:blip r:embed="rId4">
            <a:lum bright="70000" contrast="-70000"/>
          </a:blip>
          <a:stretch>
            <a:fillRect/>
          </a:stretch>
        </p:blipFill>
        <p:spPr>
          <a:xfrm>
            <a:off x="151772" y="1417637"/>
            <a:ext cx="5815802" cy="3877201"/>
          </a:xfrm>
          <a:prstGeom prst="rect">
            <a:avLst/>
          </a:prstGeom>
        </p:spPr>
      </p:pic>
    </p:spTree>
    <p:extLst>
      <p:ext uri="{BB962C8B-B14F-4D97-AF65-F5344CB8AC3E}">
        <p14:creationId xmlns:p14="http://schemas.microsoft.com/office/powerpoint/2010/main" val="7806201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Fitts</a:t>
            </a:r>
            <a:r>
              <a:rPr lang="en-US" dirty="0" smtClean="0"/>
              <a:t>’ Law</a:t>
            </a:r>
            <a:endParaRPr lang="en-US" dirty="0"/>
          </a:p>
        </p:txBody>
      </p:sp>
      <p:sp>
        <p:nvSpPr>
          <p:cNvPr id="3" name="Content Placeholder 2"/>
          <p:cNvSpPr>
            <a:spLocks noGrp="1"/>
          </p:cNvSpPr>
          <p:nvPr>
            <p:ph idx="1"/>
          </p:nvPr>
        </p:nvSpPr>
        <p:spPr/>
        <p:txBody>
          <a:bodyPr/>
          <a:lstStyle/>
          <a:p>
            <a:r>
              <a:rPr lang="en-US" dirty="0"/>
              <a:t>Allows us to design navigation</a:t>
            </a:r>
          </a:p>
          <a:p>
            <a:endParaRPr lang="en-US" dirty="0" smtClean="0"/>
          </a:p>
          <a:p>
            <a:r>
              <a:rPr lang="en-US" dirty="0" smtClean="0"/>
              <a:t>Allows us to evaluate input devices/techniques</a:t>
            </a:r>
          </a:p>
          <a:p>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8</a:t>
            </a:fld>
            <a:endParaRPr lang="en-US"/>
          </a:p>
        </p:txBody>
      </p:sp>
    </p:spTree>
    <p:extLst>
      <p:ext uri="{BB962C8B-B14F-4D97-AF65-F5344CB8AC3E}">
        <p14:creationId xmlns:p14="http://schemas.microsoft.com/office/powerpoint/2010/main" val="26252387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 about the targets on this screen</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9</a:t>
            </a:fld>
            <a:endParaRPr lang="en-US"/>
          </a:p>
        </p:txBody>
      </p:sp>
      <p:pic>
        <p:nvPicPr>
          <p:cNvPr id="8" name="Picture 7"/>
          <p:cNvPicPr>
            <a:picLocks noChangeAspect="1"/>
          </p:cNvPicPr>
          <p:nvPr/>
        </p:nvPicPr>
        <p:blipFill>
          <a:blip r:embed="rId3"/>
          <a:stretch>
            <a:fillRect/>
          </a:stretch>
        </p:blipFill>
        <p:spPr>
          <a:xfrm>
            <a:off x="520700" y="38100"/>
            <a:ext cx="8102600" cy="6781800"/>
          </a:xfrm>
          <a:prstGeom prst="rect">
            <a:avLst/>
          </a:prstGeom>
        </p:spPr>
      </p:pic>
    </p:spTree>
    <p:extLst>
      <p:ext uri="{BB962C8B-B14F-4D97-AF65-F5344CB8AC3E}">
        <p14:creationId xmlns:p14="http://schemas.microsoft.com/office/powerpoint/2010/main" val="21022034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introdu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Summer HCI">
  <a:themeElements>
    <a:clrScheme name="2_Summer HCI 10">
      <a:dk1>
        <a:srgbClr val="808080"/>
      </a:dk1>
      <a:lt1>
        <a:srgbClr val="FFFFFF"/>
      </a:lt1>
      <a:dk2>
        <a:srgbClr val="A94E31"/>
      </a:dk2>
      <a:lt2>
        <a:srgbClr val="3E4E6C"/>
      </a:lt2>
      <a:accent1>
        <a:srgbClr val="00CC99"/>
      </a:accent1>
      <a:accent2>
        <a:srgbClr val="3333CC"/>
      </a:accent2>
      <a:accent3>
        <a:srgbClr val="D1B2AD"/>
      </a:accent3>
      <a:accent4>
        <a:srgbClr val="DADADA"/>
      </a:accent4>
      <a:accent5>
        <a:srgbClr val="AAE2CA"/>
      </a:accent5>
      <a:accent6>
        <a:srgbClr val="2D2DB9"/>
      </a:accent6>
      <a:hlink>
        <a:srgbClr val="CCCCFF"/>
      </a:hlink>
      <a:folHlink>
        <a:srgbClr val="B2B2B2"/>
      </a:folHlink>
    </a:clrScheme>
    <a:fontScheme name="2_Summer HCI">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2_Summer HCI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Summer HCI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ummer HCI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ummer HCI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ummer HCI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ummer HCI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Summer HCI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Summer HCI 8">
        <a:dk1>
          <a:srgbClr val="808080"/>
        </a:dk1>
        <a:lt1>
          <a:srgbClr val="FFFFFF"/>
        </a:lt1>
        <a:dk2>
          <a:srgbClr val="A94E31"/>
        </a:dk2>
        <a:lt2>
          <a:srgbClr val="FFFFFF"/>
        </a:lt2>
        <a:accent1>
          <a:srgbClr val="00CC99"/>
        </a:accent1>
        <a:accent2>
          <a:srgbClr val="3333CC"/>
        </a:accent2>
        <a:accent3>
          <a:srgbClr val="D1B2AD"/>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2_Summer HCI 9">
        <a:dk1>
          <a:srgbClr val="808080"/>
        </a:dk1>
        <a:lt1>
          <a:srgbClr val="FFFFFF"/>
        </a:lt1>
        <a:dk2>
          <a:srgbClr val="A94E31"/>
        </a:dk2>
        <a:lt2>
          <a:srgbClr val="3E6C6C"/>
        </a:lt2>
        <a:accent1>
          <a:srgbClr val="00CC99"/>
        </a:accent1>
        <a:accent2>
          <a:srgbClr val="3333CC"/>
        </a:accent2>
        <a:accent3>
          <a:srgbClr val="D1B2AD"/>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2_Summer HCI 10">
        <a:dk1>
          <a:srgbClr val="808080"/>
        </a:dk1>
        <a:lt1>
          <a:srgbClr val="FFFFFF"/>
        </a:lt1>
        <a:dk2>
          <a:srgbClr val="A94E31"/>
        </a:dk2>
        <a:lt2>
          <a:srgbClr val="3E4E6C"/>
        </a:lt2>
        <a:accent1>
          <a:srgbClr val="00CC99"/>
        </a:accent1>
        <a:accent2>
          <a:srgbClr val="3333CC"/>
        </a:accent2>
        <a:accent3>
          <a:srgbClr val="D1B2AD"/>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1-introduction</Template>
  <TotalTime>21413</TotalTime>
  <Words>692</Words>
  <Application>Microsoft Macintosh PowerPoint</Application>
  <PresentationFormat>On-screen Show (4:3)</PresentationFormat>
  <Paragraphs>113</Paragraphs>
  <Slides>14</Slides>
  <Notes>9</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1-introduction</vt:lpstr>
      <vt:lpstr>2_Summer HCI</vt:lpstr>
      <vt:lpstr>Fitts’ Law and Applications</vt:lpstr>
      <vt:lpstr>Learning Objectives</vt:lpstr>
      <vt:lpstr>Fitts’ Law: The Punchline</vt:lpstr>
      <vt:lpstr>Paul Fitts’ Experiments</vt:lpstr>
      <vt:lpstr>In GUIs, too!</vt:lpstr>
      <vt:lpstr>Fitts’ Law as an equation</vt:lpstr>
      <vt:lpstr>Fitts’ Law as an equation</vt:lpstr>
      <vt:lpstr>Fitts’ Law</vt:lpstr>
      <vt:lpstr>Think about the targets on this screen</vt:lpstr>
      <vt:lpstr>Discussion Questions</vt:lpstr>
      <vt:lpstr>Discussion Questions</vt:lpstr>
      <vt:lpstr>Fitts’ Law and Touch Interfaces</vt:lpstr>
      <vt:lpstr>Fitts’ Law and Touch Interfaces</vt:lpstr>
      <vt:lpstr>Learning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for people not like us</dc:title>
  <dc:creator>Tony</dc:creator>
  <cp:lastModifiedBy>Tony Tang</cp:lastModifiedBy>
  <cp:revision>189</cp:revision>
  <dcterms:created xsi:type="dcterms:W3CDTF">2012-08-20T05:23:43Z</dcterms:created>
  <dcterms:modified xsi:type="dcterms:W3CDTF">2014-11-18T02:24:20Z</dcterms:modified>
</cp:coreProperties>
</file>