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6" r:id="rId4"/>
    <p:sldId id="264" r:id="rId5"/>
    <p:sldId id="258" r:id="rId6"/>
    <p:sldId id="259" r:id="rId7"/>
    <p:sldId id="265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43" autoAdjust="0"/>
  </p:normalViewPr>
  <p:slideViewPr>
    <p:cSldViewPr snapToGrid="0" snapToObjects="1">
      <p:cViewPr varScale="1">
        <p:scale>
          <a:sx n="67" d="100"/>
          <a:sy n="67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6461-EE66-B344-AFC1-0AEC929F3060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52064-205F-0841-84B6-84BBD716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6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imgur.com</a:t>
            </a:r>
            <a:r>
              <a:rPr lang="en-US" dirty="0" smtClean="0"/>
              <a:t>/Ic4pq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6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</a:t>
            </a:r>
            <a:r>
              <a:rPr lang="en-US" baseline="0" dirty="0" smtClean="0"/>
              <a:t> edge is a “mile-high” target in OS X – this means that the menus are super easy to hit, and very tall targets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reason why MS did it is maybe b/c it’s closer to the target? Another potential reason: Mac patented the menu bar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breaks when there is a monitor on top of another monitor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52064-205F-0841-84B6-84BBD71664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</a:t>
            </a:r>
            <a:r>
              <a:rPr lang="en-US" baseline="0" dirty="0" smtClean="0"/>
              <a:t> edge is a “mile-high” target in OS X – this means that the menus are super easy to hit, and very tall targets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reason why MS did it is maybe b/c it’s closer to the target? Another potential reason: Mac patented the menu bar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breaks when there is a monitor on top of another monitor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get a and b?</a:t>
            </a:r>
            <a:r>
              <a:rPr lang="en-US" baseline="0" dirty="0" smtClean="0"/>
              <a:t> let’s actually run a small experiment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a: how much time it takes you to realize where you need to go, how much time it takes to click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b: device-specific characteristics (e.g. using your arm to move, vs. using your leg to move, vs. using a mouse, vs. using a joystick, vs. using a stylus)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1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1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9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0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5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9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1973-D625-B642-BF05-2B8277FD5DCD}" type="datetimeFigureOut">
              <a:rPr lang="en-US" smtClean="0"/>
              <a:t>21-11-14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C5F1-258E-4342-97AD-2316A3B9E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574"/>
            <a:ext cx="9144000" cy="5905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3497" y="5380367"/>
            <a:ext cx="4379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heuristic does this violate?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30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5336" cy="4525963"/>
          </a:xfrm>
        </p:spPr>
        <p:txBody>
          <a:bodyPr/>
          <a:lstStyle/>
          <a:p>
            <a:r>
              <a:rPr lang="en-US" dirty="0" smtClean="0"/>
              <a:t>Use the corners of a boundary area for super fast text entry.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00200"/>
            <a:ext cx="4182036" cy="31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7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EdgeWrite</a:t>
            </a:r>
            <a:r>
              <a:rPr lang="en-US" dirty="0" smtClean="0"/>
              <a:t> Contexts..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810000" cy="22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0" y="2386206"/>
            <a:ext cx="3683000" cy="330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45077"/>
            <a:ext cx="3810000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P3s due on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Written report due in class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Code + assets available in a zip file, posted to Piazza thread (identify yourself and team)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Presentations next week in tutorial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Presentation </a:t>
            </a:r>
            <a:r>
              <a:rPr lang="en-US" dirty="0" smtClean="0"/>
              <a:t>(10~15 </a:t>
            </a:r>
            <a:r>
              <a:rPr lang="en-US" dirty="0" err="1" smtClean="0"/>
              <a:t>mins</a:t>
            </a:r>
            <a:r>
              <a:rPr lang="en-US" dirty="0" smtClean="0"/>
              <a:t>): Strict a system demo. Use your tasks (from P2) as a guide. Show us how you would complete each task in your system. Questions from me, TAs and class.</a:t>
            </a:r>
          </a:p>
        </p:txBody>
      </p:sp>
    </p:spTree>
    <p:extLst>
      <p:ext uri="{BB962C8B-B14F-4D97-AF65-F5344CB8AC3E}">
        <p14:creationId xmlns:p14="http://schemas.microsoft.com/office/powerpoint/2010/main" val="405336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26 </a:t>
            </a:r>
            <a:r>
              <a:rPr lang="en-US" dirty="0" err="1" smtClean="0"/>
              <a:t>fitts</a:t>
            </a:r>
            <a:r>
              <a:rPr lang="en-US" dirty="0" smtClean="0"/>
              <a:t> law exercises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7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 smtClean="0"/>
              <a:t>Fitt’s</a:t>
            </a:r>
            <a:r>
              <a:rPr lang="en-US" dirty="0" smtClean="0"/>
              <a:t> law – that is, what is the main punch line?</a:t>
            </a:r>
          </a:p>
          <a:p>
            <a:r>
              <a:rPr lang="en-US" dirty="0"/>
              <a:t>Explain why a Macintosh pull-down menu can be accessed at least five times faster than a typical Windows pull-down menu. Suggest why Microsoft made the decision to make their pull-downs the way they did.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7840" b="63551"/>
          <a:stretch/>
        </p:blipFill>
        <p:spPr>
          <a:xfrm>
            <a:off x="551684" y="5355865"/>
            <a:ext cx="3748032" cy="2374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1403" r="54125" b="30607"/>
          <a:stretch/>
        </p:blipFill>
        <p:spPr>
          <a:xfrm>
            <a:off x="4608568" y="5355865"/>
            <a:ext cx="4078232" cy="23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a Macintosh pull-down menu can be accessed at least five times faster than a typical Windows pull-down menu. Suggest why Microsoft made the decision to make their pull-downs the way they did.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7840" b="63551"/>
          <a:stretch/>
        </p:blipFill>
        <p:spPr>
          <a:xfrm>
            <a:off x="457200" y="4168515"/>
            <a:ext cx="3748032" cy="2374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1403" r="54125" b="30607"/>
          <a:stretch/>
        </p:blipFill>
        <p:spPr>
          <a:xfrm>
            <a:off x="4514084" y="4168515"/>
            <a:ext cx="4078232" cy="23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0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Swiftpoint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7557"/>
            <a:ext cx="8229600" cy="1238606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=nswGDGy599w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5" y="1600200"/>
            <a:ext cx="3871521" cy="3287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606" y="1600200"/>
            <a:ext cx="4943394" cy="32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Fitts</a:t>
            </a:r>
            <a:r>
              <a:rPr lang="en-US" dirty="0" smtClean="0"/>
              <a:t>’ Law as an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574" y="2152372"/>
            <a:ext cx="3176426" cy="42039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MT = movement time</a:t>
            </a:r>
          </a:p>
          <a:p>
            <a:r>
              <a:rPr lang="en-US" dirty="0" smtClean="0"/>
              <a:t>A = amplitude (distance to target)</a:t>
            </a:r>
          </a:p>
          <a:p>
            <a:r>
              <a:rPr lang="en-US" dirty="0" smtClean="0"/>
              <a:t>W = width (width of target)</a:t>
            </a:r>
          </a:p>
          <a:p>
            <a:r>
              <a:rPr lang="en-US" dirty="0" err="1" smtClean="0"/>
              <a:t>a,b</a:t>
            </a:r>
            <a:r>
              <a:rPr lang="en-US" dirty="0"/>
              <a:t> </a:t>
            </a:r>
            <a:r>
              <a:rPr lang="en-US" dirty="0" smtClean="0"/>
              <a:t>= empirically determined constants</a:t>
            </a:r>
          </a:p>
          <a:p>
            <a:endParaRPr lang="en-US" dirty="0"/>
          </a:p>
          <a:p>
            <a:r>
              <a:rPr lang="en-US" dirty="0" smtClean="0"/>
              <a:t>ID = “index of difficulty” in bits</a:t>
            </a:r>
          </a:p>
          <a:p>
            <a:endParaRPr lang="en-US" dirty="0"/>
          </a:p>
          <a:p>
            <a:r>
              <a:rPr lang="en-US" dirty="0" smtClean="0"/>
              <a:t>IP = 1/b = “index of performance” – bits/s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95320"/>
            <a:ext cx="5359385" cy="909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2" y="1417637"/>
            <a:ext cx="5815802" cy="38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7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</a:t>
            </a:r>
            <a:r>
              <a:rPr lang="en-US" dirty="0" err="1" smtClean="0"/>
              <a:t>TouchPad</a:t>
            </a:r>
            <a:r>
              <a:rPr lang="en-US" dirty="0" smtClean="0"/>
              <a:t> to </a:t>
            </a:r>
            <a:r>
              <a:rPr lang="en-US" dirty="0" err="1" smtClean="0"/>
              <a:t>Swiftpoint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4" y="1706339"/>
            <a:ext cx="8580267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9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BubbleCursor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 make it so that it’s easier to click on targets</a:t>
            </a:r>
          </a:p>
          <a:p>
            <a:endParaRPr lang="en-US" dirty="0"/>
          </a:p>
          <a:p>
            <a:r>
              <a:rPr lang="en-US" dirty="0" smtClean="0"/>
              <a:t>Original approach: use an area cursor</a:t>
            </a:r>
          </a:p>
          <a:p>
            <a:endParaRPr lang="en-US" dirty="0"/>
          </a:p>
          <a:p>
            <a:r>
              <a:rPr lang="en-US" dirty="0" err="1" smtClean="0"/>
              <a:t>BubbleCursor</a:t>
            </a:r>
            <a:r>
              <a:rPr lang="en-US" dirty="0" smtClean="0"/>
              <a:t> approach: use a dynamically resizing area cursor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542</Words>
  <Application>Microsoft Macintosh PowerPoint</Application>
  <PresentationFormat>On-screen Show (4:3)</PresentationFormat>
  <Paragraphs>66</Paragraphs>
  <Slides>11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P3s due on Monday</vt:lpstr>
      <vt:lpstr>26 fitts law exercises</vt:lpstr>
      <vt:lpstr>Question</vt:lpstr>
      <vt:lpstr>Discussion Question</vt:lpstr>
      <vt:lpstr>Swiftpoint</vt:lpstr>
      <vt:lpstr>Fitts’ Law as an equation</vt:lpstr>
      <vt:lpstr>Comparing TouchPad to Swiftpoint</vt:lpstr>
      <vt:lpstr>BubbleCursor</vt:lpstr>
      <vt:lpstr>EdgeWrite</vt:lpstr>
      <vt:lpstr>EdgeWrite Contexts..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Tang</dc:creator>
  <cp:lastModifiedBy>Tony Tang</cp:lastModifiedBy>
  <cp:revision>5</cp:revision>
  <dcterms:created xsi:type="dcterms:W3CDTF">2014-11-18T02:02:43Z</dcterms:created>
  <dcterms:modified xsi:type="dcterms:W3CDTF">2014-11-21T16:19:17Z</dcterms:modified>
</cp:coreProperties>
</file>