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265" r:id="rId4"/>
    <p:sldId id="264" r:id="rId5"/>
    <p:sldId id="257" r:id="rId6"/>
    <p:sldId id="258" r:id="rId7"/>
    <p:sldId id="260" r:id="rId8"/>
    <p:sldId id="261" r:id="rId9"/>
    <p:sldId id="259" r:id="rId10"/>
    <p:sldId id="262" r:id="rId11"/>
    <p:sldId id="272" r:id="rId12"/>
    <p:sldId id="274" r:id="rId13"/>
    <p:sldId id="271" r:id="rId14"/>
    <p:sldId id="270" r:id="rId15"/>
    <p:sldId id="263" r:id="rId16"/>
    <p:sldId id="266" r:id="rId17"/>
    <p:sldId id="268" r:id="rId18"/>
    <p:sldId id="267" r:id="rId19"/>
    <p:sldId id="273"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432"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hyperlink" Target="https://www.quickstartonlineservices.com/Partners/LibraryDocuments/Office%20365%20Value%20for%20Google%20Compete%20Enterprise%20Persona.pptx" TargetMode="External"/><Relationship Id="rId4" Type="http://schemas.openxmlformats.org/officeDocument/2006/relationships/hyperlink" Target="https://www.quickstartonlineservices.com/Partners/LibraryDocuments/Office%20365%20Value%20for%20Task%20Worker%20Enterprise%20Persona.pptx" TargetMode="External"/><Relationship Id="rId5" Type="http://schemas.openxmlformats.org/officeDocument/2006/relationships/hyperlink" Target="https://www.quickstartonlineservices.com/Partners/LibraryDocuments/Office%20365%20Value%20for%20Dated%20Environment%20Enterprise%20Persona.pptx" TargetMode="Externa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g"/><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hyperlink" Target="https://www.quickstartonlineservices.com/Partners/LibraryDocuments/Office%20365%20Value%20for%20Transforming%20Enterprise%20Persona.pptx" TargetMode="External"/><Relationship Id="rId2" Type="http://schemas.openxmlformats.org/officeDocument/2006/relationships/hyperlink" Target="https://www.quickstartonlineservices.com/Partners/LibraryDocuments/Office%20365%20Value%20for%20Cost%20Saver%20Enterprise%20Persona.pptx"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quickstartonlineservices.com/Partners/LibraryDocuments/Office%20365%20Value%20for%20Cost%20Saver%20Enterprise%20Persona.pptx" TargetMode="External"/><Relationship Id="rId4" Type="http://schemas.openxmlformats.org/officeDocument/2006/relationships/image" Target="../media/image15.jpeg"/><Relationship Id="rId5" Type="http://schemas.openxmlformats.org/officeDocument/2006/relationships/hyperlink" Target="https://www.quickstartonlineservices.com/Partners/LibraryDocuments/Office%20365%20Value%20for%20Google%20Compete%20Enterprise%20Persona.pptx" TargetMode="External"/><Relationship Id="rId6" Type="http://schemas.openxmlformats.org/officeDocument/2006/relationships/image" Target="../media/image16.jpg"/><Relationship Id="rId7" Type="http://schemas.openxmlformats.org/officeDocument/2006/relationships/hyperlink" Target="https://www.quickstartonlineservices.com/Partners/LibraryDocuments/Office%20365%20Value%20for%20Task%20Worker%20Enterprise%20Persona.pptx" TargetMode="External"/><Relationship Id="rId8" Type="http://schemas.openxmlformats.org/officeDocument/2006/relationships/image" Target="../media/image17.jpeg"/><Relationship Id="rId9" Type="http://schemas.openxmlformats.org/officeDocument/2006/relationships/hyperlink" Target="https://www.quickstartonlineservices.com/Partners/LibraryDocuments/Office%20365%20Value%20for%20Dated%20Environment%20Enterprise%20Persona.pptx" TargetMode="External"/><Relationship Id="rId10" Type="http://schemas.openxmlformats.org/officeDocument/2006/relationships/image" Target="../media/image18.jpeg"/><Relationship Id="rId1" Type="http://schemas.openxmlformats.org/officeDocument/2006/relationships/hyperlink" Target="https://www.quickstartonlineservices.com/Partners/LibraryDocuments/Office%20365%20Value%20for%20Transforming%20Enterprise%20Persona.pptx" TargetMode="External"/><Relationship Id="rId2"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4E856-0F86-4750-A4BA-5E36A7388A80}" type="doc">
      <dgm:prSet loTypeId="urn:microsoft.com/office/officeart/2005/8/layout/hList7" loCatId="picture" qsTypeId="urn:microsoft.com/office/officeart/2005/8/quickstyle/simple1" qsCatId="simple" csTypeId="urn:microsoft.com/office/officeart/2005/8/colors/colorful1" csCatId="colorful" phldr="1"/>
      <dgm:spPr/>
      <dgm:t>
        <a:bodyPr/>
        <a:lstStyle/>
        <a:p>
          <a:endParaRPr lang="en-US"/>
        </a:p>
      </dgm:t>
    </dgm:pt>
    <dgm:pt modelId="{0EBD9B1F-CBAE-483A-B32E-D4E93048C7EA}">
      <dgm:prSet custT="1"/>
      <dgm:spPr>
        <a:solidFill>
          <a:srgbClr val="CC0000"/>
        </a:solidFill>
      </dgm:spPr>
      <dgm:t>
        <a:bodyPr/>
        <a:lstStyle/>
        <a:p>
          <a:pPr rtl="0"/>
          <a:r>
            <a:rPr lang="en-US" sz="800" b="1" dirty="0" smtClean="0"/>
            <a:t>Transforming</a:t>
          </a:r>
          <a:endParaRPr lang="en-US" sz="800" b="1" dirty="0"/>
        </a:p>
      </dgm:t>
    </dgm:pt>
    <dgm:pt modelId="{E5008053-ECE9-4150-AA6A-CB223001BBFB}" type="parTrans" cxnId="{100091B5-0AFC-48D0-8490-7EC514D6FB83}">
      <dgm:prSet/>
      <dgm:spPr/>
      <dgm:t>
        <a:bodyPr/>
        <a:lstStyle/>
        <a:p>
          <a:endParaRPr lang="en-US" sz="800"/>
        </a:p>
      </dgm:t>
    </dgm:pt>
    <dgm:pt modelId="{CC874EC2-21F2-4CEC-913F-7CAD8B58BC85}" type="sibTrans" cxnId="{100091B5-0AFC-48D0-8490-7EC514D6FB83}">
      <dgm:prSet/>
      <dgm:spPr/>
      <dgm:t>
        <a:bodyPr/>
        <a:lstStyle/>
        <a:p>
          <a:endParaRPr lang="en-US" sz="800"/>
        </a:p>
      </dgm:t>
    </dgm:pt>
    <dgm:pt modelId="{2080B674-2971-4036-90C8-B6742234286B}">
      <dgm:prSet custT="1"/>
      <dgm:spPr>
        <a:solidFill>
          <a:srgbClr val="CC0000"/>
        </a:solidFill>
      </dgm:spPr>
      <dgm:t>
        <a:bodyPr/>
        <a:lstStyle/>
        <a:p>
          <a:pPr rtl="0"/>
          <a:r>
            <a:rPr lang="en-US" sz="800" dirty="0" smtClean="0"/>
            <a:t>Customers with propensity to increase/decrease employee count regularly</a:t>
          </a:r>
          <a:endParaRPr lang="en-US" sz="800" dirty="0"/>
        </a:p>
      </dgm:t>
    </dgm:pt>
    <dgm:pt modelId="{33B047FB-91D1-46E3-866B-396D246FC790}" type="parTrans" cxnId="{D206D126-F740-47E1-9F71-FE1B1E1ACD07}">
      <dgm:prSet/>
      <dgm:spPr/>
      <dgm:t>
        <a:bodyPr/>
        <a:lstStyle/>
        <a:p>
          <a:endParaRPr lang="en-US" sz="800"/>
        </a:p>
      </dgm:t>
    </dgm:pt>
    <dgm:pt modelId="{1F92F7F3-B1BF-463F-913D-B1860CEE10C1}" type="sibTrans" cxnId="{D206D126-F740-47E1-9F71-FE1B1E1ACD07}">
      <dgm:prSet/>
      <dgm:spPr/>
      <dgm:t>
        <a:bodyPr/>
        <a:lstStyle/>
        <a:p>
          <a:endParaRPr lang="en-US" sz="800"/>
        </a:p>
      </dgm:t>
    </dgm:pt>
    <dgm:pt modelId="{C3E4EF41-E128-4C9A-B071-B0675418A4C5}">
      <dgm:prSet custT="1"/>
      <dgm:spPr>
        <a:solidFill>
          <a:srgbClr val="CC0000"/>
        </a:solidFill>
      </dgm:spPr>
      <dgm:t>
        <a:bodyPr/>
        <a:lstStyle/>
        <a:p>
          <a:pPr rtl="0"/>
          <a:r>
            <a:rPr lang="en-US" sz="800" dirty="0" smtClean="0"/>
            <a:t>E.g. acquisitions, layoffs, temporary seasonal workers</a:t>
          </a:r>
          <a:endParaRPr lang="en-US" sz="800" dirty="0"/>
        </a:p>
      </dgm:t>
    </dgm:pt>
    <dgm:pt modelId="{446B7AD6-68EE-4D04-AC27-9A7F7CC13049}" type="parTrans" cxnId="{469AA4DD-C52D-492F-968B-7123123EE4C5}">
      <dgm:prSet/>
      <dgm:spPr/>
      <dgm:t>
        <a:bodyPr/>
        <a:lstStyle/>
        <a:p>
          <a:endParaRPr lang="en-US" sz="800"/>
        </a:p>
      </dgm:t>
    </dgm:pt>
    <dgm:pt modelId="{BAF3B65B-E7FD-436C-A986-22FF289372C8}" type="sibTrans" cxnId="{469AA4DD-C52D-492F-968B-7123123EE4C5}">
      <dgm:prSet/>
      <dgm:spPr/>
      <dgm:t>
        <a:bodyPr/>
        <a:lstStyle/>
        <a:p>
          <a:endParaRPr lang="en-US" sz="800"/>
        </a:p>
      </dgm:t>
    </dgm:pt>
    <dgm:pt modelId="{B8F58C29-FCB4-47B6-A884-0355077020F6}">
      <dgm:prSet custT="1"/>
      <dgm:spPr/>
      <dgm:t>
        <a:bodyPr/>
        <a:lstStyle/>
        <a:p>
          <a:pPr rtl="0"/>
          <a:r>
            <a:rPr lang="en-US" sz="800" b="1" dirty="0" smtClean="0"/>
            <a:t>Cost Saver</a:t>
          </a:r>
          <a:endParaRPr lang="en-US" sz="800" b="1" dirty="0"/>
        </a:p>
      </dgm:t>
    </dgm:pt>
    <dgm:pt modelId="{BB8FF51D-34EB-4F90-BCD6-C0BABC316126}" type="parTrans" cxnId="{E9C5FBC8-564E-49AC-87E8-8AB598EC81C0}">
      <dgm:prSet/>
      <dgm:spPr/>
      <dgm:t>
        <a:bodyPr/>
        <a:lstStyle/>
        <a:p>
          <a:endParaRPr lang="en-US" sz="800"/>
        </a:p>
      </dgm:t>
    </dgm:pt>
    <dgm:pt modelId="{F842DDAA-68F7-452B-A5CB-7FBD8CB6BBC5}" type="sibTrans" cxnId="{E9C5FBC8-564E-49AC-87E8-8AB598EC81C0}">
      <dgm:prSet/>
      <dgm:spPr/>
      <dgm:t>
        <a:bodyPr/>
        <a:lstStyle/>
        <a:p>
          <a:endParaRPr lang="en-US" sz="800"/>
        </a:p>
      </dgm:t>
    </dgm:pt>
    <dgm:pt modelId="{4A64BC4F-DE3E-4560-87BE-ED6BDAD42D0F}">
      <dgm:prSet custT="1"/>
      <dgm:spPr/>
      <dgm:t>
        <a:bodyPr/>
        <a:lstStyle/>
        <a:p>
          <a:pPr rtl="0"/>
          <a:r>
            <a:rPr lang="en-US" sz="800" dirty="0" smtClean="0"/>
            <a:t>Interested in moving from capex to opex</a:t>
          </a:r>
          <a:endParaRPr lang="en-US" sz="800" dirty="0"/>
        </a:p>
      </dgm:t>
    </dgm:pt>
    <dgm:pt modelId="{46FE0D26-EFF8-4C74-841E-75515494F7BB}" type="parTrans" cxnId="{DD273303-843B-4ED2-A28D-DB9518A0983B}">
      <dgm:prSet/>
      <dgm:spPr/>
      <dgm:t>
        <a:bodyPr/>
        <a:lstStyle/>
        <a:p>
          <a:endParaRPr lang="en-US" sz="800"/>
        </a:p>
      </dgm:t>
    </dgm:pt>
    <dgm:pt modelId="{DADC82DF-DF77-430A-9F08-815E9A76F7FD}" type="sibTrans" cxnId="{DD273303-843B-4ED2-A28D-DB9518A0983B}">
      <dgm:prSet/>
      <dgm:spPr/>
      <dgm:t>
        <a:bodyPr/>
        <a:lstStyle/>
        <a:p>
          <a:endParaRPr lang="en-US" sz="800"/>
        </a:p>
      </dgm:t>
    </dgm:pt>
    <dgm:pt modelId="{710554A4-8874-4B3F-8692-60F62A31052F}">
      <dgm:prSet custT="1"/>
      <dgm:spPr/>
      <dgm:t>
        <a:bodyPr/>
        <a:lstStyle/>
        <a:p>
          <a:pPr rtl="0"/>
          <a:r>
            <a:rPr lang="en-US" sz="800" b="1" dirty="0" smtClean="0"/>
            <a:t>Google Compete</a:t>
          </a:r>
          <a:endParaRPr lang="en-US" sz="800" b="1" dirty="0"/>
        </a:p>
      </dgm:t>
    </dgm:pt>
    <dgm:pt modelId="{0154FA05-F029-4674-96CE-E0DDFC108BF5}" type="parTrans" cxnId="{73FD8562-8538-4DF2-ACAC-86A18D974E0B}">
      <dgm:prSet/>
      <dgm:spPr/>
      <dgm:t>
        <a:bodyPr/>
        <a:lstStyle/>
        <a:p>
          <a:endParaRPr lang="en-US" sz="800"/>
        </a:p>
      </dgm:t>
    </dgm:pt>
    <dgm:pt modelId="{C0E4BEFD-43D7-4CE5-B7B9-BFCC218F4A95}" type="sibTrans" cxnId="{73FD8562-8538-4DF2-ACAC-86A18D974E0B}">
      <dgm:prSet/>
      <dgm:spPr/>
      <dgm:t>
        <a:bodyPr/>
        <a:lstStyle/>
        <a:p>
          <a:endParaRPr lang="en-US" sz="800"/>
        </a:p>
      </dgm:t>
    </dgm:pt>
    <dgm:pt modelId="{2FB9B594-6ADC-4FF0-94F0-FAFE941B920C}">
      <dgm:prSet custT="1"/>
      <dgm:spPr/>
      <dgm:t>
        <a:bodyPr/>
        <a:lstStyle/>
        <a:p>
          <a:pPr rtl="0"/>
          <a:r>
            <a:rPr lang="en-US" sz="800" dirty="0" smtClean="0"/>
            <a:t>Customer in active discussions with Google</a:t>
          </a:r>
          <a:endParaRPr lang="en-US" sz="800" dirty="0"/>
        </a:p>
      </dgm:t>
    </dgm:pt>
    <dgm:pt modelId="{ABAB4563-D6DB-4702-931D-5114B983568B}" type="parTrans" cxnId="{736107E4-4E48-4968-986E-279CB53CB09A}">
      <dgm:prSet/>
      <dgm:spPr/>
      <dgm:t>
        <a:bodyPr/>
        <a:lstStyle/>
        <a:p>
          <a:endParaRPr lang="en-US" sz="800"/>
        </a:p>
      </dgm:t>
    </dgm:pt>
    <dgm:pt modelId="{12C9D7E4-64AF-449E-8EB4-0710660ADFF7}" type="sibTrans" cxnId="{736107E4-4E48-4968-986E-279CB53CB09A}">
      <dgm:prSet/>
      <dgm:spPr/>
      <dgm:t>
        <a:bodyPr/>
        <a:lstStyle/>
        <a:p>
          <a:endParaRPr lang="en-US" sz="800"/>
        </a:p>
      </dgm:t>
    </dgm:pt>
    <dgm:pt modelId="{A02C343C-AC6E-407E-83DB-4E2FE8D726E4}">
      <dgm:prSet custT="1"/>
      <dgm:spPr/>
      <dgm:t>
        <a:bodyPr/>
        <a:lstStyle/>
        <a:p>
          <a:pPr rtl="0"/>
          <a:r>
            <a:rPr lang="en-US" sz="800" dirty="0" smtClean="0"/>
            <a:t>Greater focus on collaboration and messaging workloads</a:t>
          </a:r>
          <a:endParaRPr lang="en-US" sz="800" dirty="0"/>
        </a:p>
      </dgm:t>
    </dgm:pt>
    <dgm:pt modelId="{B26F79FB-2FBF-4E25-B0BD-9815826627D2}" type="parTrans" cxnId="{236ECEF7-0815-46E2-A073-91370F89F296}">
      <dgm:prSet/>
      <dgm:spPr/>
      <dgm:t>
        <a:bodyPr/>
        <a:lstStyle/>
        <a:p>
          <a:endParaRPr lang="en-US" sz="800"/>
        </a:p>
      </dgm:t>
    </dgm:pt>
    <dgm:pt modelId="{2E4A5ED9-F9B3-408A-A672-A52D63248E0A}" type="sibTrans" cxnId="{236ECEF7-0815-46E2-A073-91370F89F296}">
      <dgm:prSet/>
      <dgm:spPr/>
      <dgm:t>
        <a:bodyPr/>
        <a:lstStyle/>
        <a:p>
          <a:endParaRPr lang="en-US" sz="800"/>
        </a:p>
      </dgm:t>
    </dgm:pt>
    <dgm:pt modelId="{AEF32F5C-8C4E-439A-A8A0-48C0A0A4F4A4}">
      <dgm:prSet custT="1"/>
      <dgm:spPr/>
      <dgm:t>
        <a:bodyPr/>
        <a:lstStyle/>
        <a:p>
          <a:pPr rtl="0"/>
          <a:r>
            <a:rPr lang="en-US" sz="800" b="1" dirty="0" smtClean="0"/>
            <a:t>Task Worker</a:t>
          </a:r>
          <a:endParaRPr lang="en-US" sz="800" b="1" dirty="0"/>
        </a:p>
      </dgm:t>
    </dgm:pt>
    <dgm:pt modelId="{F3608973-ACFF-4D92-9CF4-7771A10D237F}" type="parTrans" cxnId="{8E0EDF7A-4635-44A6-AE8D-E1FDAFEDF1AC}">
      <dgm:prSet/>
      <dgm:spPr/>
      <dgm:t>
        <a:bodyPr/>
        <a:lstStyle/>
        <a:p>
          <a:endParaRPr lang="en-US" sz="800"/>
        </a:p>
      </dgm:t>
    </dgm:pt>
    <dgm:pt modelId="{B37BFD3D-7E53-4A55-9B20-16C5F5A17143}" type="sibTrans" cxnId="{8E0EDF7A-4635-44A6-AE8D-E1FDAFEDF1AC}">
      <dgm:prSet/>
      <dgm:spPr/>
      <dgm:t>
        <a:bodyPr/>
        <a:lstStyle/>
        <a:p>
          <a:endParaRPr lang="en-US" sz="800"/>
        </a:p>
      </dgm:t>
    </dgm:pt>
    <dgm:pt modelId="{C99014C3-2D50-4787-97FA-4C165A35B378}">
      <dgm:prSet custT="1"/>
      <dgm:spPr/>
      <dgm:t>
        <a:bodyPr/>
        <a:lstStyle/>
        <a:p>
          <a:pPr rtl="0"/>
          <a:r>
            <a:rPr lang="en-US" sz="800" dirty="0" smtClean="0"/>
            <a:t>Population of structured task workers who don’t have dedicated PCs</a:t>
          </a:r>
          <a:endParaRPr lang="en-US" sz="800" dirty="0"/>
        </a:p>
      </dgm:t>
    </dgm:pt>
    <dgm:pt modelId="{F0C841A2-84F1-4C1D-ACEE-18771B32F8AC}" type="parTrans" cxnId="{FA6E806F-9D85-4C8C-AADD-B2F00498C62C}">
      <dgm:prSet/>
      <dgm:spPr/>
      <dgm:t>
        <a:bodyPr/>
        <a:lstStyle/>
        <a:p>
          <a:endParaRPr lang="en-US" sz="800"/>
        </a:p>
      </dgm:t>
    </dgm:pt>
    <dgm:pt modelId="{94D8B0DF-0B6F-4B70-95BB-19CB27CFAB52}" type="sibTrans" cxnId="{FA6E806F-9D85-4C8C-AADD-B2F00498C62C}">
      <dgm:prSet/>
      <dgm:spPr/>
      <dgm:t>
        <a:bodyPr/>
        <a:lstStyle/>
        <a:p>
          <a:endParaRPr lang="en-US" sz="800"/>
        </a:p>
      </dgm:t>
    </dgm:pt>
    <dgm:pt modelId="{2867C3C2-9560-40DD-977B-6E60CBF08CC2}">
      <dgm:prSet custT="1"/>
      <dgm:spPr/>
      <dgm:t>
        <a:bodyPr/>
        <a:lstStyle/>
        <a:p>
          <a:pPr rtl="0"/>
          <a:r>
            <a:rPr lang="en-US" sz="800" b="1" dirty="0" smtClean="0"/>
            <a:t>Dated Environment</a:t>
          </a:r>
          <a:endParaRPr lang="en-US" sz="800" b="1" dirty="0"/>
        </a:p>
      </dgm:t>
    </dgm:pt>
    <dgm:pt modelId="{C43526D5-CA27-4ADE-8A17-D5A432D90B97}" type="parTrans" cxnId="{E02701E9-B130-49E3-8FF8-515CAD9BBDCD}">
      <dgm:prSet/>
      <dgm:spPr/>
      <dgm:t>
        <a:bodyPr/>
        <a:lstStyle/>
        <a:p>
          <a:endParaRPr lang="en-US" sz="800"/>
        </a:p>
      </dgm:t>
    </dgm:pt>
    <dgm:pt modelId="{E8824EB8-5167-443D-8DEB-4B1BA81387F4}" type="sibTrans" cxnId="{E02701E9-B130-49E3-8FF8-515CAD9BBDCD}">
      <dgm:prSet/>
      <dgm:spPr/>
      <dgm:t>
        <a:bodyPr/>
        <a:lstStyle/>
        <a:p>
          <a:endParaRPr lang="en-US" sz="800"/>
        </a:p>
      </dgm:t>
    </dgm:pt>
    <dgm:pt modelId="{BE58D5B7-B3CF-4274-A87A-8504E5959445}">
      <dgm:prSet custT="1"/>
      <dgm:spPr/>
      <dgm:t>
        <a:bodyPr/>
        <a:lstStyle/>
        <a:p>
          <a:pPr rtl="0"/>
          <a:r>
            <a:rPr lang="en-US" sz="800" dirty="0" smtClean="0"/>
            <a:t>Customers on older versions (N-2+) of Exchange, SharePoint and Office who don’t have new version rights</a:t>
          </a:r>
          <a:endParaRPr lang="en-US" sz="800" dirty="0"/>
        </a:p>
      </dgm:t>
    </dgm:pt>
    <dgm:pt modelId="{7EE5CEC0-CE27-4A06-B3D1-C7D9D1EE5DDC}" type="parTrans" cxnId="{D0CB3E97-7530-4B96-96F7-D2B8DD35400B}">
      <dgm:prSet/>
      <dgm:spPr/>
      <dgm:t>
        <a:bodyPr/>
        <a:lstStyle/>
        <a:p>
          <a:endParaRPr lang="en-US" sz="800"/>
        </a:p>
      </dgm:t>
    </dgm:pt>
    <dgm:pt modelId="{87D55F5C-8C0D-4E77-BF8E-97B52E1505EE}" type="sibTrans" cxnId="{D0CB3E97-7530-4B96-96F7-D2B8DD35400B}">
      <dgm:prSet/>
      <dgm:spPr/>
      <dgm:t>
        <a:bodyPr/>
        <a:lstStyle/>
        <a:p>
          <a:endParaRPr lang="en-US" sz="800"/>
        </a:p>
      </dgm:t>
    </dgm:pt>
    <dgm:pt modelId="{01B0A21C-8979-45B6-BFC8-ECDC49E38E07}">
      <dgm:prSet custT="1"/>
      <dgm:spPr/>
      <dgm:t>
        <a:bodyPr/>
        <a:lstStyle/>
        <a:p>
          <a:pPr rtl="0"/>
          <a:r>
            <a:rPr lang="en-US" sz="800" dirty="0" smtClean="0"/>
            <a:t>e.g. Customer deployed on Exchange 2003 without Software Assurance</a:t>
          </a:r>
          <a:endParaRPr lang="en-US" sz="800" dirty="0"/>
        </a:p>
      </dgm:t>
    </dgm:pt>
    <dgm:pt modelId="{320FC978-3D0E-4054-BA19-83C49EDC56A5}" type="parTrans" cxnId="{43FDDB2B-3CB7-46E8-9276-A10DD881856A}">
      <dgm:prSet/>
      <dgm:spPr/>
      <dgm:t>
        <a:bodyPr/>
        <a:lstStyle/>
        <a:p>
          <a:endParaRPr lang="en-US" sz="800"/>
        </a:p>
      </dgm:t>
    </dgm:pt>
    <dgm:pt modelId="{B797738A-0986-446C-B099-358EF47BF274}" type="sibTrans" cxnId="{43FDDB2B-3CB7-46E8-9276-A10DD881856A}">
      <dgm:prSet/>
      <dgm:spPr/>
      <dgm:t>
        <a:bodyPr/>
        <a:lstStyle/>
        <a:p>
          <a:endParaRPr lang="en-US" sz="800"/>
        </a:p>
      </dgm:t>
    </dgm:pt>
    <dgm:pt modelId="{857C83FB-5307-4EF3-BC16-556EC7390D9A}">
      <dgm:prSet custT="1"/>
      <dgm:spPr/>
      <dgm:t>
        <a:bodyPr/>
        <a:lstStyle/>
        <a:p>
          <a:pPr rtl="0"/>
          <a:r>
            <a:rPr lang="en-US" sz="800" dirty="0" smtClean="0"/>
            <a:t>Prevalent in retail, hospitality, manufacturing and healthcare industries</a:t>
          </a:r>
          <a:endParaRPr lang="en-US" sz="800" dirty="0"/>
        </a:p>
      </dgm:t>
    </dgm:pt>
    <dgm:pt modelId="{7E0CBBC5-F7C0-476C-959A-33DD60BC67A5}" type="parTrans" cxnId="{E9779470-CAD1-4C49-BE80-4B3706FA5CCC}">
      <dgm:prSet/>
      <dgm:spPr/>
      <dgm:t>
        <a:bodyPr/>
        <a:lstStyle/>
        <a:p>
          <a:endParaRPr lang="en-US" sz="800"/>
        </a:p>
      </dgm:t>
    </dgm:pt>
    <dgm:pt modelId="{9614C628-248D-4AA8-AA3A-83AE634648DD}" type="sibTrans" cxnId="{E9779470-CAD1-4C49-BE80-4B3706FA5CCC}">
      <dgm:prSet/>
      <dgm:spPr/>
      <dgm:t>
        <a:bodyPr/>
        <a:lstStyle/>
        <a:p>
          <a:endParaRPr lang="en-US" sz="800"/>
        </a:p>
      </dgm:t>
    </dgm:pt>
    <dgm:pt modelId="{E89C4C19-1A0E-4BCA-B336-90AB9FBCAF80}">
      <dgm:prSet custT="1"/>
      <dgm:spPr/>
      <dgm:t>
        <a:bodyPr/>
        <a:lstStyle/>
        <a:p>
          <a:pPr rtl="0"/>
          <a:r>
            <a:rPr lang="en-US" sz="800" dirty="0" smtClean="0"/>
            <a:t>e.g. Manufacturing Plant Floor worker, Nurse, Barista</a:t>
          </a:r>
          <a:endParaRPr lang="en-US" sz="800" dirty="0"/>
        </a:p>
      </dgm:t>
    </dgm:pt>
    <dgm:pt modelId="{B55C2060-439D-4C23-AD35-710C7222B47F}" type="parTrans" cxnId="{8ACB1264-1847-4B64-B95E-D2A9629073D0}">
      <dgm:prSet/>
      <dgm:spPr/>
      <dgm:t>
        <a:bodyPr/>
        <a:lstStyle/>
        <a:p>
          <a:endParaRPr lang="en-US" sz="800"/>
        </a:p>
      </dgm:t>
    </dgm:pt>
    <dgm:pt modelId="{57C4523F-04D6-423F-AB2B-EF373B799396}" type="sibTrans" cxnId="{8ACB1264-1847-4B64-B95E-D2A9629073D0}">
      <dgm:prSet/>
      <dgm:spPr/>
      <dgm:t>
        <a:bodyPr/>
        <a:lstStyle/>
        <a:p>
          <a:endParaRPr lang="en-US" sz="800"/>
        </a:p>
      </dgm:t>
    </dgm:pt>
    <dgm:pt modelId="{93B337A7-F64D-4873-9B54-AAABD79A2D03}">
      <dgm:prSet custT="1"/>
      <dgm:spPr/>
      <dgm:t>
        <a:bodyPr/>
        <a:lstStyle/>
        <a:p>
          <a:pPr rtl="0"/>
          <a:r>
            <a:rPr lang="en-US" sz="800" dirty="0" smtClean="0"/>
            <a:t>Want to adopt new business productivity capabilities and stay current</a:t>
          </a:r>
          <a:endParaRPr lang="en-US" sz="800" dirty="0"/>
        </a:p>
      </dgm:t>
    </dgm:pt>
    <dgm:pt modelId="{BE3F8DED-9C64-46A1-BCEC-DFD0A93E01D0}" type="parTrans" cxnId="{C58F455B-81EC-4174-947F-DFA1E784DB6A}">
      <dgm:prSet/>
      <dgm:spPr/>
      <dgm:t>
        <a:bodyPr/>
        <a:lstStyle/>
        <a:p>
          <a:endParaRPr lang="en-US" sz="800"/>
        </a:p>
      </dgm:t>
    </dgm:pt>
    <dgm:pt modelId="{E86033B8-C6BE-4045-B864-EA410637FEAB}" type="sibTrans" cxnId="{C58F455B-81EC-4174-947F-DFA1E784DB6A}">
      <dgm:prSet/>
      <dgm:spPr/>
      <dgm:t>
        <a:bodyPr/>
        <a:lstStyle/>
        <a:p>
          <a:endParaRPr lang="en-US" sz="800"/>
        </a:p>
      </dgm:t>
    </dgm:pt>
    <dgm:pt modelId="{D60965BC-3C71-4EFC-A47D-7F7E0B47A47C}">
      <dgm:prSet custT="1"/>
      <dgm:spPr/>
      <dgm:t>
        <a:bodyPr/>
        <a:lstStyle/>
        <a:p>
          <a:pPr rtl="0"/>
          <a:r>
            <a:rPr lang="en-US" sz="800" dirty="0" smtClean="0"/>
            <a:t>Customer primarily looking to cut costs, value a focus on TCO</a:t>
          </a:r>
          <a:endParaRPr lang="en-US" sz="800" dirty="0"/>
        </a:p>
      </dgm:t>
    </dgm:pt>
    <dgm:pt modelId="{6AA0036E-FACD-447C-AE95-7EA9F3FE5AFC}" type="parTrans" cxnId="{5C4385FD-26FF-41AF-88D1-62ADDAD2C7D4}">
      <dgm:prSet/>
      <dgm:spPr/>
      <dgm:t>
        <a:bodyPr/>
        <a:lstStyle/>
        <a:p>
          <a:endParaRPr lang="en-US" sz="800"/>
        </a:p>
      </dgm:t>
    </dgm:pt>
    <dgm:pt modelId="{7DFCADA9-7728-4DD3-AFFE-8FEA3F40ECEA}" type="sibTrans" cxnId="{5C4385FD-26FF-41AF-88D1-62ADDAD2C7D4}">
      <dgm:prSet/>
      <dgm:spPr/>
      <dgm:t>
        <a:bodyPr/>
        <a:lstStyle/>
        <a:p>
          <a:endParaRPr lang="en-US" sz="800"/>
        </a:p>
      </dgm:t>
    </dgm:pt>
    <dgm:pt modelId="{BB20DA88-8558-4A8D-84E3-4ECE2EF49ADD}">
      <dgm:prSet custT="1"/>
      <dgm:spPr>
        <a:solidFill>
          <a:srgbClr val="CC0000"/>
        </a:solidFill>
      </dgm:spPr>
      <dgm:t>
        <a:bodyPr/>
        <a:lstStyle/>
        <a:p>
          <a:pPr rtl="0"/>
          <a:r>
            <a:rPr lang="en-US" sz="800" dirty="0" smtClean="0"/>
            <a:t>Business Value Deck: </a:t>
          </a:r>
          <a:r>
            <a:rPr lang="en-US" sz="800" dirty="0" smtClean="0">
              <a:hlinkClick xmlns:r="http://schemas.openxmlformats.org/officeDocument/2006/relationships" r:id="rId1"/>
            </a:rPr>
            <a:t>Office 365 Transforming Enterprise Customer</a:t>
          </a:r>
          <a:endParaRPr lang="en-US" sz="800" dirty="0"/>
        </a:p>
      </dgm:t>
    </dgm:pt>
    <dgm:pt modelId="{642C9304-FFA9-4788-B964-BC4DD539BBAA}" type="parTrans" cxnId="{F79601B7-3674-4EB1-84C7-CDF8438AA86B}">
      <dgm:prSet/>
      <dgm:spPr/>
      <dgm:t>
        <a:bodyPr/>
        <a:lstStyle/>
        <a:p>
          <a:endParaRPr lang="en-US" sz="800"/>
        </a:p>
      </dgm:t>
    </dgm:pt>
    <dgm:pt modelId="{A4AFA8BB-BF77-4825-86AB-5BC169D2D5D3}" type="sibTrans" cxnId="{F79601B7-3674-4EB1-84C7-CDF8438AA86B}">
      <dgm:prSet/>
      <dgm:spPr/>
      <dgm:t>
        <a:bodyPr/>
        <a:lstStyle/>
        <a:p>
          <a:endParaRPr lang="en-US" sz="800"/>
        </a:p>
      </dgm:t>
    </dgm:pt>
    <dgm:pt modelId="{8FEFDF95-EAF2-4C72-8323-75F18C5A211F}">
      <dgm:prSet custT="1"/>
      <dgm:spPr/>
      <dgm:t>
        <a:bodyPr/>
        <a:lstStyle/>
        <a:p>
          <a:pPr rtl="0"/>
          <a:r>
            <a:rPr lang="en-US" sz="800" dirty="0" smtClean="0"/>
            <a:t>Business Value Deck: </a:t>
          </a:r>
          <a:r>
            <a:rPr lang="en-US" sz="800" dirty="0" smtClean="0">
              <a:hlinkClick xmlns:r="http://schemas.openxmlformats.org/officeDocument/2006/relationships" r:id="rId2"/>
            </a:rPr>
            <a:t>Office 365 Cost Saver Enterprise Customer</a:t>
          </a:r>
          <a:endParaRPr lang="en-US" sz="800" dirty="0"/>
        </a:p>
      </dgm:t>
    </dgm:pt>
    <dgm:pt modelId="{20B43742-20B1-4743-9D0C-1A3E307CF1B8}" type="parTrans" cxnId="{B7C46612-C3AD-48ED-B66C-2DA6BCA48232}">
      <dgm:prSet/>
      <dgm:spPr/>
      <dgm:t>
        <a:bodyPr/>
        <a:lstStyle/>
        <a:p>
          <a:endParaRPr lang="en-US" sz="800"/>
        </a:p>
      </dgm:t>
    </dgm:pt>
    <dgm:pt modelId="{62EB0BF8-0BB4-4326-942E-56F7A1CD0E9B}" type="sibTrans" cxnId="{B7C46612-C3AD-48ED-B66C-2DA6BCA48232}">
      <dgm:prSet/>
      <dgm:spPr/>
      <dgm:t>
        <a:bodyPr/>
        <a:lstStyle/>
        <a:p>
          <a:endParaRPr lang="en-US" sz="800"/>
        </a:p>
      </dgm:t>
    </dgm:pt>
    <dgm:pt modelId="{D693507E-FEEF-4068-A7EE-64AAE9572B48}">
      <dgm:prSet custT="1"/>
      <dgm:spPr/>
      <dgm:t>
        <a:bodyPr/>
        <a:lstStyle/>
        <a:p>
          <a:pPr rtl="0"/>
          <a:r>
            <a:rPr lang="en-US" sz="800" dirty="0" smtClean="0"/>
            <a:t>Business Value Deck: </a:t>
          </a:r>
          <a:r>
            <a:rPr lang="en-US" sz="800" dirty="0" smtClean="0">
              <a:hlinkClick xmlns:r="http://schemas.openxmlformats.org/officeDocument/2006/relationships" r:id="rId3"/>
            </a:rPr>
            <a:t>Office 365 Google Compete Enterprise Customer</a:t>
          </a:r>
          <a:endParaRPr lang="en-US" sz="800" b="0" dirty="0"/>
        </a:p>
      </dgm:t>
    </dgm:pt>
    <dgm:pt modelId="{01CF4DA0-C6C7-4666-B0B8-BDC113C179FA}" type="parTrans" cxnId="{FA1235EA-2EAC-44EE-ADF7-5F553852D99D}">
      <dgm:prSet/>
      <dgm:spPr/>
      <dgm:t>
        <a:bodyPr/>
        <a:lstStyle/>
        <a:p>
          <a:endParaRPr lang="en-US" sz="800"/>
        </a:p>
      </dgm:t>
    </dgm:pt>
    <dgm:pt modelId="{FF9D5260-C279-4DFD-81F8-03A07C10936B}" type="sibTrans" cxnId="{FA1235EA-2EAC-44EE-ADF7-5F553852D99D}">
      <dgm:prSet/>
      <dgm:spPr/>
      <dgm:t>
        <a:bodyPr/>
        <a:lstStyle/>
        <a:p>
          <a:endParaRPr lang="en-US" sz="800"/>
        </a:p>
      </dgm:t>
    </dgm:pt>
    <dgm:pt modelId="{E4E65DB6-4B1B-40A3-90F0-041DC0575E23}">
      <dgm:prSet custT="1"/>
      <dgm:spPr/>
      <dgm:t>
        <a:bodyPr/>
        <a:lstStyle/>
        <a:p>
          <a:pPr rtl="0"/>
          <a:r>
            <a:rPr lang="en-US" sz="800" dirty="0" smtClean="0"/>
            <a:t>Business Value Deck: </a:t>
          </a:r>
          <a:r>
            <a:rPr lang="en-US" sz="800" dirty="0" smtClean="0">
              <a:hlinkClick xmlns:r="http://schemas.openxmlformats.org/officeDocument/2006/relationships" r:id="rId4"/>
            </a:rPr>
            <a:t>Office 365 Task Worker Enterprise Customer</a:t>
          </a:r>
          <a:r>
            <a:rPr lang="en-US" sz="800" dirty="0" smtClean="0"/>
            <a:t> </a:t>
          </a:r>
          <a:endParaRPr lang="en-US" sz="800" b="1" dirty="0"/>
        </a:p>
      </dgm:t>
    </dgm:pt>
    <dgm:pt modelId="{960E29BA-87EB-4BFC-A9DF-B5454AFB7A75}" type="parTrans" cxnId="{2781DB63-AA0E-4FA7-B4FB-27E0E7B7CAC3}">
      <dgm:prSet/>
      <dgm:spPr/>
      <dgm:t>
        <a:bodyPr/>
        <a:lstStyle/>
        <a:p>
          <a:endParaRPr lang="en-US" sz="800"/>
        </a:p>
      </dgm:t>
    </dgm:pt>
    <dgm:pt modelId="{6332370A-6DC8-4A6A-B4F1-5AF3856DA897}" type="sibTrans" cxnId="{2781DB63-AA0E-4FA7-B4FB-27E0E7B7CAC3}">
      <dgm:prSet/>
      <dgm:spPr/>
      <dgm:t>
        <a:bodyPr/>
        <a:lstStyle/>
        <a:p>
          <a:endParaRPr lang="en-US" sz="800"/>
        </a:p>
      </dgm:t>
    </dgm:pt>
    <dgm:pt modelId="{49E17934-6027-46A0-B4D5-EE4F6713063B}">
      <dgm:prSet custT="1"/>
      <dgm:spPr/>
      <dgm:t>
        <a:bodyPr/>
        <a:lstStyle/>
        <a:p>
          <a:pPr rtl="0"/>
          <a:r>
            <a:rPr lang="en-US" sz="800" dirty="0" smtClean="0"/>
            <a:t>Business Value Deck: </a:t>
          </a:r>
          <a:r>
            <a:rPr lang="en-US" sz="800" dirty="0" smtClean="0">
              <a:hlinkClick xmlns:r="http://schemas.openxmlformats.org/officeDocument/2006/relationships" r:id="rId5"/>
            </a:rPr>
            <a:t>Office 365 Dated Environment Enterprise Customer</a:t>
          </a:r>
          <a:endParaRPr lang="en-US" sz="800" dirty="0"/>
        </a:p>
      </dgm:t>
    </dgm:pt>
    <dgm:pt modelId="{A8B25A2F-A2A2-4E68-8FF7-2D6B4F8F392A}" type="parTrans" cxnId="{BDD66553-9721-48EC-8BD6-5F004DB0030B}">
      <dgm:prSet/>
      <dgm:spPr/>
      <dgm:t>
        <a:bodyPr/>
        <a:lstStyle/>
        <a:p>
          <a:endParaRPr lang="en-US" sz="800"/>
        </a:p>
      </dgm:t>
    </dgm:pt>
    <dgm:pt modelId="{AEDA91B9-D6C5-49E0-80FD-179F20C89F69}" type="sibTrans" cxnId="{BDD66553-9721-48EC-8BD6-5F004DB0030B}">
      <dgm:prSet/>
      <dgm:spPr/>
      <dgm:t>
        <a:bodyPr/>
        <a:lstStyle/>
        <a:p>
          <a:endParaRPr lang="en-US" sz="800"/>
        </a:p>
      </dgm:t>
    </dgm:pt>
    <dgm:pt modelId="{77C8C635-F0DF-4479-81B1-5ECA63304B8D}">
      <dgm:prSet custT="1"/>
      <dgm:spPr>
        <a:solidFill>
          <a:srgbClr val="CC0000"/>
        </a:solidFill>
      </dgm:spPr>
      <dgm:t>
        <a:bodyPr/>
        <a:lstStyle/>
        <a:p>
          <a:pPr rtl="0"/>
          <a:r>
            <a:rPr lang="en-US" sz="800" dirty="0" smtClean="0"/>
            <a:t>Require agile scalability and flexibility</a:t>
          </a:r>
          <a:endParaRPr lang="en-US" sz="800" dirty="0"/>
        </a:p>
      </dgm:t>
    </dgm:pt>
    <dgm:pt modelId="{165CD75A-8B9C-4886-B304-A3404218D0E5}" type="parTrans" cxnId="{786148CA-6CCF-43DC-875F-E196C6559BBC}">
      <dgm:prSet/>
      <dgm:spPr/>
      <dgm:t>
        <a:bodyPr/>
        <a:lstStyle/>
        <a:p>
          <a:endParaRPr lang="en-US" sz="800"/>
        </a:p>
      </dgm:t>
    </dgm:pt>
    <dgm:pt modelId="{D3666776-64C0-4343-8F0B-AEF49C6C54F6}" type="sibTrans" cxnId="{786148CA-6CCF-43DC-875F-E196C6559BBC}">
      <dgm:prSet/>
      <dgm:spPr/>
      <dgm:t>
        <a:bodyPr/>
        <a:lstStyle/>
        <a:p>
          <a:endParaRPr lang="en-US" sz="800"/>
        </a:p>
      </dgm:t>
    </dgm:pt>
    <dgm:pt modelId="{4104F350-C94A-46E8-AA5D-484610A8ACA2}" type="pres">
      <dgm:prSet presAssocID="{31E4E856-0F86-4750-A4BA-5E36A7388A80}" presName="Name0" presStyleCnt="0">
        <dgm:presLayoutVars>
          <dgm:dir/>
          <dgm:resizeHandles val="exact"/>
        </dgm:presLayoutVars>
      </dgm:prSet>
      <dgm:spPr/>
      <dgm:t>
        <a:bodyPr/>
        <a:lstStyle/>
        <a:p>
          <a:endParaRPr lang="en-US"/>
        </a:p>
      </dgm:t>
    </dgm:pt>
    <dgm:pt modelId="{C6571B0F-07FE-4F20-B5DE-C83D62422450}" type="pres">
      <dgm:prSet presAssocID="{31E4E856-0F86-4750-A4BA-5E36A7388A80}" presName="fgShape" presStyleLbl="fgShp" presStyleIdx="0" presStyleCnt="1" custScaleY="144281" custLinFactNeighborY="21437"/>
      <dgm:spPr/>
    </dgm:pt>
    <dgm:pt modelId="{4B21851C-229C-4348-8872-8C08B9684CA2}" type="pres">
      <dgm:prSet presAssocID="{31E4E856-0F86-4750-A4BA-5E36A7388A80}" presName="linComp" presStyleCnt="0"/>
      <dgm:spPr/>
    </dgm:pt>
    <dgm:pt modelId="{9FA1B91E-A5DC-4014-9060-15FDEF5FF2A3}" type="pres">
      <dgm:prSet presAssocID="{0EBD9B1F-CBAE-483A-B32E-D4E93048C7EA}" presName="compNode" presStyleCnt="0"/>
      <dgm:spPr/>
    </dgm:pt>
    <dgm:pt modelId="{F25D23D8-9588-471B-AEB1-437EA7D2232D}" type="pres">
      <dgm:prSet presAssocID="{0EBD9B1F-CBAE-483A-B32E-D4E93048C7EA}" presName="bkgdShape" presStyleLbl="node1" presStyleIdx="0" presStyleCnt="5"/>
      <dgm:spPr/>
      <dgm:t>
        <a:bodyPr/>
        <a:lstStyle/>
        <a:p>
          <a:endParaRPr lang="en-US"/>
        </a:p>
      </dgm:t>
    </dgm:pt>
    <dgm:pt modelId="{8B4649F5-C6B7-4C82-9D2F-7AE2553B5DE2}" type="pres">
      <dgm:prSet presAssocID="{0EBD9B1F-CBAE-483A-B32E-D4E93048C7EA}" presName="nodeTx" presStyleLbl="node1" presStyleIdx="0" presStyleCnt="5">
        <dgm:presLayoutVars>
          <dgm:bulletEnabled val="1"/>
        </dgm:presLayoutVars>
      </dgm:prSet>
      <dgm:spPr/>
      <dgm:t>
        <a:bodyPr/>
        <a:lstStyle/>
        <a:p>
          <a:endParaRPr lang="en-US"/>
        </a:p>
      </dgm:t>
    </dgm:pt>
    <dgm:pt modelId="{2EB677D2-71C8-4651-A945-FB92182C6AF7}" type="pres">
      <dgm:prSet presAssocID="{0EBD9B1F-CBAE-483A-B32E-D4E93048C7EA}" presName="invisiNode" presStyleLbl="node1" presStyleIdx="0" presStyleCnt="5"/>
      <dgm:spPr/>
    </dgm:pt>
    <dgm:pt modelId="{D073AC21-6ACD-4246-B56A-C59A34197C71}" type="pres">
      <dgm:prSet presAssocID="{0EBD9B1F-CBAE-483A-B32E-D4E93048C7EA}" presName="imagNode" presStyleLbl="fgImgPlace1" presStyleIdx="0"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B951F080-C8D5-4DCC-8F70-ED058BDAD734}" type="pres">
      <dgm:prSet presAssocID="{CC874EC2-21F2-4CEC-913F-7CAD8B58BC85}" presName="sibTrans" presStyleLbl="sibTrans2D1" presStyleIdx="0" presStyleCnt="0"/>
      <dgm:spPr/>
      <dgm:t>
        <a:bodyPr/>
        <a:lstStyle/>
        <a:p>
          <a:endParaRPr lang="en-US"/>
        </a:p>
      </dgm:t>
    </dgm:pt>
    <dgm:pt modelId="{6FDA77B8-1E4C-47B1-88ED-7FAAD1FE27B6}" type="pres">
      <dgm:prSet presAssocID="{B8F58C29-FCB4-47B6-A884-0355077020F6}" presName="compNode" presStyleCnt="0"/>
      <dgm:spPr/>
    </dgm:pt>
    <dgm:pt modelId="{1C5F85A7-9441-401E-98C8-8DE9091CDFA7}" type="pres">
      <dgm:prSet presAssocID="{B8F58C29-FCB4-47B6-A884-0355077020F6}" presName="bkgdShape" presStyleLbl="node1" presStyleIdx="1" presStyleCnt="5" custLinFactNeighborX="-106" custLinFactNeighborY="449"/>
      <dgm:spPr/>
      <dgm:t>
        <a:bodyPr/>
        <a:lstStyle/>
        <a:p>
          <a:endParaRPr lang="en-US"/>
        </a:p>
      </dgm:t>
    </dgm:pt>
    <dgm:pt modelId="{8EAAB139-190C-4C38-B57D-F783D4E6307A}" type="pres">
      <dgm:prSet presAssocID="{B8F58C29-FCB4-47B6-A884-0355077020F6}" presName="nodeTx" presStyleLbl="node1" presStyleIdx="1" presStyleCnt="5">
        <dgm:presLayoutVars>
          <dgm:bulletEnabled val="1"/>
        </dgm:presLayoutVars>
      </dgm:prSet>
      <dgm:spPr/>
      <dgm:t>
        <a:bodyPr/>
        <a:lstStyle/>
        <a:p>
          <a:endParaRPr lang="en-US"/>
        </a:p>
      </dgm:t>
    </dgm:pt>
    <dgm:pt modelId="{E85BBAD2-FC66-491B-B0C3-919843303346}" type="pres">
      <dgm:prSet presAssocID="{B8F58C29-FCB4-47B6-A884-0355077020F6}" presName="invisiNode" presStyleLbl="node1" presStyleIdx="1" presStyleCnt="5"/>
      <dgm:spPr/>
    </dgm:pt>
    <dgm:pt modelId="{C0BBCB29-C65A-4371-9267-749B28494638}" type="pres">
      <dgm:prSet presAssocID="{B8F58C29-FCB4-47B6-A884-0355077020F6}" presName="imagNode" presStyleLbl="fgImgPlace1" presStyleIdx="1" presStyleCnt="5"/>
      <dgm:spPr>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5785" t="-1389" r="-6347" b="1389"/>
          </a:stretch>
        </a:blipFill>
      </dgm:spPr>
      <dgm:t>
        <a:bodyPr/>
        <a:lstStyle/>
        <a:p>
          <a:endParaRPr lang="en-US"/>
        </a:p>
      </dgm:t>
    </dgm:pt>
    <dgm:pt modelId="{48C34610-EEE6-44EE-B172-23ACC20774B2}" type="pres">
      <dgm:prSet presAssocID="{F842DDAA-68F7-452B-A5CB-7FBD8CB6BBC5}" presName="sibTrans" presStyleLbl="sibTrans2D1" presStyleIdx="0" presStyleCnt="0"/>
      <dgm:spPr/>
      <dgm:t>
        <a:bodyPr/>
        <a:lstStyle/>
        <a:p>
          <a:endParaRPr lang="en-US"/>
        </a:p>
      </dgm:t>
    </dgm:pt>
    <dgm:pt modelId="{048574AB-7135-4778-ACDE-BCFF5AEC6425}" type="pres">
      <dgm:prSet presAssocID="{710554A4-8874-4B3F-8692-60F62A31052F}" presName="compNode" presStyleCnt="0"/>
      <dgm:spPr/>
    </dgm:pt>
    <dgm:pt modelId="{5AD5B521-D6D2-445E-9CBF-996B43525176}" type="pres">
      <dgm:prSet presAssocID="{710554A4-8874-4B3F-8692-60F62A31052F}" presName="bkgdShape" presStyleLbl="node1" presStyleIdx="2" presStyleCnt="5"/>
      <dgm:spPr/>
      <dgm:t>
        <a:bodyPr/>
        <a:lstStyle/>
        <a:p>
          <a:endParaRPr lang="en-US"/>
        </a:p>
      </dgm:t>
    </dgm:pt>
    <dgm:pt modelId="{295220FE-E928-487B-BE8D-CE173A1ABE8A}" type="pres">
      <dgm:prSet presAssocID="{710554A4-8874-4B3F-8692-60F62A31052F}" presName="nodeTx" presStyleLbl="node1" presStyleIdx="2" presStyleCnt="5">
        <dgm:presLayoutVars>
          <dgm:bulletEnabled val="1"/>
        </dgm:presLayoutVars>
      </dgm:prSet>
      <dgm:spPr/>
      <dgm:t>
        <a:bodyPr/>
        <a:lstStyle/>
        <a:p>
          <a:endParaRPr lang="en-US"/>
        </a:p>
      </dgm:t>
    </dgm:pt>
    <dgm:pt modelId="{16511A79-5454-47B3-8728-16E53CF8BEC4}" type="pres">
      <dgm:prSet presAssocID="{710554A4-8874-4B3F-8692-60F62A31052F}" presName="invisiNode" presStyleLbl="node1" presStyleIdx="2" presStyleCnt="5"/>
      <dgm:spPr/>
    </dgm:pt>
    <dgm:pt modelId="{BAB1E3F0-39D6-464E-AA8C-697ACE43638B}" type="pres">
      <dgm:prSet presAssocID="{710554A4-8874-4B3F-8692-60F62A31052F}" presName="imagNode" presStyleLbl="fgImgPlace1" presStyleIdx="2" presStyleCnt="5"/>
      <dgm:spPr>
        <a:blipFill>
          <a:blip xmlns:r="http://schemas.openxmlformats.org/officeDocument/2006/relationships" r:embed="rId8">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CC747307-AF74-4569-B4FB-F562E21C82FE}" type="pres">
      <dgm:prSet presAssocID="{C0E4BEFD-43D7-4CE5-B7B9-BFCC218F4A95}" presName="sibTrans" presStyleLbl="sibTrans2D1" presStyleIdx="0" presStyleCnt="0"/>
      <dgm:spPr/>
      <dgm:t>
        <a:bodyPr/>
        <a:lstStyle/>
        <a:p>
          <a:endParaRPr lang="en-US"/>
        </a:p>
      </dgm:t>
    </dgm:pt>
    <dgm:pt modelId="{B4641901-CA23-46D1-BDD2-F918375E0F8B}" type="pres">
      <dgm:prSet presAssocID="{AEF32F5C-8C4E-439A-A8A0-48C0A0A4F4A4}" presName="compNode" presStyleCnt="0"/>
      <dgm:spPr/>
    </dgm:pt>
    <dgm:pt modelId="{00C5DA94-06E5-461C-BF40-B871BAEB1462}" type="pres">
      <dgm:prSet presAssocID="{AEF32F5C-8C4E-439A-A8A0-48C0A0A4F4A4}" presName="bkgdShape" presStyleLbl="node1" presStyleIdx="3" presStyleCnt="5"/>
      <dgm:spPr/>
      <dgm:t>
        <a:bodyPr/>
        <a:lstStyle/>
        <a:p>
          <a:endParaRPr lang="en-US"/>
        </a:p>
      </dgm:t>
    </dgm:pt>
    <dgm:pt modelId="{AD54A253-5432-477D-8A32-ED24E8DEEF45}" type="pres">
      <dgm:prSet presAssocID="{AEF32F5C-8C4E-439A-A8A0-48C0A0A4F4A4}" presName="nodeTx" presStyleLbl="node1" presStyleIdx="3" presStyleCnt="5">
        <dgm:presLayoutVars>
          <dgm:bulletEnabled val="1"/>
        </dgm:presLayoutVars>
      </dgm:prSet>
      <dgm:spPr/>
      <dgm:t>
        <a:bodyPr/>
        <a:lstStyle/>
        <a:p>
          <a:endParaRPr lang="en-US"/>
        </a:p>
      </dgm:t>
    </dgm:pt>
    <dgm:pt modelId="{747663DB-AB78-4BB9-B77B-3DF406861F89}" type="pres">
      <dgm:prSet presAssocID="{AEF32F5C-8C4E-439A-A8A0-48C0A0A4F4A4}" presName="invisiNode" presStyleLbl="node1" presStyleIdx="3" presStyleCnt="5"/>
      <dgm:spPr/>
    </dgm:pt>
    <dgm:pt modelId="{623D2459-B84C-4D23-ABD1-69CAB88E984E}" type="pres">
      <dgm:prSet presAssocID="{AEF32F5C-8C4E-439A-A8A0-48C0A0A4F4A4}" presName="imagNode" presStyleLbl="fgImgPlace1" presStyleIdx="3" presStyleCnt="5"/>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1B95868E-696B-4228-923E-950B498AFBD1}" type="pres">
      <dgm:prSet presAssocID="{B37BFD3D-7E53-4A55-9B20-16C5F5A17143}" presName="sibTrans" presStyleLbl="sibTrans2D1" presStyleIdx="0" presStyleCnt="0"/>
      <dgm:spPr/>
      <dgm:t>
        <a:bodyPr/>
        <a:lstStyle/>
        <a:p>
          <a:endParaRPr lang="en-US"/>
        </a:p>
      </dgm:t>
    </dgm:pt>
    <dgm:pt modelId="{BDDD90EF-1916-4001-933F-A7A75F6CB95A}" type="pres">
      <dgm:prSet presAssocID="{2867C3C2-9560-40DD-977B-6E60CBF08CC2}" presName="compNode" presStyleCnt="0"/>
      <dgm:spPr/>
    </dgm:pt>
    <dgm:pt modelId="{1B4C0BD2-D4DC-4520-BA74-EBFCACEE5CC7}" type="pres">
      <dgm:prSet presAssocID="{2867C3C2-9560-40DD-977B-6E60CBF08CC2}" presName="bkgdShape" presStyleLbl="node1" presStyleIdx="4" presStyleCnt="5"/>
      <dgm:spPr/>
      <dgm:t>
        <a:bodyPr/>
        <a:lstStyle/>
        <a:p>
          <a:endParaRPr lang="en-US"/>
        </a:p>
      </dgm:t>
    </dgm:pt>
    <dgm:pt modelId="{B965A0C5-42C1-444E-AD2D-3BAF557FD5B9}" type="pres">
      <dgm:prSet presAssocID="{2867C3C2-9560-40DD-977B-6E60CBF08CC2}" presName="nodeTx" presStyleLbl="node1" presStyleIdx="4" presStyleCnt="5">
        <dgm:presLayoutVars>
          <dgm:bulletEnabled val="1"/>
        </dgm:presLayoutVars>
      </dgm:prSet>
      <dgm:spPr/>
      <dgm:t>
        <a:bodyPr/>
        <a:lstStyle/>
        <a:p>
          <a:endParaRPr lang="en-US"/>
        </a:p>
      </dgm:t>
    </dgm:pt>
    <dgm:pt modelId="{352BB7F8-AB75-4B95-B653-01F2FB4B820B}" type="pres">
      <dgm:prSet presAssocID="{2867C3C2-9560-40DD-977B-6E60CBF08CC2}" presName="invisiNode" presStyleLbl="node1" presStyleIdx="4" presStyleCnt="5"/>
      <dgm:spPr/>
    </dgm:pt>
    <dgm:pt modelId="{49F40E11-A83B-4995-9287-F7399098209F}" type="pres">
      <dgm:prSet presAssocID="{2867C3C2-9560-40DD-977B-6E60CBF08CC2}" presName="imagNode" presStyleLbl="fgImgPlace1" presStyleIdx="4" presStyleCnt="5"/>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Lst>
  <dgm:cxnLst>
    <dgm:cxn modelId="{236ECEF7-0815-46E2-A073-91370F89F296}" srcId="{710554A4-8874-4B3F-8692-60F62A31052F}" destId="{A02C343C-AC6E-407E-83DB-4E2FE8D726E4}" srcOrd="1" destOrd="0" parTransId="{B26F79FB-2FBF-4E25-B0BD-9815826627D2}" sibTransId="{2E4A5ED9-F9B3-408A-A672-A52D63248E0A}"/>
    <dgm:cxn modelId="{CED6E544-BB03-0C4B-8541-9C85CE48D28F}" type="presOf" srcId="{710554A4-8874-4B3F-8692-60F62A31052F}" destId="{5AD5B521-D6D2-445E-9CBF-996B43525176}" srcOrd="0" destOrd="0" presId="urn:microsoft.com/office/officeart/2005/8/layout/hList7"/>
    <dgm:cxn modelId="{D0CB3E97-7530-4B96-96F7-D2B8DD35400B}" srcId="{2867C3C2-9560-40DD-977B-6E60CBF08CC2}" destId="{BE58D5B7-B3CF-4274-A87A-8504E5959445}" srcOrd="0" destOrd="0" parTransId="{7EE5CEC0-CE27-4A06-B3D1-C7D9D1EE5DDC}" sibTransId="{87D55F5C-8C0D-4E77-BF8E-97B52E1505EE}"/>
    <dgm:cxn modelId="{43FDDB2B-3CB7-46E8-9276-A10DD881856A}" srcId="{2867C3C2-9560-40DD-977B-6E60CBF08CC2}" destId="{01B0A21C-8979-45B6-BFC8-ECDC49E38E07}" srcOrd="2" destOrd="0" parTransId="{320FC978-3D0E-4054-BA19-83C49EDC56A5}" sibTransId="{B797738A-0986-446C-B099-358EF47BF274}"/>
    <dgm:cxn modelId="{032E2D05-9823-5944-B9E2-85311781CADE}" type="presOf" srcId="{49E17934-6027-46A0-B4D5-EE4F6713063B}" destId="{1B4C0BD2-D4DC-4520-BA74-EBFCACEE5CC7}" srcOrd="0" destOrd="4" presId="urn:microsoft.com/office/officeart/2005/8/layout/hList7"/>
    <dgm:cxn modelId="{65CAE14D-00F2-A849-BC93-52CE836455CA}" type="presOf" srcId="{2867C3C2-9560-40DD-977B-6E60CBF08CC2}" destId="{1B4C0BD2-D4DC-4520-BA74-EBFCACEE5CC7}" srcOrd="0" destOrd="0" presId="urn:microsoft.com/office/officeart/2005/8/layout/hList7"/>
    <dgm:cxn modelId="{E260BC7B-7298-A642-B9BF-12FB93B2B2A7}" type="presOf" srcId="{C99014C3-2D50-4787-97FA-4C165A35B378}" destId="{AD54A253-5432-477D-8A32-ED24E8DEEF45}" srcOrd="1" destOrd="1" presId="urn:microsoft.com/office/officeart/2005/8/layout/hList7"/>
    <dgm:cxn modelId="{B7C46612-C3AD-48ED-B66C-2DA6BCA48232}" srcId="{B8F58C29-FCB4-47B6-A884-0355077020F6}" destId="{8FEFDF95-EAF2-4C72-8323-75F18C5A211F}" srcOrd="2" destOrd="0" parTransId="{20B43742-20B1-4743-9D0C-1A3E307CF1B8}" sibTransId="{62EB0BF8-0BB4-4326-942E-56F7A1CD0E9B}"/>
    <dgm:cxn modelId="{6DB074F8-E12C-A142-9F84-03DBFA658630}" type="presOf" srcId="{BB20DA88-8558-4A8D-84E3-4ECE2EF49ADD}" destId="{F25D23D8-9588-471B-AEB1-437EA7D2232D}" srcOrd="0" destOrd="4" presId="urn:microsoft.com/office/officeart/2005/8/layout/hList7"/>
    <dgm:cxn modelId="{F61EDA15-627E-624F-8006-C695F8ADACB1}" type="presOf" srcId="{BB20DA88-8558-4A8D-84E3-4ECE2EF49ADD}" destId="{8B4649F5-C6B7-4C82-9D2F-7AE2553B5DE2}" srcOrd="1" destOrd="4" presId="urn:microsoft.com/office/officeart/2005/8/layout/hList7"/>
    <dgm:cxn modelId="{2B5F17B7-FE91-0F4D-B8F0-A1798D50A331}" type="presOf" srcId="{C0E4BEFD-43D7-4CE5-B7B9-BFCC218F4A95}" destId="{CC747307-AF74-4569-B4FB-F562E21C82FE}" srcOrd="0" destOrd="0" presId="urn:microsoft.com/office/officeart/2005/8/layout/hList7"/>
    <dgm:cxn modelId="{E9779470-CAD1-4C49-BE80-4B3706FA5CCC}" srcId="{AEF32F5C-8C4E-439A-A8A0-48C0A0A4F4A4}" destId="{857C83FB-5307-4EF3-BC16-556EC7390D9A}" srcOrd="1" destOrd="0" parTransId="{7E0CBBC5-F7C0-476C-959A-33DD60BC67A5}" sibTransId="{9614C628-248D-4AA8-AA3A-83AE634648DD}"/>
    <dgm:cxn modelId="{100091B5-0AFC-48D0-8490-7EC514D6FB83}" srcId="{31E4E856-0F86-4750-A4BA-5E36A7388A80}" destId="{0EBD9B1F-CBAE-483A-B32E-D4E93048C7EA}" srcOrd="0" destOrd="0" parTransId="{E5008053-ECE9-4150-AA6A-CB223001BBFB}" sibTransId="{CC874EC2-21F2-4CEC-913F-7CAD8B58BC85}"/>
    <dgm:cxn modelId="{E02701E9-B130-49E3-8FF8-515CAD9BBDCD}" srcId="{31E4E856-0F86-4750-A4BA-5E36A7388A80}" destId="{2867C3C2-9560-40DD-977B-6E60CBF08CC2}" srcOrd="4" destOrd="0" parTransId="{C43526D5-CA27-4ADE-8A17-D5A432D90B97}" sibTransId="{E8824EB8-5167-443D-8DEB-4B1BA81387F4}"/>
    <dgm:cxn modelId="{FFA2A7D0-D4D0-0F4C-B5E9-FEC462EF94AB}" type="presOf" srcId="{01B0A21C-8979-45B6-BFC8-ECDC49E38E07}" destId="{1B4C0BD2-D4DC-4520-BA74-EBFCACEE5CC7}" srcOrd="0" destOrd="3" presId="urn:microsoft.com/office/officeart/2005/8/layout/hList7"/>
    <dgm:cxn modelId="{691DFEBD-F5B5-2749-B789-64373A634668}" type="presOf" srcId="{8FEFDF95-EAF2-4C72-8323-75F18C5A211F}" destId="{8EAAB139-190C-4C38-B57D-F783D4E6307A}" srcOrd="1" destOrd="3" presId="urn:microsoft.com/office/officeart/2005/8/layout/hList7"/>
    <dgm:cxn modelId="{C388F7E9-DD5B-8A48-8EAC-738852F50CB2}" type="presOf" srcId="{E89C4C19-1A0E-4BCA-B336-90AB9FBCAF80}" destId="{AD54A253-5432-477D-8A32-ED24E8DEEF45}" srcOrd="1" destOrd="3" presId="urn:microsoft.com/office/officeart/2005/8/layout/hList7"/>
    <dgm:cxn modelId="{EE1C7AA6-C934-E54C-8307-B6A3E5370BFB}" type="presOf" srcId="{E89C4C19-1A0E-4BCA-B336-90AB9FBCAF80}" destId="{00C5DA94-06E5-461C-BF40-B871BAEB1462}" srcOrd="0" destOrd="3" presId="urn:microsoft.com/office/officeart/2005/8/layout/hList7"/>
    <dgm:cxn modelId="{BCB4AF76-299E-634F-A4A1-4161FB758ACE}" type="presOf" srcId="{93B337A7-F64D-4873-9B54-AAABD79A2D03}" destId="{1B4C0BD2-D4DC-4520-BA74-EBFCACEE5CC7}" srcOrd="0" destOrd="2" presId="urn:microsoft.com/office/officeart/2005/8/layout/hList7"/>
    <dgm:cxn modelId="{FA1235EA-2EAC-44EE-ADF7-5F553852D99D}" srcId="{710554A4-8874-4B3F-8692-60F62A31052F}" destId="{D693507E-FEEF-4068-A7EE-64AAE9572B48}" srcOrd="2" destOrd="0" parTransId="{01CF4DA0-C6C7-4666-B0B8-BDC113C179FA}" sibTransId="{FF9D5260-C279-4DFD-81F8-03A07C10936B}"/>
    <dgm:cxn modelId="{1C76CACE-0962-2A47-9046-E80568B67F37}" type="presOf" srcId="{AEF32F5C-8C4E-439A-A8A0-48C0A0A4F4A4}" destId="{AD54A253-5432-477D-8A32-ED24E8DEEF45}" srcOrd="1" destOrd="0" presId="urn:microsoft.com/office/officeart/2005/8/layout/hList7"/>
    <dgm:cxn modelId="{FD50D5C7-FBB5-3648-ACFC-4C58783CB120}" type="presOf" srcId="{2FB9B594-6ADC-4FF0-94F0-FAFE941B920C}" destId="{295220FE-E928-487B-BE8D-CE173A1ABE8A}" srcOrd="1" destOrd="1" presId="urn:microsoft.com/office/officeart/2005/8/layout/hList7"/>
    <dgm:cxn modelId="{DD273303-843B-4ED2-A28D-DB9518A0983B}" srcId="{B8F58C29-FCB4-47B6-A884-0355077020F6}" destId="{4A64BC4F-DE3E-4560-87BE-ED6BDAD42D0F}" srcOrd="1" destOrd="0" parTransId="{46FE0D26-EFF8-4C74-841E-75515494F7BB}" sibTransId="{DADC82DF-DF77-430A-9F08-815E9A76F7FD}"/>
    <dgm:cxn modelId="{4FC8EB42-1492-1447-B8B9-8816E861ACD0}" type="presOf" srcId="{857C83FB-5307-4EF3-BC16-556EC7390D9A}" destId="{AD54A253-5432-477D-8A32-ED24E8DEEF45}" srcOrd="1" destOrd="2" presId="urn:microsoft.com/office/officeart/2005/8/layout/hList7"/>
    <dgm:cxn modelId="{6034A8CD-5D78-F041-9C17-37D7A4A8BC26}" type="presOf" srcId="{AEF32F5C-8C4E-439A-A8A0-48C0A0A4F4A4}" destId="{00C5DA94-06E5-461C-BF40-B871BAEB1462}" srcOrd="0" destOrd="0" presId="urn:microsoft.com/office/officeart/2005/8/layout/hList7"/>
    <dgm:cxn modelId="{98B46247-CE92-5F45-8A9A-8B170362A85A}" type="presOf" srcId="{2867C3C2-9560-40DD-977B-6E60CBF08CC2}" destId="{B965A0C5-42C1-444E-AD2D-3BAF557FD5B9}" srcOrd="1" destOrd="0" presId="urn:microsoft.com/office/officeart/2005/8/layout/hList7"/>
    <dgm:cxn modelId="{2B9A37C6-C4A2-D94E-BD20-D0705A49EDDB}" type="presOf" srcId="{4A64BC4F-DE3E-4560-87BE-ED6BDAD42D0F}" destId="{8EAAB139-190C-4C38-B57D-F783D4E6307A}" srcOrd="1" destOrd="2" presId="urn:microsoft.com/office/officeart/2005/8/layout/hList7"/>
    <dgm:cxn modelId="{F79601B7-3674-4EB1-84C7-CDF8438AA86B}" srcId="{0EBD9B1F-CBAE-483A-B32E-D4E93048C7EA}" destId="{BB20DA88-8558-4A8D-84E3-4ECE2EF49ADD}" srcOrd="3" destOrd="0" parTransId="{642C9304-FFA9-4788-B964-BC4DD539BBAA}" sibTransId="{A4AFA8BB-BF77-4825-86AB-5BC169D2D5D3}"/>
    <dgm:cxn modelId="{2BBD61F9-2574-8E4D-940A-0948362C3265}" type="presOf" srcId="{D60965BC-3C71-4EFC-A47D-7F7E0B47A47C}" destId="{1C5F85A7-9441-401E-98C8-8DE9091CDFA7}" srcOrd="0" destOrd="1" presId="urn:microsoft.com/office/officeart/2005/8/layout/hList7"/>
    <dgm:cxn modelId="{DF1CF260-A0E2-2145-A14D-AA66A2539BAA}" type="presOf" srcId="{2FB9B594-6ADC-4FF0-94F0-FAFE941B920C}" destId="{5AD5B521-D6D2-445E-9CBF-996B43525176}" srcOrd="0" destOrd="1" presId="urn:microsoft.com/office/officeart/2005/8/layout/hList7"/>
    <dgm:cxn modelId="{73FD8562-8538-4DF2-ACAC-86A18D974E0B}" srcId="{31E4E856-0F86-4750-A4BA-5E36A7388A80}" destId="{710554A4-8874-4B3F-8692-60F62A31052F}" srcOrd="2" destOrd="0" parTransId="{0154FA05-F029-4674-96CE-E0DDFC108BF5}" sibTransId="{C0E4BEFD-43D7-4CE5-B7B9-BFCC218F4A95}"/>
    <dgm:cxn modelId="{767B1184-6A0D-3547-BD12-8E00567BC712}" type="presOf" srcId="{BE58D5B7-B3CF-4274-A87A-8504E5959445}" destId="{B965A0C5-42C1-444E-AD2D-3BAF557FD5B9}" srcOrd="1" destOrd="1" presId="urn:microsoft.com/office/officeart/2005/8/layout/hList7"/>
    <dgm:cxn modelId="{CE306D4F-1D37-A942-B2EC-B4D5F34FC6C7}" type="presOf" srcId="{0EBD9B1F-CBAE-483A-B32E-D4E93048C7EA}" destId="{F25D23D8-9588-471B-AEB1-437EA7D2232D}" srcOrd="0" destOrd="0" presId="urn:microsoft.com/office/officeart/2005/8/layout/hList7"/>
    <dgm:cxn modelId="{29A2E7F9-227F-5547-95C8-D95BA2A94A4A}" type="presOf" srcId="{31E4E856-0F86-4750-A4BA-5E36A7388A80}" destId="{4104F350-C94A-46E8-AA5D-484610A8ACA2}" srcOrd="0" destOrd="0" presId="urn:microsoft.com/office/officeart/2005/8/layout/hList7"/>
    <dgm:cxn modelId="{C58F455B-81EC-4174-947F-DFA1E784DB6A}" srcId="{2867C3C2-9560-40DD-977B-6E60CBF08CC2}" destId="{93B337A7-F64D-4873-9B54-AAABD79A2D03}" srcOrd="1" destOrd="0" parTransId="{BE3F8DED-9C64-46A1-BCEC-DFD0A93E01D0}" sibTransId="{E86033B8-C6BE-4045-B864-EA410637FEAB}"/>
    <dgm:cxn modelId="{BDD66553-9721-48EC-8BD6-5F004DB0030B}" srcId="{2867C3C2-9560-40DD-977B-6E60CBF08CC2}" destId="{49E17934-6027-46A0-B4D5-EE4F6713063B}" srcOrd="3" destOrd="0" parTransId="{A8B25A2F-A2A2-4E68-8FF7-2D6B4F8F392A}" sibTransId="{AEDA91B9-D6C5-49E0-80FD-179F20C89F69}"/>
    <dgm:cxn modelId="{92074406-0319-C24A-920F-DA95794F82AB}" type="presOf" srcId="{710554A4-8874-4B3F-8692-60F62A31052F}" destId="{295220FE-E928-487B-BE8D-CE173A1ABE8A}" srcOrd="1" destOrd="0" presId="urn:microsoft.com/office/officeart/2005/8/layout/hList7"/>
    <dgm:cxn modelId="{23BBF042-0DB6-3D45-8CA3-7ECAA3665733}" type="presOf" srcId="{E4E65DB6-4B1B-40A3-90F0-041DC0575E23}" destId="{00C5DA94-06E5-461C-BF40-B871BAEB1462}" srcOrd="0" destOrd="4" presId="urn:microsoft.com/office/officeart/2005/8/layout/hList7"/>
    <dgm:cxn modelId="{2C9D79A2-8BBE-384F-A7AD-BF21A7BA9EB8}" type="presOf" srcId="{F842DDAA-68F7-452B-A5CB-7FBD8CB6BBC5}" destId="{48C34610-EEE6-44EE-B172-23ACC20774B2}" srcOrd="0" destOrd="0" presId="urn:microsoft.com/office/officeart/2005/8/layout/hList7"/>
    <dgm:cxn modelId="{56160CBC-7419-B94B-B7D0-57BC384998B0}" type="presOf" srcId="{C3E4EF41-E128-4C9A-B071-B0675418A4C5}" destId="{F25D23D8-9588-471B-AEB1-437EA7D2232D}" srcOrd="0" destOrd="3" presId="urn:microsoft.com/office/officeart/2005/8/layout/hList7"/>
    <dgm:cxn modelId="{E9C5FBC8-564E-49AC-87E8-8AB598EC81C0}" srcId="{31E4E856-0F86-4750-A4BA-5E36A7388A80}" destId="{B8F58C29-FCB4-47B6-A884-0355077020F6}" srcOrd="1" destOrd="0" parTransId="{BB8FF51D-34EB-4F90-BCD6-C0BABC316126}" sibTransId="{F842DDAA-68F7-452B-A5CB-7FBD8CB6BBC5}"/>
    <dgm:cxn modelId="{A1E50933-D92B-3A45-BC26-24E96D2BA6D9}" type="presOf" srcId="{2080B674-2971-4036-90C8-B6742234286B}" destId="{8B4649F5-C6B7-4C82-9D2F-7AE2553B5DE2}" srcOrd="1" destOrd="1" presId="urn:microsoft.com/office/officeart/2005/8/layout/hList7"/>
    <dgm:cxn modelId="{E6D0672D-A5A1-A54D-9E7E-5A870B5DB138}" type="presOf" srcId="{8FEFDF95-EAF2-4C72-8323-75F18C5A211F}" destId="{1C5F85A7-9441-401E-98C8-8DE9091CDFA7}" srcOrd="0" destOrd="3" presId="urn:microsoft.com/office/officeart/2005/8/layout/hList7"/>
    <dgm:cxn modelId="{8E0EDF7A-4635-44A6-AE8D-E1FDAFEDF1AC}" srcId="{31E4E856-0F86-4750-A4BA-5E36A7388A80}" destId="{AEF32F5C-8C4E-439A-A8A0-48C0A0A4F4A4}" srcOrd="3" destOrd="0" parTransId="{F3608973-ACFF-4D92-9CF4-7771A10D237F}" sibTransId="{B37BFD3D-7E53-4A55-9B20-16C5F5A17143}"/>
    <dgm:cxn modelId="{786148CA-6CCF-43DC-875F-E196C6559BBC}" srcId="{0EBD9B1F-CBAE-483A-B32E-D4E93048C7EA}" destId="{77C8C635-F0DF-4479-81B1-5ECA63304B8D}" srcOrd="1" destOrd="0" parTransId="{165CD75A-8B9C-4886-B304-A3404218D0E5}" sibTransId="{D3666776-64C0-4343-8F0B-AEF49C6C54F6}"/>
    <dgm:cxn modelId="{46D47CB6-3514-3746-9E2A-80F8C2B2EB1E}" type="presOf" srcId="{D693507E-FEEF-4068-A7EE-64AAE9572B48}" destId="{295220FE-E928-487B-BE8D-CE173A1ABE8A}" srcOrd="1" destOrd="3" presId="urn:microsoft.com/office/officeart/2005/8/layout/hList7"/>
    <dgm:cxn modelId="{16B13A30-9550-E34A-842A-B3D99274C25F}" type="presOf" srcId="{A02C343C-AC6E-407E-83DB-4E2FE8D726E4}" destId="{295220FE-E928-487B-BE8D-CE173A1ABE8A}" srcOrd="1" destOrd="2" presId="urn:microsoft.com/office/officeart/2005/8/layout/hList7"/>
    <dgm:cxn modelId="{736107E4-4E48-4968-986E-279CB53CB09A}" srcId="{710554A4-8874-4B3F-8692-60F62A31052F}" destId="{2FB9B594-6ADC-4FF0-94F0-FAFE941B920C}" srcOrd="0" destOrd="0" parTransId="{ABAB4563-D6DB-4702-931D-5114B983568B}" sibTransId="{12C9D7E4-64AF-449E-8EB4-0710660ADFF7}"/>
    <dgm:cxn modelId="{1036A6B5-2D94-FB4E-B1CB-716C0B44647F}" type="presOf" srcId="{B8F58C29-FCB4-47B6-A884-0355077020F6}" destId="{1C5F85A7-9441-401E-98C8-8DE9091CDFA7}" srcOrd="0" destOrd="0" presId="urn:microsoft.com/office/officeart/2005/8/layout/hList7"/>
    <dgm:cxn modelId="{A1BD702F-EF62-4342-AC9D-6C38997EB486}" type="presOf" srcId="{D693507E-FEEF-4068-A7EE-64AAE9572B48}" destId="{5AD5B521-D6D2-445E-9CBF-996B43525176}" srcOrd="0" destOrd="3" presId="urn:microsoft.com/office/officeart/2005/8/layout/hList7"/>
    <dgm:cxn modelId="{89AA0791-6B90-9945-B118-57129CD5256D}" type="presOf" srcId="{B37BFD3D-7E53-4A55-9B20-16C5F5A17143}" destId="{1B95868E-696B-4228-923E-950B498AFBD1}" srcOrd="0" destOrd="0" presId="urn:microsoft.com/office/officeart/2005/8/layout/hList7"/>
    <dgm:cxn modelId="{3EBDDE51-0372-3041-AECE-46C3B77C6668}" type="presOf" srcId="{77C8C635-F0DF-4479-81B1-5ECA63304B8D}" destId="{8B4649F5-C6B7-4C82-9D2F-7AE2553B5DE2}" srcOrd="1" destOrd="2" presId="urn:microsoft.com/office/officeart/2005/8/layout/hList7"/>
    <dgm:cxn modelId="{A1F18E7D-3A9D-5D4F-9558-60CF6FAB5224}" type="presOf" srcId="{01B0A21C-8979-45B6-BFC8-ECDC49E38E07}" destId="{B965A0C5-42C1-444E-AD2D-3BAF557FD5B9}" srcOrd="1" destOrd="3" presId="urn:microsoft.com/office/officeart/2005/8/layout/hList7"/>
    <dgm:cxn modelId="{25061AA2-E805-8B41-875D-BE78F8719DA5}" type="presOf" srcId="{49E17934-6027-46A0-B4D5-EE4F6713063B}" destId="{B965A0C5-42C1-444E-AD2D-3BAF557FD5B9}" srcOrd="1" destOrd="4" presId="urn:microsoft.com/office/officeart/2005/8/layout/hList7"/>
    <dgm:cxn modelId="{EF279B03-8621-E842-8F36-8ADB9B4D653A}" type="presOf" srcId="{0EBD9B1F-CBAE-483A-B32E-D4E93048C7EA}" destId="{8B4649F5-C6B7-4C82-9D2F-7AE2553B5DE2}" srcOrd="1" destOrd="0" presId="urn:microsoft.com/office/officeart/2005/8/layout/hList7"/>
    <dgm:cxn modelId="{D206D126-F740-47E1-9F71-FE1B1E1ACD07}" srcId="{0EBD9B1F-CBAE-483A-B32E-D4E93048C7EA}" destId="{2080B674-2971-4036-90C8-B6742234286B}" srcOrd="0" destOrd="0" parTransId="{33B047FB-91D1-46E3-866B-396D246FC790}" sibTransId="{1F92F7F3-B1BF-463F-913D-B1860CEE10C1}"/>
    <dgm:cxn modelId="{E86F0224-E65E-A14F-A887-6C2D7CD2464F}" type="presOf" srcId="{D60965BC-3C71-4EFC-A47D-7F7E0B47A47C}" destId="{8EAAB139-190C-4C38-B57D-F783D4E6307A}" srcOrd="1" destOrd="1" presId="urn:microsoft.com/office/officeart/2005/8/layout/hList7"/>
    <dgm:cxn modelId="{0E4A271D-C4EB-3C44-AF4B-E29F6624ED14}" type="presOf" srcId="{B8F58C29-FCB4-47B6-A884-0355077020F6}" destId="{8EAAB139-190C-4C38-B57D-F783D4E6307A}" srcOrd="1" destOrd="0" presId="urn:microsoft.com/office/officeart/2005/8/layout/hList7"/>
    <dgm:cxn modelId="{90F97616-9A57-4343-80A2-5D5963682171}" type="presOf" srcId="{E4E65DB6-4B1B-40A3-90F0-041DC0575E23}" destId="{AD54A253-5432-477D-8A32-ED24E8DEEF45}" srcOrd="1" destOrd="4" presId="urn:microsoft.com/office/officeart/2005/8/layout/hList7"/>
    <dgm:cxn modelId="{BE7C4C9E-E3EE-6B4E-A9BF-459F58075D1E}" type="presOf" srcId="{CC874EC2-21F2-4CEC-913F-7CAD8B58BC85}" destId="{B951F080-C8D5-4DCC-8F70-ED058BDAD734}" srcOrd="0" destOrd="0" presId="urn:microsoft.com/office/officeart/2005/8/layout/hList7"/>
    <dgm:cxn modelId="{4668DCA2-2AF7-F44B-B4FE-0761C2773C62}" type="presOf" srcId="{2080B674-2971-4036-90C8-B6742234286B}" destId="{F25D23D8-9588-471B-AEB1-437EA7D2232D}" srcOrd="0" destOrd="1" presId="urn:microsoft.com/office/officeart/2005/8/layout/hList7"/>
    <dgm:cxn modelId="{8ACB1264-1847-4B64-B95E-D2A9629073D0}" srcId="{AEF32F5C-8C4E-439A-A8A0-48C0A0A4F4A4}" destId="{E89C4C19-1A0E-4BCA-B336-90AB9FBCAF80}" srcOrd="2" destOrd="0" parTransId="{B55C2060-439D-4C23-AD35-710C7222B47F}" sibTransId="{57C4523F-04D6-423F-AB2B-EF373B799396}"/>
    <dgm:cxn modelId="{39F018FE-AFF0-1D4B-BB1F-B0277244E234}" type="presOf" srcId="{4A64BC4F-DE3E-4560-87BE-ED6BDAD42D0F}" destId="{1C5F85A7-9441-401E-98C8-8DE9091CDFA7}" srcOrd="0" destOrd="2" presId="urn:microsoft.com/office/officeart/2005/8/layout/hList7"/>
    <dgm:cxn modelId="{76228E56-42C7-B74F-BA1D-ED779F71CE8C}" type="presOf" srcId="{C99014C3-2D50-4787-97FA-4C165A35B378}" destId="{00C5DA94-06E5-461C-BF40-B871BAEB1462}" srcOrd="0" destOrd="1" presId="urn:microsoft.com/office/officeart/2005/8/layout/hList7"/>
    <dgm:cxn modelId="{9FB17C1C-2882-FA46-8812-C995EFCB58E8}" type="presOf" srcId="{A02C343C-AC6E-407E-83DB-4E2FE8D726E4}" destId="{5AD5B521-D6D2-445E-9CBF-996B43525176}" srcOrd="0" destOrd="2" presId="urn:microsoft.com/office/officeart/2005/8/layout/hList7"/>
    <dgm:cxn modelId="{FA6E806F-9D85-4C8C-AADD-B2F00498C62C}" srcId="{AEF32F5C-8C4E-439A-A8A0-48C0A0A4F4A4}" destId="{C99014C3-2D50-4787-97FA-4C165A35B378}" srcOrd="0" destOrd="0" parTransId="{F0C841A2-84F1-4C1D-ACEE-18771B32F8AC}" sibTransId="{94D8B0DF-0B6F-4B70-95BB-19CB27CFAB52}"/>
    <dgm:cxn modelId="{A1E495CC-BD3B-CF41-A5B0-0D7CFD8E5CBE}" type="presOf" srcId="{BE58D5B7-B3CF-4274-A87A-8504E5959445}" destId="{1B4C0BD2-D4DC-4520-BA74-EBFCACEE5CC7}" srcOrd="0" destOrd="1" presId="urn:microsoft.com/office/officeart/2005/8/layout/hList7"/>
    <dgm:cxn modelId="{2781DB63-AA0E-4FA7-B4FB-27E0E7B7CAC3}" srcId="{AEF32F5C-8C4E-439A-A8A0-48C0A0A4F4A4}" destId="{E4E65DB6-4B1B-40A3-90F0-041DC0575E23}" srcOrd="3" destOrd="0" parTransId="{960E29BA-87EB-4BFC-A9DF-B5454AFB7A75}" sibTransId="{6332370A-6DC8-4A6A-B4F1-5AF3856DA897}"/>
    <dgm:cxn modelId="{469AA4DD-C52D-492F-968B-7123123EE4C5}" srcId="{0EBD9B1F-CBAE-483A-B32E-D4E93048C7EA}" destId="{C3E4EF41-E128-4C9A-B071-B0675418A4C5}" srcOrd="2" destOrd="0" parTransId="{446B7AD6-68EE-4D04-AC27-9A7F7CC13049}" sibTransId="{BAF3B65B-E7FD-436C-A986-22FF289372C8}"/>
    <dgm:cxn modelId="{8896387E-76E2-D340-84AB-56B4E4161E67}" type="presOf" srcId="{C3E4EF41-E128-4C9A-B071-B0675418A4C5}" destId="{8B4649F5-C6B7-4C82-9D2F-7AE2553B5DE2}" srcOrd="1" destOrd="3" presId="urn:microsoft.com/office/officeart/2005/8/layout/hList7"/>
    <dgm:cxn modelId="{46372354-63BF-9A4B-B036-35F39C5C3253}" type="presOf" srcId="{77C8C635-F0DF-4479-81B1-5ECA63304B8D}" destId="{F25D23D8-9588-471B-AEB1-437EA7D2232D}" srcOrd="0" destOrd="2" presId="urn:microsoft.com/office/officeart/2005/8/layout/hList7"/>
    <dgm:cxn modelId="{73F0053A-1F5B-1C43-AD05-6BFA41ECED07}" type="presOf" srcId="{93B337A7-F64D-4873-9B54-AAABD79A2D03}" destId="{B965A0C5-42C1-444E-AD2D-3BAF557FD5B9}" srcOrd="1" destOrd="2" presId="urn:microsoft.com/office/officeart/2005/8/layout/hList7"/>
    <dgm:cxn modelId="{ACA6E114-F746-0548-8C97-078CE9248B89}" type="presOf" srcId="{857C83FB-5307-4EF3-BC16-556EC7390D9A}" destId="{00C5DA94-06E5-461C-BF40-B871BAEB1462}" srcOrd="0" destOrd="2" presId="urn:microsoft.com/office/officeart/2005/8/layout/hList7"/>
    <dgm:cxn modelId="{5C4385FD-26FF-41AF-88D1-62ADDAD2C7D4}" srcId="{B8F58C29-FCB4-47B6-A884-0355077020F6}" destId="{D60965BC-3C71-4EFC-A47D-7F7E0B47A47C}" srcOrd="0" destOrd="0" parTransId="{6AA0036E-FACD-447C-AE95-7EA9F3FE5AFC}" sibTransId="{7DFCADA9-7728-4DD3-AFFE-8FEA3F40ECEA}"/>
    <dgm:cxn modelId="{5D387962-A1AE-2A44-891C-C2AF6E0A8914}" type="presParOf" srcId="{4104F350-C94A-46E8-AA5D-484610A8ACA2}" destId="{C6571B0F-07FE-4F20-B5DE-C83D62422450}" srcOrd="0" destOrd="0" presId="urn:microsoft.com/office/officeart/2005/8/layout/hList7"/>
    <dgm:cxn modelId="{4000C3D9-AEFB-7C47-BDBA-849AF94CCF98}" type="presParOf" srcId="{4104F350-C94A-46E8-AA5D-484610A8ACA2}" destId="{4B21851C-229C-4348-8872-8C08B9684CA2}" srcOrd="1" destOrd="0" presId="urn:microsoft.com/office/officeart/2005/8/layout/hList7"/>
    <dgm:cxn modelId="{76D8C184-581E-F047-9036-65E8D2DC0602}" type="presParOf" srcId="{4B21851C-229C-4348-8872-8C08B9684CA2}" destId="{9FA1B91E-A5DC-4014-9060-15FDEF5FF2A3}" srcOrd="0" destOrd="0" presId="urn:microsoft.com/office/officeart/2005/8/layout/hList7"/>
    <dgm:cxn modelId="{0C00F115-15A2-6541-862C-51D549062332}" type="presParOf" srcId="{9FA1B91E-A5DC-4014-9060-15FDEF5FF2A3}" destId="{F25D23D8-9588-471B-AEB1-437EA7D2232D}" srcOrd="0" destOrd="0" presId="urn:microsoft.com/office/officeart/2005/8/layout/hList7"/>
    <dgm:cxn modelId="{EAB17FB3-290A-DD4A-9B7D-B021BB1E3AAD}" type="presParOf" srcId="{9FA1B91E-A5DC-4014-9060-15FDEF5FF2A3}" destId="{8B4649F5-C6B7-4C82-9D2F-7AE2553B5DE2}" srcOrd="1" destOrd="0" presId="urn:microsoft.com/office/officeart/2005/8/layout/hList7"/>
    <dgm:cxn modelId="{62399ACF-8F3B-B644-BAD8-05FE21077849}" type="presParOf" srcId="{9FA1B91E-A5DC-4014-9060-15FDEF5FF2A3}" destId="{2EB677D2-71C8-4651-A945-FB92182C6AF7}" srcOrd="2" destOrd="0" presId="urn:microsoft.com/office/officeart/2005/8/layout/hList7"/>
    <dgm:cxn modelId="{12F01AB6-24DC-994F-9099-AE78FFCAEF04}" type="presParOf" srcId="{9FA1B91E-A5DC-4014-9060-15FDEF5FF2A3}" destId="{D073AC21-6ACD-4246-B56A-C59A34197C71}" srcOrd="3" destOrd="0" presId="urn:microsoft.com/office/officeart/2005/8/layout/hList7"/>
    <dgm:cxn modelId="{FAF7B044-B382-7641-8A4E-BCE0810BE2F9}" type="presParOf" srcId="{4B21851C-229C-4348-8872-8C08B9684CA2}" destId="{B951F080-C8D5-4DCC-8F70-ED058BDAD734}" srcOrd="1" destOrd="0" presId="urn:microsoft.com/office/officeart/2005/8/layout/hList7"/>
    <dgm:cxn modelId="{D08B4F6B-A4C5-0D47-8C59-1E9015F51153}" type="presParOf" srcId="{4B21851C-229C-4348-8872-8C08B9684CA2}" destId="{6FDA77B8-1E4C-47B1-88ED-7FAAD1FE27B6}" srcOrd="2" destOrd="0" presId="urn:microsoft.com/office/officeart/2005/8/layout/hList7"/>
    <dgm:cxn modelId="{26EA9063-6250-5540-8796-1A96F36E2068}" type="presParOf" srcId="{6FDA77B8-1E4C-47B1-88ED-7FAAD1FE27B6}" destId="{1C5F85A7-9441-401E-98C8-8DE9091CDFA7}" srcOrd="0" destOrd="0" presId="urn:microsoft.com/office/officeart/2005/8/layout/hList7"/>
    <dgm:cxn modelId="{279FBE2E-5F9F-844A-B601-FE1C0DD4E90C}" type="presParOf" srcId="{6FDA77B8-1E4C-47B1-88ED-7FAAD1FE27B6}" destId="{8EAAB139-190C-4C38-B57D-F783D4E6307A}" srcOrd="1" destOrd="0" presId="urn:microsoft.com/office/officeart/2005/8/layout/hList7"/>
    <dgm:cxn modelId="{6727A1F3-5B8A-3A46-AD4A-11A65F90FFBF}" type="presParOf" srcId="{6FDA77B8-1E4C-47B1-88ED-7FAAD1FE27B6}" destId="{E85BBAD2-FC66-491B-B0C3-919843303346}" srcOrd="2" destOrd="0" presId="urn:microsoft.com/office/officeart/2005/8/layout/hList7"/>
    <dgm:cxn modelId="{B5625450-14A8-AE49-BCEF-16C0EC18D6AE}" type="presParOf" srcId="{6FDA77B8-1E4C-47B1-88ED-7FAAD1FE27B6}" destId="{C0BBCB29-C65A-4371-9267-749B28494638}" srcOrd="3" destOrd="0" presId="urn:microsoft.com/office/officeart/2005/8/layout/hList7"/>
    <dgm:cxn modelId="{11BB5463-8B62-9448-8468-18DCA8F410BB}" type="presParOf" srcId="{4B21851C-229C-4348-8872-8C08B9684CA2}" destId="{48C34610-EEE6-44EE-B172-23ACC20774B2}" srcOrd="3" destOrd="0" presId="urn:microsoft.com/office/officeart/2005/8/layout/hList7"/>
    <dgm:cxn modelId="{F0F3760C-C424-1F40-ACDD-AF5D62B3A25C}" type="presParOf" srcId="{4B21851C-229C-4348-8872-8C08B9684CA2}" destId="{048574AB-7135-4778-ACDE-BCFF5AEC6425}" srcOrd="4" destOrd="0" presId="urn:microsoft.com/office/officeart/2005/8/layout/hList7"/>
    <dgm:cxn modelId="{6BA6B803-5A69-4D4B-9085-50F1DF13EAB5}" type="presParOf" srcId="{048574AB-7135-4778-ACDE-BCFF5AEC6425}" destId="{5AD5B521-D6D2-445E-9CBF-996B43525176}" srcOrd="0" destOrd="0" presId="urn:microsoft.com/office/officeart/2005/8/layout/hList7"/>
    <dgm:cxn modelId="{703BF4AF-967A-194F-B59D-B18C689D6111}" type="presParOf" srcId="{048574AB-7135-4778-ACDE-BCFF5AEC6425}" destId="{295220FE-E928-487B-BE8D-CE173A1ABE8A}" srcOrd="1" destOrd="0" presId="urn:microsoft.com/office/officeart/2005/8/layout/hList7"/>
    <dgm:cxn modelId="{EF4D1A61-B31D-484B-BA84-E98EA956B983}" type="presParOf" srcId="{048574AB-7135-4778-ACDE-BCFF5AEC6425}" destId="{16511A79-5454-47B3-8728-16E53CF8BEC4}" srcOrd="2" destOrd="0" presId="urn:microsoft.com/office/officeart/2005/8/layout/hList7"/>
    <dgm:cxn modelId="{9DCAE669-0240-4A42-92CB-B59C1013A0C5}" type="presParOf" srcId="{048574AB-7135-4778-ACDE-BCFF5AEC6425}" destId="{BAB1E3F0-39D6-464E-AA8C-697ACE43638B}" srcOrd="3" destOrd="0" presId="urn:microsoft.com/office/officeart/2005/8/layout/hList7"/>
    <dgm:cxn modelId="{981C272F-86FC-A940-95A8-619BDF92F64D}" type="presParOf" srcId="{4B21851C-229C-4348-8872-8C08B9684CA2}" destId="{CC747307-AF74-4569-B4FB-F562E21C82FE}" srcOrd="5" destOrd="0" presId="urn:microsoft.com/office/officeart/2005/8/layout/hList7"/>
    <dgm:cxn modelId="{9F0588F0-9255-C343-9FE3-210375AA6E80}" type="presParOf" srcId="{4B21851C-229C-4348-8872-8C08B9684CA2}" destId="{B4641901-CA23-46D1-BDD2-F918375E0F8B}" srcOrd="6" destOrd="0" presId="urn:microsoft.com/office/officeart/2005/8/layout/hList7"/>
    <dgm:cxn modelId="{2688A734-EAE0-FD41-9E39-AB8BF72B6082}" type="presParOf" srcId="{B4641901-CA23-46D1-BDD2-F918375E0F8B}" destId="{00C5DA94-06E5-461C-BF40-B871BAEB1462}" srcOrd="0" destOrd="0" presId="urn:microsoft.com/office/officeart/2005/8/layout/hList7"/>
    <dgm:cxn modelId="{38A7144A-D94D-754D-8A10-728582BB4FC2}" type="presParOf" srcId="{B4641901-CA23-46D1-BDD2-F918375E0F8B}" destId="{AD54A253-5432-477D-8A32-ED24E8DEEF45}" srcOrd="1" destOrd="0" presId="urn:microsoft.com/office/officeart/2005/8/layout/hList7"/>
    <dgm:cxn modelId="{D7BDFF12-427C-6544-8664-A1875D017D4C}" type="presParOf" srcId="{B4641901-CA23-46D1-BDD2-F918375E0F8B}" destId="{747663DB-AB78-4BB9-B77B-3DF406861F89}" srcOrd="2" destOrd="0" presId="urn:microsoft.com/office/officeart/2005/8/layout/hList7"/>
    <dgm:cxn modelId="{5498C003-18B0-D149-9D66-1ADCB1A5F091}" type="presParOf" srcId="{B4641901-CA23-46D1-BDD2-F918375E0F8B}" destId="{623D2459-B84C-4D23-ABD1-69CAB88E984E}" srcOrd="3" destOrd="0" presId="urn:microsoft.com/office/officeart/2005/8/layout/hList7"/>
    <dgm:cxn modelId="{12EF4723-1C0E-A04C-B0E1-DB03985AAC43}" type="presParOf" srcId="{4B21851C-229C-4348-8872-8C08B9684CA2}" destId="{1B95868E-696B-4228-923E-950B498AFBD1}" srcOrd="7" destOrd="0" presId="urn:microsoft.com/office/officeart/2005/8/layout/hList7"/>
    <dgm:cxn modelId="{E1D167E0-82E6-194C-9C86-C5C4098123E3}" type="presParOf" srcId="{4B21851C-229C-4348-8872-8C08B9684CA2}" destId="{BDDD90EF-1916-4001-933F-A7A75F6CB95A}" srcOrd="8" destOrd="0" presId="urn:microsoft.com/office/officeart/2005/8/layout/hList7"/>
    <dgm:cxn modelId="{689DA0B8-07EB-5441-8F82-F450CE1FE82A}" type="presParOf" srcId="{BDDD90EF-1916-4001-933F-A7A75F6CB95A}" destId="{1B4C0BD2-D4DC-4520-BA74-EBFCACEE5CC7}" srcOrd="0" destOrd="0" presId="urn:microsoft.com/office/officeart/2005/8/layout/hList7"/>
    <dgm:cxn modelId="{1DB6E483-EE85-6643-9D27-47FEDD04B818}" type="presParOf" srcId="{BDDD90EF-1916-4001-933F-A7A75F6CB95A}" destId="{B965A0C5-42C1-444E-AD2D-3BAF557FD5B9}" srcOrd="1" destOrd="0" presId="urn:microsoft.com/office/officeart/2005/8/layout/hList7"/>
    <dgm:cxn modelId="{16AAC952-3DBC-1B40-A15F-2E0E8356DDDE}" type="presParOf" srcId="{BDDD90EF-1916-4001-933F-A7A75F6CB95A}" destId="{352BB7F8-AB75-4B95-B653-01F2FB4B820B}" srcOrd="2" destOrd="0" presId="urn:microsoft.com/office/officeart/2005/8/layout/hList7"/>
    <dgm:cxn modelId="{A197A5E6-3F9D-4243-A994-C6C67B6C39F9}" type="presParOf" srcId="{BDDD90EF-1916-4001-933F-A7A75F6CB95A}" destId="{49F40E11-A83B-4995-9287-F7399098209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D23D8-9588-471B-AEB1-437EA7D2232D}">
      <dsp:nvSpPr>
        <dsp:cNvPr id="0" name=""/>
        <dsp:cNvSpPr/>
      </dsp:nvSpPr>
      <dsp:spPr>
        <a:xfrm>
          <a:off x="0" y="0"/>
          <a:ext cx="1606103" cy="4598182"/>
        </a:xfrm>
        <a:prstGeom prst="roundRect">
          <a:avLst>
            <a:gd name="adj" fmla="val 10000"/>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lvl="0" algn="l" defTabSz="355600" rtl="0">
            <a:lnSpc>
              <a:spcPct val="90000"/>
            </a:lnSpc>
            <a:spcBef>
              <a:spcPct val="0"/>
            </a:spcBef>
            <a:spcAft>
              <a:spcPct val="35000"/>
            </a:spcAft>
          </a:pPr>
          <a:r>
            <a:rPr lang="en-US" sz="800" b="1" kern="1200" dirty="0" smtClean="0"/>
            <a:t>Transforming</a:t>
          </a:r>
          <a:endParaRPr lang="en-US" sz="800" b="1" kern="1200" dirty="0"/>
        </a:p>
        <a:p>
          <a:pPr marL="57150" lvl="1" indent="-57150" algn="l" defTabSz="355600" rtl="0">
            <a:lnSpc>
              <a:spcPct val="90000"/>
            </a:lnSpc>
            <a:spcBef>
              <a:spcPct val="0"/>
            </a:spcBef>
            <a:spcAft>
              <a:spcPct val="15000"/>
            </a:spcAft>
            <a:buChar char="••"/>
          </a:pPr>
          <a:r>
            <a:rPr lang="en-US" sz="800" kern="1200" dirty="0" smtClean="0"/>
            <a:t>Customers with propensity to increase/decrease employee count regularly</a:t>
          </a:r>
          <a:endParaRPr lang="en-US" sz="800" kern="1200" dirty="0"/>
        </a:p>
        <a:p>
          <a:pPr marL="57150" lvl="1" indent="-57150" algn="l" defTabSz="355600" rtl="0">
            <a:lnSpc>
              <a:spcPct val="90000"/>
            </a:lnSpc>
            <a:spcBef>
              <a:spcPct val="0"/>
            </a:spcBef>
            <a:spcAft>
              <a:spcPct val="15000"/>
            </a:spcAft>
            <a:buChar char="••"/>
          </a:pPr>
          <a:r>
            <a:rPr lang="en-US" sz="800" kern="1200" dirty="0" smtClean="0"/>
            <a:t>Require agile scalability and flexibility</a:t>
          </a:r>
          <a:endParaRPr lang="en-US" sz="800" kern="1200" dirty="0"/>
        </a:p>
        <a:p>
          <a:pPr marL="57150" lvl="1" indent="-57150" algn="l" defTabSz="355600" rtl="0">
            <a:lnSpc>
              <a:spcPct val="90000"/>
            </a:lnSpc>
            <a:spcBef>
              <a:spcPct val="0"/>
            </a:spcBef>
            <a:spcAft>
              <a:spcPct val="15000"/>
            </a:spcAft>
            <a:buChar char="••"/>
          </a:pPr>
          <a:r>
            <a:rPr lang="en-US" sz="800" kern="1200" dirty="0" smtClean="0"/>
            <a:t>E.g. acquisitions, layoffs, temporary seasonal workers</a:t>
          </a:r>
          <a:endParaRPr lang="en-US" sz="800" kern="1200" dirty="0"/>
        </a:p>
        <a:p>
          <a:pPr marL="57150" lvl="1" indent="-57150" algn="l" defTabSz="355600" rtl="0">
            <a:lnSpc>
              <a:spcPct val="90000"/>
            </a:lnSpc>
            <a:spcBef>
              <a:spcPct val="0"/>
            </a:spcBef>
            <a:spcAft>
              <a:spcPct val="15000"/>
            </a:spcAft>
            <a:buChar char="••"/>
          </a:pPr>
          <a:r>
            <a:rPr lang="en-US" sz="800" kern="1200" dirty="0" smtClean="0"/>
            <a:t>Business Value Deck: </a:t>
          </a:r>
          <a:r>
            <a:rPr lang="en-US" sz="800" kern="1200" dirty="0" smtClean="0">
              <a:hlinkClick xmlns:r="http://schemas.openxmlformats.org/officeDocument/2006/relationships" r:id="rId1"/>
            </a:rPr>
            <a:t>Office 365 Transforming Enterprise Customer</a:t>
          </a:r>
          <a:endParaRPr lang="en-US" sz="800" kern="1200" dirty="0"/>
        </a:p>
      </dsp:txBody>
      <dsp:txXfrm>
        <a:off x="0" y="1839272"/>
        <a:ext cx="1606103" cy="1839272"/>
      </dsp:txXfrm>
    </dsp:sp>
    <dsp:sp modelId="{D073AC21-6ACD-4246-B56A-C59A34197C71}">
      <dsp:nvSpPr>
        <dsp:cNvPr id="0" name=""/>
        <dsp:cNvSpPr/>
      </dsp:nvSpPr>
      <dsp:spPr>
        <a:xfrm>
          <a:off x="48183" y="275890"/>
          <a:ext cx="1509737" cy="15311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F85A7-9441-401E-98C8-8DE9091CDFA7}">
      <dsp:nvSpPr>
        <dsp:cNvPr id="0" name=""/>
        <dsp:cNvSpPr/>
      </dsp:nvSpPr>
      <dsp:spPr>
        <a:xfrm>
          <a:off x="1652584" y="0"/>
          <a:ext cx="1606103" cy="45981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lvl="0" algn="l" defTabSz="355600" rtl="0">
            <a:lnSpc>
              <a:spcPct val="90000"/>
            </a:lnSpc>
            <a:spcBef>
              <a:spcPct val="0"/>
            </a:spcBef>
            <a:spcAft>
              <a:spcPct val="35000"/>
            </a:spcAft>
          </a:pPr>
          <a:r>
            <a:rPr lang="en-US" sz="800" b="1" kern="1200" dirty="0" smtClean="0"/>
            <a:t>Cost Saver</a:t>
          </a:r>
          <a:endParaRPr lang="en-US" sz="800" b="1" kern="1200" dirty="0"/>
        </a:p>
        <a:p>
          <a:pPr marL="57150" lvl="1" indent="-57150" algn="l" defTabSz="355600" rtl="0">
            <a:lnSpc>
              <a:spcPct val="90000"/>
            </a:lnSpc>
            <a:spcBef>
              <a:spcPct val="0"/>
            </a:spcBef>
            <a:spcAft>
              <a:spcPct val="15000"/>
            </a:spcAft>
            <a:buChar char="••"/>
          </a:pPr>
          <a:r>
            <a:rPr lang="en-US" sz="800" kern="1200" dirty="0" smtClean="0"/>
            <a:t>Customer primarily looking to cut costs, value a focus on TCO</a:t>
          </a:r>
          <a:endParaRPr lang="en-US" sz="800" kern="1200" dirty="0"/>
        </a:p>
        <a:p>
          <a:pPr marL="57150" lvl="1" indent="-57150" algn="l" defTabSz="355600" rtl="0">
            <a:lnSpc>
              <a:spcPct val="90000"/>
            </a:lnSpc>
            <a:spcBef>
              <a:spcPct val="0"/>
            </a:spcBef>
            <a:spcAft>
              <a:spcPct val="15000"/>
            </a:spcAft>
            <a:buChar char="••"/>
          </a:pPr>
          <a:r>
            <a:rPr lang="en-US" sz="800" kern="1200" dirty="0" smtClean="0"/>
            <a:t>Interested in moving from capex to opex</a:t>
          </a:r>
          <a:endParaRPr lang="en-US" sz="800" kern="1200" dirty="0"/>
        </a:p>
        <a:p>
          <a:pPr marL="57150" lvl="1" indent="-57150" algn="l" defTabSz="355600" rtl="0">
            <a:lnSpc>
              <a:spcPct val="90000"/>
            </a:lnSpc>
            <a:spcBef>
              <a:spcPct val="0"/>
            </a:spcBef>
            <a:spcAft>
              <a:spcPct val="15000"/>
            </a:spcAft>
            <a:buChar char="••"/>
          </a:pPr>
          <a:r>
            <a:rPr lang="en-US" sz="800" kern="1200" dirty="0" smtClean="0"/>
            <a:t>Business Value Deck: </a:t>
          </a:r>
          <a:r>
            <a:rPr lang="en-US" sz="800" kern="1200" dirty="0" smtClean="0">
              <a:hlinkClick xmlns:r="http://schemas.openxmlformats.org/officeDocument/2006/relationships" r:id="rId3"/>
            </a:rPr>
            <a:t>Office 365 Cost Saver Enterprise Customer</a:t>
          </a:r>
          <a:endParaRPr lang="en-US" sz="800" kern="1200" dirty="0"/>
        </a:p>
      </dsp:txBody>
      <dsp:txXfrm>
        <a:off x="1652584" y="1839272"/>
        <a:ext cx="1606103" cy="1839272"/>
      </dsp:txXfrm>
    </dsp:sp>
    <dsp:sp modelId="{C0BBCB29-C65A-4371-9267-749B28494638}">
      <dsp:nvSpPr>
        <dsp:cNvPr id="0" name=""/>
        <dsp:cNvSpPr/>
      </dsp:nvSpPr>
      <dsp:spPr>
        <a:xfrm>
          <a:off x="1702469" y="275890"/>
          <a:ext cx="1509737" cy="1531194"/>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5785" t="-1389" r="-6347" b="138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D5B521-D6D2-445E-9CBF-996B43525176}">
      <dsp:nvSpPr>
        <dsp:cNvPr id="0" name=""/>
        <dsp:cNvSpPr/>
      </dsp:nvSpPr>
      <dsp:spPr>
        <a:xfrm>
          <a:off x="3308573" y="0"/>
          <a:ext cx="1606103" cy="45981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lvl="0" algn="l" defTabSz="355600" rtl="0">
            <a:lnSpc>
              <a:spcPct val="90000"/>
            </a:lnSpc>
            <a:spcBef>
              <a:spcPct val="0"/>
            </a:spcBef>
            <a:spcAft>
              <a:spcPct val="35000"/>
            </a:spcAft>
          </a:pPr>
          <a:r>
            <a:rPr lang="en-US" sz="800" b="1" kern="1200" dirty="0" smtClean="0"/>
            <a:t>Google Compete</a:t>
          </a:r>
          <a:endParaRPr lang="en-US" sz="800" b="1" kern="1200" dirty="0"/>
        </a:p>
        <a:p>
          <a:pPr marL="57150" lvl="1" indent="-57150" algn="l" defTabSz="355600" rtl="0">
            <a:lnSpc>
              <a:spcPct val="90000"/>
            </a:lnSpc>
            <a:spcBef>
              <a:spcPct val="0"/>
            </a:spcBef>
            <a:spcAft>
              <a:spcPct val="15000"/>
            </a:spcAft>
            <a:buChar char="••"/>
          </a:pPr>
          <a:r>
            <a:rPr lang="en-US" sz="800" kern="1200" dirty="0" smtClean="0"/>
            <a:t>Customer in active discussions with Google</a:t>
          </a:r>
          <a:endParaRPr lang="en-US" sz="800" kern="1200" dirty="0"/>
        </a:p>
        <a:p>
          <a:pPr marL="57150" lvl="1" indent="-57150" algn="l" defTabSz="355600" rtl="0">
            <a:lnSpc>
              <a:spcPct val="90000"/>
            </a:lnSpc>
            <a:spcBef>
              <a:spcPct val="0"/>
            </a:spcBef>
            <a:spcAft>
              <a:spcPct val="15000"/>
            </a:spcAft>
            <a:buChar char="••"/>
          </a:pPr>
          <a:r>
            <a:rPr lang="en-US" sz="800" kern="1200" dirty="0" smtClean="0"/>
            <a:t>Greater focus on collaboration and messaging workloads</a:t>
          </a:r>
          <a:endParaRPr lang="en-US" sz="800" kern="1200" dirty="0"/>
        </a:p>
        <a:p>
          <a:pPr marL="57150" lvl="1" indent="-57150" algn="l" defTabSz="355600" rtl="0">
            <a:lnSpc>
              <a:spcPct val="90000"/>
            </a:lnSpc>
            <a:spcBef>
              <a:spcPct val="0"/>
            </a:spcBef>
            <a:spcAft>
              <a:spcPct val="15000"/>
            </a:spcAft>
            <a:buChar char="••"/>
          </a:pPr>
          <a:r>
            <a:rPr lang="en-US" sz="800" kern="1200" dirty="0" smtClean="0"/>
            <a:t>Business Value Deck: </a:t>
          </a:r>
          <a:r>
            <a:rPr lang="en-US" sz="800" kern="1200" dirty="0" smtClean="0">
              <a:hlinkClick xmlns:r="http://schemas.openxmlformats.org/officeDocument/2006/relationships" r:id="rId5"/>
            </a:rPr>
            <a:t>Office 365 Google Compete Enterprise Customer</a:t>
          </a:r>
          <a:endParaRPr lang="en-US" sz="800" b="0" kern="1200" dirty="0"/>
        </a:p>
      </dsp:txBody>
      <dsp:txXfrm>
        <a:off x="3308573" y="1839272"/>
        <a:ext cx="1606103" cy="1839272"/>
      </dsp:txXfrm>
    </dsp:sp>
    <dsp:sp modelId="{BAB1E3F0-39D6-464E-AA8C-697ACE43638B}">
      <dsp:nvSpPr>
        <dsp:cNvPr id="0" name=""/>
        <dsp:cNvSpPr/>
      </dsp:nvSpPr>
      <dsp:spPr>
        <a:xfrm>
          <a:off x="3356756" y="275890"/>
          <a:ext cx="1509737" cy="153119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5DA94-06E5-461C-BF40-B871BAEB1462}">
      <dsp:nvSpPr>
        <dsp:cNvPr id="0" name=""/>
        <dsp:cNvSpPr/>
      </dsp:nvSpPr>
      <dsp:spPr>
        <a:xfrm>
          <a:off x="4962859" y="0"/>
          <a:ext cx="1606103" cy="45981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lvl="0" algn="l" defTabSz="355600" rtl="0">
            <a:lnSpc>
              <a:spcPct val="90000"/>
            </a:lnSpc>
            <a:spcBef>
              <a:spcPct val="0"/>
            </a:spcBef>
            <a:spcAft>
              <a:spcPct val="35000"/>
            </a:spcAft>
          </a:pPr>
          <a:r>
            <a:rPr lang="en-US" sz="800" b="1" kern="1200" dirty="0" smtClean="0"/>
            <a:t>Task Worker</a:t>
          </a:r>
          <a:endParaRPr lang="en-US" sz="800" b="1" kern="1200" dirty="0"/>
        </a:p>
        <a:p>
          <a:pPr marL="57150" lvl="1" indent="-57150" algn="l" defTabSz="355600" rtl="0">
            <a:lnSpc>
              <a:spcPct val="90000"/>
            </a:lnSpc>
            <a:spcBef>
              <a:spcPct val="0"/>
            </a:spcBef>
            <a:spcAft>
              <a:spcPct val="15000"/>
            </a:spcAft>
            <a:buChar char="••"/>
          </a:pPr>
          <a:r>
            <a:rPr lang="en-US" sz="800" kern="1200" dirty="0" smtClean="0"/>
            <a:t>Population of structured task workers who don’t have dedicated PCs</a:t>
          </a:r>
          <a:endParaRPr lang="en-US" sz="800" kern="1200" dirty="0"/>
        </a:p>
        <a:p>
          <a:pPr marL="57150" lvl="1" indent="-57150" algn="l" defTabSz="355600" rtl="0">
            <a:lnSpc>
              <a:spcPct val="90000"/>
            </a:lnSpc>
            <a:spcBef>
              <a:spcPct val="0"/>
            </a:spcBef>
            <a:spcAft>
              <a:spcPct val="15000"/>
            </a:spcAft>
            <a:buChar char="••"/>
          </a:pPr>
          <a:r>
            <a:rPr lang="en-US" sz="800" kern="1200" dirty="0" smtClean="0"/>
            <a:t>Prevalent in retail, hospitality, manufacturing and healthcare industries</a:t>
          </a:r>
          <a:endParaRPr lang="en-US" sz="800" kern="1200" dirty="0"/>
        </a:p>
        <a:p>
          <a:pPr marL="57150" lvl="1" indent="-57150" algn="l" defTabSz="355600" rtl="0">
            <a:lnSpc>
              <a:spcPct val="90000"/>
            </a:lnSpc>
            <a:spcBef>
              <a:spcPct val="0"/>
            </a:spcBef>
            <a:spcAft>
              <a:spcPct val="15000"/>
            </a:spcAft>
            <a:buChar char="••"/>
          </a:pPr>
          <a:r>
            <a:rPr lang="en-US" sz="800" kern="1200" dirty="0" smtClean="0"/>
            <a:t>e.g. Manufacturing Plant Floor worker, Nurse, Barista</a:t>
          </a:r>
          <a:endParaRPr lang="en-US" sz="800" kern="1200" dirty="0"/>
        </a:p>
        <a:p>
          <a:pPr marL="57150" lvl="1" indent="-57150" algn="l" defTabSz="355600" rtl="0">
            <a:lnSpc>
              <a:spcPct val="90000"/>
            </a:lnSpc>
            <a:spcBef>
              <a:spcPct val="0"/>
            </a:spcBef>
            <a:spcAft>
              <a:spcPct val="15000"/>
            </a:spcAft>
            <a:buChar char="••"/>
          </a:pPr>
          <a:r>
            <a:rPr lang="en-US" sz="800" kern="1200" dirty="0" smtClean="0"/>
            <a:t>Business Value Deck: </a:t>
          </a:r>
          <a:r>
            <a:rPr lang="en-US" sz="800" kern="1200" dirty="0" smtClean="0">
              <a:hlinkClick xmlns:r="http://schemas.openxmlformats.org/officeDocument/2006/relationships" r:id="rId7"/>
            </a:rPr>
            <a:t>Office 365 Task Worker Enterprise Customer</a:t>
          </a:r>
          <a:r>
            <a:rPr lang="en-US" sz="800" kern="1200" dirty="0" smtClean="0"/>
            <a:t> </a:t>
          </a:r>
          <a:endParaRPr lang="en-US" sz="800" b="1" kern="1200" dirty="0"/>
        </a:p>
      </dsp:txBody>
      <dsp:txXfrm>
        <a:off x="4962859" y="1839272"/>
        <a:ext cx="1606103" cy="1839272"/>
      </dsp:txXfrm>
    </dsp:sp>
    <dsp:sp modelId="{623D2459-B84C-4D23-ABD1-69CAB88E984E}">
      <dsp:nvSpPr>
        <dsp:cNvPr id="0" name=""/>
        <dsp:cNvSpPr/>
      </dsp:nvSpPr>
      <dsp:spPr>
        <a:xfrm>
          <a:off x="5011042" y="275890"/>
          <a:ext cx="1509737" cy="153119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4C0BD2-D4DC-4520-BA74-EBFCACEE5CC7}">
      <dsp:nvSpPr>
        <dsp:cNvPr id="0" name=""/>
        <dsp:cNvSpPr/>
      </dsp:nvSpPr>
      <dsp:spPr>
        <a:xfrm>
          <a:off x="6617146" y="0"/>
          <a:ext cx="1606103" cy="459818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t" anchorCtr="1">
          <a:noAutofit/>
        </a:bodyPr>
        <a:lstStyle/>
        <a:p>
          <a:pPr lvl="0" algn="l" defTabSz="355600" rtl="0">
            <a:lnSpc>
              <a:spcPct val="90000"/>
            </a:lnSpc>
            <a:spcBef>
              <a:spcPct val="0"/>
            </a:spcBef>
            <a:spcAft>
              <a:spcPct val="35000"/>
            </a:spcAft>
          </a:pPr>
          <a:r>
            <a:rPr lang="en-US" sz="800" b="1" kern="1200" dirty="0" smtClean="0"/>
            <a:t>Dated Environment</a:t>
          </a:r>
          <a:endParaRPr lang="en-US" sz="800" b="1" kern="1200" dirty="0"/>
        </a:p>
        <a:p>
          <a:pPr marL="57150" lvl="1" indent="-57150" algn="l" defTabSz="355600" rtl="0">
            <a:lnSpc>
              <a:spcPct val="90000"/>
            </a:lnSpc>
            <a:spcBef>
              <a:spcPct val="0"/>
            </a:spcBef>
            <a:spcAft>
              <a:spcPct val="15000"/>
            </a:spcAft>
            <a:buChar char="••"/>
          </a:pPr>
          <a:r>
            <a:rPr lang="en-US" sz="800" kern="1200" dirty="0" smtClean="0"/>
            <a:t>Customers on older versions (N-2+) of Exchange, SharePoint and Office who don’t have new version rights</a:t>
          </a:r>
          <a:endParaRPr lang="en-US" sz="800" kern="1200" dirty="0"/>
        </a:p>
        <a:p>
          <a:pPr marL="57150" lvl="1" indent="-57150" algn="l" defTabSz="355600" rtl="0">
            <a:lnSpc>
              <a:spcPct val="90000"/>
            </a:lnSpc>
            <a:spcBef>
              <a:spcPct val="0"/>
            </a:spcBef>
            <a:spcAft>
              <a:spcPct val="15000"/>
            </a:spcAft>
            <a:buChar char="••"/>
          </a:pPr>
          <a:r>
            <a:rPr lang="en-US" sz="800" kern="1200" dirty="0" smtClean="0"/>
            <a:t>Want to adopt new business productivity capabilities and stay current</a:t>
          </a:r>
          <a:endParaRPr lang="en-US" sz="800" kern="1200" dirty="0"/>
        </a:p>
        <a:p>
          <a:pPr marL="57150" lvl="1" indent="-57150" algn="l" defTabSz="355600" rtl="0">
            <a:lnSpc>
              <a:spcPct val="90000"/>
            </a:lnSpc>
            <a:spcBef>
              <a:spcPct val="0"/>
            </a:spcBef>
            <a:spcAft>
              <a:spcPct val="15000"/>
            </a:spcAft>
            <a:buChar char="••"/>
          </a:pPr>
          <a:r>
            <a:rPr lang="en-US" sz="800" kern="1200" dirty="0" smtClean="0"/>
            <a:t>e.g. Customer deployed on Exchange 2003 without Software Assurance</a:t>
          </a:r>
          <a:endParaRPr lang="en-US" sz="800" kern="1200" dirty="0"/>
        </a:p>
        <a:p>
          <a:pPr marL="57150" lvl="1" indent="-57150" algn="l" defTabSz="355600" rtl="0">
            <a:lnSpc>
              <a:spcPct val="90000"/>
            </a:lnSpc>
            <a:spcBef>
              <a:spcPct val="0"/>
            </a:spcBef>
            <a:spcAft>
              <a:spcPct val="15000"/>
            </a:spcAft>
            <a:buChar char="••"/>
          </a:pPr>
          <a:r>
            <a:rPr lang="en-US" sz="800" kern="1200" dirty="0" smtClean="0"/>
            <a:t>Business Value Deck: </a:t>
          </a:r>
          <a:r>
            <a:rPr lang="en-US" sz="800" kern="1200" dirty="0" smtClean="0">
              <a:hlinkClick xmlns:r="http://schemas.openxmlformats.org/officeDocument/2006/relationships" r:id="rId9"/>
            </a:rPr>
            <a:t>Office 365 Dated Environment Enterprise Customer</a:t>
          </a:r>
          <a:endParaRPr lang="en-US" sz="800" kern="1200" dirty="0"/>
        </a:p>
      </dsp:txBody>
      <dsp:txXfrm>
        <a:off x="6617146" y="1839272"/>
        <a:ext cx="1606103" cy="1839272"/>
      </dsp:txXfrm>
    </dsp:sp>
    <dsp:sp modelId="{49F40E11-A83B-4995-9287-F7399098209F}">
      <dsp:nvSpPr>
        <dsp:cNvPr id="0" name=""/>
        <dsp:cNvSpPr/>
      </dsp:nvSpPr>
      <dsp:spPr>
        <a:xfrm>
          <a:off x="6665329" y="275890"/>
          <a:ext cx="1509737" cy="1531194"/>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71B0F-07FE-4F20-B5DE-C83D62422450}">
      <dsp:nvSpPr>
        <dsp:cNvPr id="0" name=""/>
        <dsp:cNvSpPr/>
      </dsp:nvSpPr>
      <dsp:spPr>
        <a:xfrm>
          <a:off x="328929" y="3603036"/>
          <a:ext cx="7565390" cy="995145"/>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C46F6-E3E1-FE47-834C-20925005373A}" type="datetimeFigureOut">
              <a:rPr lang="en-US" smtClean="0"/>
              <a:t>19-11-14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60539-FB22-B34E-8DBC-820DE05960D6}" type="slidenum">
              <a:rPr lang="en-US" smtClean="0"/>
              <a:t>‹#›</a:t>
            </a:fld>
            <a:endParaRPr lang="en-US"/>
          </a:p>
        </p:txBody>
      </p:sp>
    </p:spTree>
    <p:extLst>
      <p:ext uri="{BB962C8B-B14F-4D97-AF65-F5344CB8AC3E}">
        <p14:creationId xmlns:p14="http://schemas.microsoft.com/office/powerpoint/2010/main" val="36854329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Tyler </a:t>
            </a:r>
            <a:r>
              <a:rPr lang="en-US" dirty="0" err="1" smtClean="0"/>
              <a:t>Durden</a:t>
            </a:r>
            <a:r>
              <a:rPr lang="en-US" dirty="0" smtClean="0"/>
              <a:t> (and the movie spoilers that go along with his name) and his Fight Club minions believe in anything that opposes authority and the status quo that said authority creates.</a:t>
            </a:r>
          </a:p>
          <a:p>
            <a:endParaRPr lang="en-US" dirty="0"/>
          </a:p>
        </p:txBody>
      </p:sp>
      <p:sp>
        <p:nvSpPr>
          <p:cNvPr id="4" name="Slide Number Placeholder 3"/>
          <p:cNvSpPr>
            <a:spLocks noGrp="1"/>
          </p:cNvSpPr>
          <p:nvPr>
            <p:ph type="sldNum" sz="quarter" idx="10"/>
          </p:nvPr>
        </p:nvSpPr>
        <p:spPr/>
        <p:txBody>
          <a:bodyPr/>
          <a:lstStyle/>
          <a:p>
            <a:fld id="{1F560539-FB22-B34E-8DBC-820DE05960D6}" type="slidenum">
              <a:rPr lang="en-US" smtClean="0"/>
              <a:t>2</a:t>
            </a:fld>
            <a:endParaRPr lang="en-US"/>
          </a:p>
        </p:txBody>
      </p:sp>
    </p:spTree>
    <p:extLst>
      <p:ext uri="{BB962C8B-B14F-4D97-AF65-F5344CB8AC3E}">
        <p14:creationId xmlns:p14="http://schemas.microsoft.com/office/powerpoint/2010/main" val="22580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Quickmeme.com</a:t>
            </a:r>
            <a:endParaRPr lang="en-US" dirty="0" smtClean="0"/>
          </a:p>
          <a:p>
            <a:endParaRPr lang="en-US" dirty="0" smtClean="0"/>
          </a:p>
          <a:p>
            <a:r>
              <a:rPr lang="en-US" dirty="0" smtClean="0"/>
              <a:t>Point: we have a sense of what </a:t>
            </a:r>
            <a:r>
              <a:rPr lang="en-US" dirty="0" err="1" smtClean="0"/>
              <a:t>tyler</a:t>
            </a:r>
            <a:r>
              <a:rPr lang="en-US" baseline="0" dirty="0" smtClean="0"/>
              <a:t> </a:t>
            </a:r>
            <a:r>
              <a:rPr lang="en-US" baseline="0" dirty="0" err="1" smtClean="0"/>
              <a:t>durden</a:t>
            </a:r>
            <a:r>
              <a:rPr lang="en-US" baseline="0" dirty="0" smtClean="0"/>
              <a:t> is (because there was a movie)</a:t>
            </a:r>
          </a:p>
          <a:p>
            <a:r>
              <a:rPr lang="en-US" baseline="0" dirty="0" smtClean="0"/>
              <a:t>We know what he is motivated by</a:t>
            </a:r>
          </a:p>
          <a:p>
            <a:r>
              <a:rPr lang="en-US" baseline="0" dirty="0" smtClean="0"/>
              <a:t>We know what he cares about</a:t>
            </a:r>
          </a:p>
          <a:p>
            <a:r>
              <a:rPr lang="en-US" baseline="0" dirty="0" smtClean="0"/>
              <a:t>We know what kinds of tasks he is interested in</a:t>
            </a:r>
          </a:p>
          <a:p>
            <a:endParaRPr lang="en-US" baseline="0" dirty="0" smtClean="0"/>
          </a:p>
          <a:p>
            <a:r>
              <a:rPr lang="en-US" dirty="0" smtClean="0"/>
              <a:t>Personas</a:t>
            </a:r>
            <a:r>
              <a:rPr lang="en-US" baseline="0" dirty="0" smtClean="0"/>
              <a:t> are based on this rationale of knowing who a person is</a:t>
            </a:r>
            <a:endParaRPr lang="en-US" dirty="0"/>
          </a:p>
        </p:txBody>
      </p:sp>
      <p:sp>
        <p:nvSpPr>
          <p:cNvPr id="4" name="Slide Number Placeholder 3"/>
          <p:cNvSpPr>
            <a:spLocks noGrp="1"/>
          </p:cNvSpPr>
          <p:nvPr>
            <p:ph type="sldNum" sz="quarter" idx="10"/>
          </p:nvPr>
        </p:nvSpPr>
        <p:spPr/>
        <p:txBody>
          <a:bodyPr/>
          <a:lstStyle/>
          <a:p>
            <a:fld id="{1F560539-FB22-B34E-8DBC-820DE05960D6}" type="slidenum">
              <a:rPr lang="en-US" smtClean="0"/>
              <a:t>3</a:t>
            </a:fld>
            <a:endParaRPr lang="en-US"/>
          </a:p>
        </p:txBody>
      </p:sp>
    </p:spTree>
    <p:extLst>
      <p:ext uri="{BB962C8B-B14F-4D97-AF65-F5344CB8AC3E}">
        <p14:creationId xmlns:p14="http://schemas.microsoft.com/office/powerpoint/2010/main" val="427396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“Inmates</a:t>
            </a:r>
            <a:r>
              <a:rPr lang="en-US" baseline="0" dirty="0" smtClean="0"/>
              <a:t> Running the Asylum, p. 124”</a:t>
            </a:r>
            <a:endParaRPr lang="en-US" dirty="0"/>
          </a:p>
        </p:txBody>
      </p:sp>
      <p:sp>
        <p:nvSpPr>
          <p:cNvPr id="4" name="Slide Number Placeholder 3"/>
          <p:cNvSpPr>
            <a:spLocks noGrp="1"/>
          </p:cNvSpPr>
          <p:nvPr>
            <p:ph type="sldNum" sz="quarter" idx="10"/>
          </p:nvPr>
        </p:nvSpPr>
        <p:spPr/>
        <p:txBody>
          <a:bodyPr/>
          <a:lstStyle/>
          <a:p>
            <a:pPr>
              <a:defRPr/>
            </a:pPr>
            <a:fld id="{EEFDF75E-26A3-4577-8626-16C72C680E7E}" type="slidenum">
              <a:rPr lang="en-US" smtClean="0"/>
              <a:pPr>
                <a:defRPr/>
              </a:pPr>
              <a:t>4</a:t>
            </a:fld>
            <a:endParaRPr lang="en-US"/>
          </a:p>
        </p:txBody>
      </p:sp>
    </p:spTree>
    <p:extLst>
      <p:ext uri="{BB962C8B-B14F-4D97-AF65-F5344CB8AC3E}">
        <p14:creationId xmlns:p14="http://schemas.microsoft.com/office/powerpoint/2010/main" val="281551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design for everyone, we run into the problem that we annoy them a lot.</a:t>
            </a:r>
          </a:p>
          <a:p>
            <a:endParaRPr lang="en-US" baseline="0" dirty="0" smtClean="0"/>
          </a:p>
          <a:p>
            <a:r>
              <a:rPr lang="en-US" baseline="0" dirty="0" smtClean="0"/>
              <a:t>Now, a large population is 50% happy.</a:t>
            </a:r>
          </a:p>
          <a:p>
            <a:r>
              <a:rPr lang="en-US" baseline="0" dirty="0" smtClean="0"/>
              <a:t/>
            </a:r>
            <a:br>
              <a:rPr lang="en-US" baseline="0" dirty="0" smtClean="0"/>
            </a:br>
            <a:r>
              <a:rPr lang="en-US" baseline="0" dirty="0" smtClean="0"/>
              <a:t>Whereas, if we took a different approach, where we came up with one car for one kind of user, then we would make them 100% happy, or even better 100% ecstatic.</a:t>
            </a:r>
          </a:p>
          <a:p>
            <a:endParaRPr lang="en-US" baseline="0" dirty="0" smtClean="0"/>
          </a:p>
          <a:p>
            <a:r>
              <a:rPr lang="en-US" baseline="0" dirty="0" smtClean="0"/>
              <a:t>So, it is often useful to think about designing “for one user”</a:t>
            </a:r>
            <a:endParaRPr lang="en-US" dirty="0"/>
          </a:p>
        </p:txBody>
      </p:sp>
      <p:sp>
        <p:nvSpPr>
          <p:cNvPr id="4" name="Slide Number Placeholder 3"/>
          <p:cNvSpPr>
            <a:spLocks noGrp="1"/>
          </p:cNvSpPr>
          <p:nvPr>
            <p:ph type="sldNum" sz="quarter" idx="10"/>
          </p:nvPr>
        </p:nvSpPr>
        <p:spPr/>
        <p:txBody>
          <a:bodyPr/>
          <a:lstStyle/>
          <a:p>
            <a:pPr>
              <a:defRPr/>
            </a:pPr>
            <a:fld id="{EEFDF75E-26A3-4577-8626-16C72C680E7E}" type="slidenum">
              <a:rPr lang="en-US" smtClean="0"/>
              <a:pPr>
                <a:defRPr/>
              </a:pPr>
              <a:t>8</a:t>
            </a:fld>
            <a:endParaRPr lang="en-US"/>
          </a:p>
        </p:txBody>
      </p:sp>
    </p:spTree>
    <p:extLst>
      <p:ext uri="{BB962C8B-B14F-4D97-AF65-F5344CB8AC3E}">
        <p14:creationId xmlns:p14="http://schemas.microsoft.com/office/powerpoint/2010/main" val="251451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www.uiaccess.com</a:t>
            </a:r>
            <a:r>
              <a:rPr lang="en-US" dirty="0" smtClean="0"/>
              <a:t>/</a:t>
            </a:r>
            <a:r>
              <a:rPr lang="en-US" dirty="0" err="1" smtClean="0"/>
              <a:t>accessucd</a:t>
            </a:r>
            <a:r>
              <a:rPr lang="en-US" dirty="0" smtClean="0"/>
              <a:t>/</a:t>
            </a:r>
            <a:r>
              <a:rPr lang="en-US" dirty="0" err="1" smtClean="0"/>
              <a:t>personas_eg.html</a:t>
            </a:r>
            <a:endParaRPr lang="en-US" dirty="0"/>
          </a:p>
        </p:txBody>
      </p:sp>
      <p:sp>
        <p:nvSpPr>
          <p:cNvPr id="4" name="Slide Number Placeholder 3"/>
          <p:cNvSpPr>
            <a:spLocks noGrp="1"/>
          </p:cNvSpPr>
          <p:nvPr>
            <p:ph type="sldNum" sz="quarter" idx="10"/>
          </p:nvPr>
        </p:nvSpPr>
        <p:spPr/>
        <p:txBody>
          <a:bodyPr/>
          <a:lstStyle/>
          <a:p>
            <a:fld id="{1F560539-FB22-B34E-8DBC-820DE05960D6}" type="slidenum">
              <a:rPr lang="en-US" smtClean="0"/>
              <a:t>11</a:t>
            </a:fld>
            <a:endParaRPr lang="en-US"/>
          </a:p>
        </p:txBody>
      </p:sp>
    </p:spTree>
    <p:extLst>
      <p:ext uri="{BB962C8B-B14F-4D97-AF65-F5344CB8AC3E}">
        <p14:creationId xmlns:p14="http://schemas.microsoft.com/office/powerpoint/2010/main" val="90189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67E7A-950D-6541-9FDA-75C0EABB48A4}" type="datetimeFigureOut">
              <a:rPr lang="en-US" smtClean="0"/>
              <a:t>19-11-14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249683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67E7A-950D-6541-9FDA-75C0EABB48A4}" type="datetimeFigureOut">
              <a:rPr lang="en-US" smtClean="0"/>
              <a:t>19-11-14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05470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67E7A-950D-6541-9FDA-75C0EABB48A4}" type="datetimeFigureOut">
              <a:rPr lang="en-US" smtClean="0"/>
              <a:t>19-11-14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85917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8230" y="1954475"/>
            <a:ext cx="5769473" cy="968834"/>
          </a:xfrm>
        </p:spPr>
        <p:txBody>
          <a:bodyPr anchor="b">
            <a:noAutofit/>
          </a:bodyPr>
          <a:lstStyle>
            <a:lvl1pPr>
              <a:lnSpc>
                <a:spcPct val="90000"/>
              </a:lnSpc>
              <a:defRPr sz="36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3098042" y="2978727"/>
            <a:ext cx="5769661" cy="463255"/>
          </a:xfrm>
        </p:spPr>
        <p:txBody>
          <a:bodyPr anchor="ctr">
            <a:noAutofit/>
          </a:bodyPr>
          <a:lstStyle>
            <a:lvl1pPr marL="0" indent="0" algn="l">
              <a:lnSpc>
                <a:spcPct val="90000"/>
              </a:lnSpc>
              <a:spcBef>
                <a:spcPts val="0"/>
              </a:spcBef>
              <a:buNone/>
              <a:defRPr sz="2000">
                <a:solidFill>
                  <a:schemeClr val="tx2">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699" y="2424548"/>
            <a:ext cx="1943177" cy="618904"/>
          </a:xfrm>
          <a:prstGeom prst="rect">
            <a:avLst/>
          </a:prstGeom>
          <a:noFill/>
          <a:ln>
            <a:noFill/>
          </a:ln>
        </p:spPr>
      </p:pic>
      <p:cxnSp>
        <p:nvCxnSpPr>
          <p:cNvPr id="7" name="Straight Connector 6"/>
          <p:cNvCxnSpPr/>
          <p:nvPr userDrawn="1"/>
        </p:nvCxnSpPr>
        <p:spPr>
          <a:xfrm>
            <a:off x="2789401" y="2022763"/>
            <a:ext cx="0" cy="1648692"/>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7785171" y="429492"/>
            <a:ext cx="1082604" cy="179122"/>
            <a:chOff x="3602038" y="1063626"/>
            <a:chExt cx="4365626" cy="722312"/>
          </a:xfrm>
        </p:grpSpPr>
        <p:sp>
          <p:nvSpPr>
            <p:cNvPr id="19" name="Freeform 18"/>
            <p:cNvSpPr>
              <a:spLocks/>
            </p:cNvSpPr>
            <p:nvPr/>
          </p:nvSpPr>
          <p:spPr bwMode="auto">
            <a:xfrm>
              <a:off x="3602038" y="1074738"/>
              <a:ext cx="884238" cy="679450"/>
            </a:xfrm>
            <a:custGeom>
              <a:avLst/>
              <a:gdLst>
                <a:gd name="T0" fmla="*/ 0 w 557"/>
                <a:gd name="T1" fmla="*/ 428 h 428"/>
                <a:gd name="T2" fmla="*/ 93 w 557"/>
                <a:gd name="T3" fmla="*/ 0 h 428"/>
                <a:gd name="T4" fmla="*/ 265 w 557"/>
                <a:gd name="T5" fmla="*/ 0 h 428"/>
                <a:gd name="T6" fmla="*/ 273 w 557"/>
                <a:gd name="T7" fmla="*/ 238 h 428"/>
                <a:gd name="T8" fmla="*/ 385 w 557"/>
                <a:gd name="T9" fmla="*/ 0 h 428"/>
                <a:gd name="T10" fmla="*/ 557 w 557"/>
                <a:gd name="T11" fmla="*/ 0 h 428"/>
                <a:gd name="T12" fmla="*/ 459 w 557"/>
                <a:gd name="T13" fmla="*/ 428 h 428"/>
                <a:gd name="T14" fmla="*/ 339 w 557"/>
                <a:gd name="T15" fmla="*/ 428 h 428"/>
                <a:gd name="T16" fmla="*/ 389 w 557"/>
                <a:gd name="T17" fmla="*/ 199 h 428"/>
                <a:gd name="T18" fmla="*/ 273 w 557"/>
                <a:gd name="T19" fmla="*/ 428 h 428"/>
                <a:gd name="T20" fmla="*/ 187 w 557"/>
                <a:gd name="T21" fmla="*/ 428 h 428"/>
                <a:gd name="T22" fmla="*/ 179 w 557"/>
                <a:gd name="T23" fmla="*/ 199 h 428"/>
                <a:gd name="T24" fmla="*/ 125 w 557"/>
                <a:gd name="T25" fmla="*/ 428 h 428"/>
                <a:gd name="T26" fmla="*/ 0 w 557"/>
                <a:gd name="T27" fmla="*/ 428 h 428"/>
                <a:gd name="T28" fmla="*/ 0 w 557"/>
                <a:gd name="T2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7" h="428">
                  <a:moveTo>
                    <a:pt x="0" y="428"/>
                  </a:moveTo>
                  <a:lnTo>
                    <a:pt x="93" y="0"/>
                  </a:lnTo>
                  <a:lnTo>
                    <a:pt x="265" y="0"/>
                  </a:lnTo>
                  <a:lnTo>
                    <a:pt x="273" y="238"/>
                  </a:lnTo>
                  <a:lnTo>
                    <a:pt x="385" y="0"/>
                  </a:lnTo>
                  <a:lnTo>
                    <a:pt x="557" y="0"/>
                  </a:lnTo>
                  <a:lnTo>
                    <a:pt x="459" y="428"/>
                  </a:lnTo>
                  <a:lnTo>
                    <a:pt x="339" y="428"/>
                  </a:lnTo>
                  <a:lnTo>
                    <a:pt x="389" y="199"/>
                  </a:lnTo>
                  <a:lnTo>
                    <a:pt x="273" y="428"/>
                  </a:lnTo>
                  <a:lnTo>
                    <a:pt x="187" y="428"/>
                  </a:lnTo>
                  <a:lnTo>
                    <a:pt x="179" y="199"/>
                  </a:lnTo>
                  <a:lnTo>
                    <a:pt x="125" y="428"/>
                  </a:lnTo>
                  <a:lnTo>
                    <a:pt x="0" y="428"/>
                  </a:lnTo>
                  <a:lnTo>
                    <a:pt x="0" y="42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0" name="Freeform 19"/>
            <p:cNvSpPr>
              <a:spLocks/>
            </p:cNvSpPr>
            <p:nvPr/>
          </p:nvSpPr>
          <p:spPr bwMode="auto">
            <a:xfrm>
              <a:off x="4510088" y="1074738"/>
              <a:ext cx="204788" cy="111125"/>
            </a:xfrm>
            <a:custGeom>
              <a:avLst/>
              <a:gdLst>
                <a:gd name="T0" fmla="*/ 0 w 129"/>
                <a:gd name="T1" fmla="*/ 70 h 70"/>
                <a:gd name="T2" fmla="*/ 113 w 129"/>
                <a:gd name="T3" fmla="*/ 70 h 70"/>
                <a:gd name="T4" fmla="*/ 129 w 129"/>
                <a:gd name="T5" fmla="*/ 0 h 70"/>
                <a:gd name="T6" fmla="*/ 16 w 129"/>
                <a:gd name="T7" fmla="*/ 0 h 70"/>
                <a:gd name="T8" fmla="*/ 0 w 129"/>
                <a:gd name="T9" fmla="*/ 70 h 70"/>
                <a:gd name="T10" fmla="*/ 0 w 129"/>
                <a:gd name="T11" fmla="*/ 70 h 70"/>
              </a:gdLst>
              <a:ahLst/>
              <a:cxnLst>
                <a:cxn ang="0">
                  <a:pos x="T0" y="T1"/>
                </a:cxn>
                <a:cxn ang="0">
                  <a:pos x="T2" y="T3"/>
                </a:cxn>
                <a:cxn ang="0">
                  <a:pos x="T4" y="T5"/>
                </a:cxn>
                <a:cxn ang="0">
                  <a:pos x="T6" y="T7"/>
                </a:cxn>
                <a:cxn ang="0">
                  <a:pos x="T8" y="T9"/>
                </a:cxn>
                <a:cxn ang="0">
                  <a:pos x="T10" y="T11"/>
                </a:cxn>
              </a:cxnLst>
              <a:rect l="0" t="0" r="r" b="b"/>
              <a:pathLst>
                <a:path w="129" h="70">
                  <a:moveTo>
                    <a:pt x="0" y="70"/>
                  </a:moveTo>
                  <a:lnTo>
                    <a:pt x="113" y="70"/>
                  </a:lnTo>
                  <a:lnTo>
                    <a:pt x="129" y="0"/>
                  </a:lnTo>
                  <a:lnTo>
                    <a:pt x="16" y="0"/>
                  </a:lnTo>
                  <a:lnTo>
                    <a:pt x="0" y="70"/>
                  </a:lnTo>
                  <a:lnTo>
                    <a:pt x="0" y="70"/>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1" name="Freeform 20"/>
            <p:cNvSpPr>
              <a:spLocks/>
            </p:cNvSpPr>
            <p:nvPr/>
          </p:nvSpPr>
          <p:spPr bwMode="auto">
            <a:xfrm>
              <a:off x="4381501" y="1247776"/>
              <a:ext cx="296863" cy="506413"/>
            </a:xfrm>
            <a:custGeom>
              <a:avLst/>
              <a:gdLst>
                <a:gd name="T0" fmla="*/ 116 w 187"/>
                <a:gd name="T1" fmla="*/ 319 h 319"/>
                <a:gd name="T2" fmla="*/ 0 w 187"/>
                <a:gd name="T3" fmla="*/ 319 h 319"/>
                <a:gd name="T4" fmla="*/ 70 w 187"/>
                <a:gd name="T5" fmla="*/ 0 h 319"/>
                <a:gd name="T6" fmla="*/ 187 w 187"/>
                <a:gd name="T7" fmla="*/ 0 h 319"/>
                <a:gd name="T8" fmla="*/ 116 w 187"/>
                <a:gd name="T9" fmla="*/ 319 h 319"/>
                <a:gd name="T10" fmla="*/ 116 w 187"/>
                <a:gd name="T11" fmla="*/ 319 h 319"/>
              </a:gdLst>
              <a:ahLst/>
              <a:cxnLst>
                <a:cxn ang="0">
                  <a:pos x="T0" y="T1"/>
                </a:cxn>
                <a:cxn ang="0">
                  <a:pos x="T2" y="T3"/>
                </a:cxn>
                <a:cxn ang="0">
                  <a:pos x="T4" y="T5"/>
                </a:cxn>
                <a:cxn ang="0">
                  <a:pos x="T6" y="T7"/>
                </a:cxn>
                <a:cxn ang="0">
                  <a:pos x="T8" y="T9"/>
                </a:cxn>
                <a:cxn ang="0">
                  <a:pos x="T10" y="T11"/>
                </a:cxn>
              </a:cxnLst>
              <a:rect l="0" t="0" r="r" b="b"/>
              <a:pathLst>
                <a:path w="187" h="319">
                  <a:moveTo>
                    <a:pt x="116" y="319"/>
                  </a:moveTo>
                  <a:lnTo>
                    <a:pt x="0" y="319"/>
                  </a:lnTo>
                  <a:lnTo>
                    <a:pt x="70" y="0"/>
                  </a:lnTo>
                  <a:lnTo>
                    <a:pt x="187" y="0"/>
                  </a:lnTo>
                  <a:lnTo>
                    <a:pt x="116" y="319"/>
                  </a:lnTo>
                  <a:lnTo>
                    <a:pt x="116" y="31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2" name="Freeform 21"/>
            <p:cNvSpPr>
              <a:spLocks/>
            </p:cNvSpPr>
            <p:nvPr/>
          </p:nvSpPr>
          <p:spPr bwMode="auto">
            <a:xfrm>
              <a:off x="5148263" y="1241426"/>
              <a:ext cx="431800" cy="512763"/>
            </a:xfrm>
            <a:custGeom>
              <a:avLst/>
              <a:gdLst>
                <a:gd name="T0" fmla="*/ 19 w 70"/>
                <a:gd name="T1" fmla="*/ 1 h 83"/>
                <a:gd name="T2" fmla="*/ 45 w 70"/>
                <a:gd name="T3" fmla="*/ 1 h 83"/>
                <a:gd name="T4" fmla="*/ 43 w 70"/>
                <a:gd name="T5" fmla="*/ 12 h 83"/>
                <a:gd name="T6" fmla="*/ 56 w 70"/>
                <a:gd name="T7" fmla="*/ 2 h 83"/>
                <a:gd name="T8" fmla="*/ 70 w 70"/>
                <a:gd name="T9" fmla="*/ 0 h 83"/>
                <a:gd name="T10" fmla="*/ 64 w 70"/>
                <a:gd name="T11" fmla="*/ 27 h 83"/>
                <a:gd name="T12" fmla="*/ 35 w 70"/>
                <a:gd name="T13" fmla="*/ 54 h 83"/>
                <a:gd name="T14" fmla="*/ 28 w 70"/>
                <a:gd name="T15" fmla="*/ 83 h 83"/>
                <a:gd name="T16" fmla="*/ 0 w 70"/>
                <a:gd name="T17" fmla="*/ 83 h 83"/>
                <a:gd name="T18" fmla="*/ 19 w 70"/>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3" name="Freeform 22"/>
            <p:cNvSpPr>
              <a:spLocks/>
            </p:cNvSpPr>
            <p:nvPr/>
          </p:nvSpPr>
          <p:spPr bwMode="auto">
            <a:xfrm>
              <a:off x="4510088" y="1217613"/>
              <a:ext cx="700088" cy="555625"/>
            </a:xfrm>
            <a:custGeom>
              <a:avLst/>
              <a:gdLst>
                <a:gd name="T0" fmla="*/ 106 w 113"/>
                <a:gd name="T1" fmla="*/ 57 h 90"/>
                <a:gd name="T2" fmla="*/ 56 w 113"/>
                <a:gd name="T3" fmla="*/ 90 h 90"/>
                <a:gd name="T4" fmla="*/ 77 w 113"/>
                <a:gd name="T5" fmla="*/ 3 h 90"/>
                <a:gd name="T6" fmla="*/ 111 w 113"/>
                <a:gd name="T7" fmla="*/ 36 h 90"/>
                <a:gd name="T8" fmla="*/ 80 w 113"/>
                <a:gd name="T9" fmla="*/ 36 h 90"/>
                <a:gd name="T10" fmla="*/ 72 w 113"/>
                <a:gd name="T11" fmla="*/ 23 h 90"/>
                <a:gd name="T12" fmla="*/ 61 w 113"/>
                <a:gd name="T13" fmla="*/ 69 h 90"/>
                <a:gd name="T14" fmla="*/ 75 w 113"/>
                <a:gd name="T15" fmla="*/ 57 h 90"/>
                <a:gd name="T16" fmla="*/ 106 w 113"/>
                <a:gd name="T1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4" name="Freeform 23"/>
            <p:cNvSpPr>
              <a:spLocks noEditPoints="1"/>
            </p:cNvSpPr>
            <p:nvPr/>
          </p:nvSpPr>
          <p:spPr bwMode="auto">
            <a:xfrm>
              <a:off x="6427788" y="1211263"/>
              <a:ext cx="846138" cy="574675"/>
            </a:xfrm>
            <a:custGeom>
              <a:avLst/>
              <a:gdLst>
                <a:gd name="T0" fmla="*/ 60 w 137"/>
                <a:gd name="T1" fmla="*/ 91 h 93"/>
                <a:gd name="T2" fmla="*/ 79 w 137"/>
                <a:gd name="T3" fmla="*/ 3 h 93"/>
                <a:gd name="T4" fmla="*/ 60 w 137"/>
                <a:gd name="T5" fmla="*/ 91 h 93"/>
                <a:gd name="T6" fmla="*/ 77 w 137"/>
                <a:gd name="T7" fmla="*/ 22 h 93"/>
                <a:gd name="T8" fmla="*/ 61 w 137"/>
                <a:gd name="T9" fmla="*/ 70 h 93"/>
                <a:gd name="T10" fmla="*/ 77 w 137"/>
                <a:gd name="T11" fmla="*/ 22 h 93"/>
              </a:gdLst>
              <a:ahLst/>
              <a:cxnLst>
                <a:cxn ang="0">
                  <a:pos x="T0" y="T1"/>
                </a:cxn>
                <a:cxn ang="0">
                  <a:pos x="T2" y="T3"/>
                </a:cxn>
                <a:cxn ang="0">
                  <a:pos x="T4" y="T5"/>
                </a:cxn>
                <a:cxn ang="0">
                  <a:pos x="T6" y="T7"/>
                </a:cxn>
                <a:cxn ang="0">
                  <a:pos x="T8" y="T9"/>
                </a:cxn>
                <a:cxn ang="0">
                  <a:pos x="T10" y="T11"/>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5" name="Freeform 24"/>
            <p:cNvSpPr>
              <a:spLocks/>
            </p:cNvSpPr>
            <p:nvPr/>
          </p:nvSpPr>
          <p:spPr bwMode="auto">
            <a:xfrm>
              <a:off x="7126288" y="1063626"/>
              <a:ext cx="655638" cy="703263"/>
            </a:xfrm>
            <a:custGeom>
              <a:avLst/>
              <a:gdLst>
                <a:gd name="T0" fmla="*/ 59 w 106"/>
                <a:gd name="T1" fmla="*/ 18 h 114"/>
                <a:gd name="T2" fmla="*/ 48 w 106"/>
                <a:gd name="T3" fmla="*/ 28 h 114"/>
                <a:gd name="T4" fmla="*/ 47 w 106"/>
                <a:gd name="T5" fmla="*/ 30 h 114"/>
                <a:gd name="T6" fmla="*/ 64 w 106"/>
                <a:gd name="T7" fmla="*/ 30 h 114"/>
                <a:gd name="T8" fmla="*/ 69 w 106"/>
                <a:gd name="T9" fmla="*/ 11 h 114"/>
                <a:gd name="T10" fmla="*/ 96 w 106"/>
                <a:gd name="T11" fmla="*/ 11 h 114"/>
                <a:gd name="T12" fmla="*/ 92 w 106"/>
                <a:gd name="T13" fmla="*/ 30 h 114"/>
                <a:gd name="T14" fmla="*/ 106 w 106"/>
                <a:gd name="T15" fmla="*/ 30 h 114"/>
                <a:gd name="T16" fmla="*/ 101 w 106"/>
                <a:gd name="T17" fmla="*/ 49 h 114"/>
                <a:gd name="T18" fmla="*/ 87 w 106"/>
                <a:gd name="T19" fmla="*/ 49 h 114"/>
                <a:gd name="T20" fmla="*/ 80 w 106"/>
                <a:gd name="T21" fmla="*/ 85 h 114"/>
                <a:gd name="T22" fmla="*/ 79 w 106"/>
                <a:gd name="T23" fmla="*/ 91 h 114"/>
                <a:gd name="T24" fmla="*/ 92 w 106"/>
                <a:gd name="T25" fmla="*/ 93 h 114"/>
                <a:gd name="T26" fmla="*/ 88 w 106"/>
                <a:gd name="T27" fmla="*/ 112 h 114"/>
                <a:gd name="T28" fmla="*/ 56 w 106"/>
                <a:gd name="T29" fmla="*/ 109 h 114"/>
                <a:gd name="T30" fmla="*/ 51 w 106"/>
                <a:gd name="T31" fmla="*/ 91 h 114"/>
                <a:gd name="T32" fmla="*/ 60 w 106"/>
                <a:gd name="T33" fmla="*/ 49 h 114"/>
                <a:gd name="T34" fmla="*/ 44 w 106"/>
                <a:gd name="T35" fmla="*/ 49 h 114"/>
                <a:gd name="T36" fmla="*/ 30 w 106"/>
                <a:gd name="T37" fmla="*/ 112 h 114"/>
                <a:gd name="T38" fmla="*/ 1 w 106"/>
                <a:gd name="T39" fmla="*/ 112 h 114"/>
                <a:gd name="T40" fmla="*/ 15 w 106"/>
                <a:gd name="T41" fmla="*/ 49 h 114"/>
                <a:gd name="T42" fmla="*/ 0 w 106"/>
                <a:gd name="T43" fmla="*/ 49 h 114"/>
                <a:gd name="T44" fmla="*/ 4 w 106"/>
                <a:gd name="T45" fmla="*/ 30 h 114"/>
                <a:gd name="T46" fmla="*/ 18 w 106"/>
                <a:gd name="T47" fmla="*/ 30 h 114"/>
                <a:gd name="T48" fmla="*/ 30 w 106"/>
                <a:gd name="T49" fmla="*/ 7 h 114"/>
                <a:gd name="T50" fmla="*/ 62 w 106"/>
                <a:gd name="T51" fmla="*/ 3 h 114"/>
                <a:gd name="T52" fmla="*/ 59 w 106"/>
                <a:gd name="T53"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6" name="Freeform 25"/>
            <p:cNvSpPr>
              <a:spLocks noEditPoints="1"/>
            </p:cNvSpPr>
            <p:nvPr/>
          </p:nvSpPr>
          <p:spPr bwMode="auto">
            <a:xfrm>
              <a:off x="5338763" y="1211263"/>
              <a:ext cx="1274763" cy="568325"/>
            </a:xfrm>
            <a:custGeom>
              <a:avLst/>
              <a:gdLst>
                <a:gd name="T0" fmla="*/ 85 w 206"/>
                <a:gd name="T1" fmla="*/ 60 h 92"/>
                <a:gd name="T2" fmla="*/ 141 w 206"/>
                <a:gd name="T3" fmla="*/ 60 h 92"/>
                <a:gd name="T4" fmla="*/ 154 w 206"/>
                <a:gd name="T5" fmla="*/ 72 h 92"/>
                <a:gd name="T6" fmla="*/ 154 w 206"/>
                <a:gd name="T7" fmla="*/ 56 h 92"/>
                <a:gd name="T8" fmla="*/ 121 w 206"/>
                <a:gd name="T9" fmla="*/ 27 h 92"/>
                <a:gd name="T10" fmla="*/ 164 w 206"/>
                <a:gd name="T11" fmla="*/ 3 h 92"/>
                <a:gd name="T12" fmla="*/ 199 w 206"/>
                <a:gd name="T13" fmla="*/ 30 h 92"/>
                <a:gd name="T14" fmla="*/ 170 w 206"/>
                <a:gd name="T15" fmla="*/ 30 h 92"/>
                <a:gd name="T16" fmla="*/ 161 w 206"/>
                <a:gd name="T17" fmla="*/ 20 h 92"/>
                <a:gd name="T18" fmla="*/ 159 w 206"/>
                <a:gd name="T19" fmla="*/ 33 h 92"/>
                <a:gd name="T20" fmla="*/ 196 w 206"/>
                <a:gd name="T21" fmla="*/ 59 h 92"/>
                <a:gd name="T22" fmla="*/ 150 w 206"/>
                <a:gd name="T23" fmla="*/ 91 h 92"/>
                <a:gd name="T24" fmla="*/ 109 w 206"/>
                <a:gd name="T25" fmla="*/ 63 h 92"/>
                <a:gd name="T26" fmla="*/ 60 w 206"/>
                <a:gd name="T27" fmla="*/ 91 h 92"/>
                <a:gd name="T28" fmla="*/ 79 w 206"/>
                <a:gd name="T29" fmla="*/ 3 h 92"/>
                <a:gd name="T30" fmla="*/ 115 w 206"/>
                <a:gd name="T31" fmla="*/ 47 h 92"/>
                <a:gd name="T32" fmla="*/ 113 w 206"/>
                <a:gd name="T33" fmla="*/ 51 h 92"/>
                <a:gd name="T34" fmla="*/ 85 w 206"/>
                <a:gd name="T35" fmla="*/ 60 h 92"/>
                <a:gd name="T36" fmla="*/ 77 w 206"/>
                <a:gd name="T37" fmla="*/ 22 h 92"/>
                <a:gd name="T38" fmla="*/ 62 w 206"/>
                <a:gd name="T39" fmla="*/ 70 h 92"/>
                <a:gd name="T40" fmla="*/ 77 w 206"/>
                <a:gd name="T41"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sp>
          <p:nvSpPr>
            <p:cNvPr id="27" name="Freeform 26"/>
            <p:cNvSpPr>
              <a:spLocks noEditPoints="1"/>
            </p:cNvSpPr>
            <p:nvPr/>
          </p:nvSpPr>
          <p:spPr bwMode="auto">
            <a:xfrm>
              <a:off x="7794626" y="1247776"/>
              <a:ext cx="173038" cy="130175"/>
            </a:xfrm>
            <a:custGeom>
              <a:avLst/>
              <a:gdLst>
                <a:gd name="T0" fmla="*/ 14 w 28"/>
                <a:gd name="T1" fmla="*/ 0 h 21"/>
                <a:gd name="T2" fmla="*/ 14 w 28"/>
                <a:gd name="T3" fmla="*/ 21 h 21"/>
                <a:gd name="T4" fmla="*/ 14 w 28"/>
                <a:gd name="T5" fmla="*/ 0 h 21"/>
                <a:gd name="T6" fmla="*/ 14 w 28"/>
                <a:gd name="T7" fmla="*/ 2 h 21"/>
                <a:gd name="T8" fmla="*/ 14 w 28"/>
                <a:gd name="T9" fmla="*/ 19 h 21"/>
                <a:gd name="T10" fmla="*/ 14 w 28"/>
                <a:gd name="T11" fmla="*/ 2 h 21"/>
                <a:gd name="T12" fmla="*/ 16 w 28"/>
                <a:gd name="T13" fmla="*/ 12 h 21"/>
                <a:gd name="T14" fmla="*/ 18 w 28"/>
                <a:gd name="T15" fmla="*/ 16 h 21"/>
                <a:gd name="T16" fmla="*/ 15 w 28"/>
                <a:gd name="T17" fmla="*/ 16 h 21"/>
                <a:gd name="T18" fmla="*/ 14 w 28"/>
                <a:gd name="T19" fmla="*/ 12 h 21"/>
                <a:gd name="T20" fmla="*/ 12 w 28"/>
                <a:gd name="T21" fmla="*/ 12 h 21"/>
                <a:gd name="T22" fmla="*/ 12 w 28"/>
                <a:gd name="T23" fmla="*/ 17 h 21"/>
                <a:gd name="T24" fmla="*/ 9 w 28"/>
                <a:gd name="T25" fmla="*/ 17 h 21"/>
                <a:gd name="T26" fmla="*/ 11 w 28"/>
                <a:gd name="T27" fmla="*/ 5 h 21"/>
                <a:gd name="T28" fmla="*/ 16 w 28"/>
                <a:gd name="T29" fmla="*/ 5 h 21"/>
                <a:gd name="T30" fmla="*/ 19 w 28"/>
                <a:gd name="T31" fmla="*/ 9 h 21"/>
                <a:gd name="T32" fmla="*/ 16 w 28"/>
                <a:gd name="T33" fmla="*/ 12 h 21"/>
                <a:gd name="T34" fmla="*/ 15 w 28"/>
                <a:gd name="T35" fmla="*/ 7 h 21"/>
                <a:gd name="T36" fmla="*/ 13 w 28"/>
                <a:gd name="T37" fmla="*/ 7 h 21"/>
                <a:gd name="T38" fmla="*/ 13 w 28"/>
                <a:gd name="T39" fmla="*/ 11 h 21"/>
                <a:gd name="T40" fmla="*/ 15 w 28"/>
                <a:gd name="T41" fmla="*/ 11 h 21"/>
                <a:gd name="T42" fmla="*/ 17 w 28"/>
                <a:gd name="T43" fmla="*/ 9 h 21"/>
                <a:gd name="T44" fmla="*/ 15 w 28"/>
                <a:gd name="T4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Segoe UI"/>
              </a:endParaRPr>
            </a:p>
          </p:txBody>
        </p:sp>
      </p:grpSp>
    </p:spTree>
    <p:extLst>
      <p:ext uri="{BB962C8B-B14F-4D97-AF65-F5344CB8AC3E}">
        <p14:creationId xmlns:p14="http://schemas.microsoft.com/office/powerpoint/2010/main" val="1677520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105469" y="4177145"/>
            <a:ext cx="7762235" cy="387798"/>
          </a:xfrm>
        </p:spPr>
        <p:txBody>
          <a:bodyPr wrap="square">
            <a:spAutoFit/>
          </a:bodyPr>
          <a:lstStyle>
            <a:lvl1pPr algn="r">
              <a:defRPr sz="2800">
                <a:solidFill>
                  <a:schemeClr val="accent1">
                    <a:alpha val="99000"/>
                  </a:schemeClr>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1119617" y="4615012"/>
            <a:ext cx="7748086" cy="249299"/>
          </a:xfrm>
        </p:spPr>
        <p:txBody>
          <a:bodyPr wrap="square" anchor="t">
            <a:spAutoFit/>
          </a:bodyPr>
          <a:lstStyle>
            <a:lvl1pPr marL="0" indent="0" algn="r">
              <a:lnSpc>
                <a:spcPct val="90000"/>
              </a:lnSpc>
              <a:spcBef>
                <a:spcPts val="0"/>
              </a:spcBef>
              <a:buNone/>
              <a:defRPr sz="1800">
                <a:solidFill>
                  <a:schemeClr val="tx2">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hasCustomPrompt="1"/>
          </p:nvPr>
        </p:nvSpPr>
        <p:spPr>
          <a:xfrm>
            <a:off x="1109021" y="3051677"/>
            <a:ext cx="7748289" cy="914096"/>
          </a:xfrm>
        </p:spPr>
        <p:txBody>
          <a:bodyPr anchor="ctr">
            <a:spAutoFit/>
          </a:bodyPr>
          <a:lstStyle>
            <a:lvl1pPr marL="0" indent="0" algn="r">
              <a:buFontTx/>
              <a:buNone/>
              <a:defRPr lang="en-US" sz="6600" kern="1200" dirty="0" smtClean="0">
                <a:solidFill>
                  <a:schemeClr val="accent2">
                    <a:alpha val="99000"/>
                  </a:schemeClr>
                </a:solidFill>
                <a:latin typeface="+mn-lt"/>
                <a:ea typeface="+mn-ea"/>
                <a:cs typeface="+mn-cs"/>
              </a:defRPr>
            </a:lvl1pPr>
            <a:lvl2pPr marL="460375" indent="0">
              <a:buFontTx/>
              <a:buNone/>
              <a:defRPr lang="en-US" sz="11500" kern="1200" dirty="0" smtClean="0">
                <a:solidFill>
                  <a:schemeClr val="accent2">
                    <a:alpha val="99000"/>
                  </a:schemeClr>
                </a:solidFill>
                <a:latin typeface="+mn-lt"/>
                <a:ea typeface="+mn-ea"/>
                <a:cs typeface="+mn-cs"/>
              </a:defRPr>
            </a:lvl2pPr>
            <a:lvl3pPr marL="855663" indent="0">
              <a:buFontTx/>
              <a:buNone/>
              <a:defRPr lang="en-US" sz="11500" kern="1200" dirty="0" smtClean="0">
                <a:solidFill>
                  <a:schemeClr val="accent2">
                    <a:alpha val="99000"/>
                  </a:schemeClr>
                </a:solidFill>
                <a:latin typeface="+mn-lt"/>
                <a:ea typeface="+mn-ea"/>
                <a:cs typeface="+mn-cs"/>
              </a:defRPr>
            </a:lvl3pPr>
            <a:lvl4pPr marL="1258888" indent="0">
              <a:buFontTx/>
              <a:buNone/>
              <a:defRPr lang="en-US" sz="11500" kern="1200" dirty="0" smtClean="0">
                <a:solidFill>
                  <a:schemeClr val="accent2">
                    <a:alpha val="99000"/>
                  </a:schemeClr>
                </a:solidFill>
                <a:latin typeface="+mn-lt"/>
                <a:ea typeface="+mn-ea"/>
                <a:cs typeface="+mn-cs"/>
              </a:defRPr>
            </a:lvl4pPr>
            <a:lvl5pPr marL="1604963" indent="0">
              <a:buFontTx/>
              <a:buNone/>
              <a:defRPr lang="en-US" sz="11500" kern="1200" dirty="0">
                <a:solidFill>
                  <a:schemeClr val="accent2">
                    <a:alpha val="99000"/>
                  </a:schemeClr>
                </a:solidFill>
                <a:latin typeface="+mn-lt"/>
                <a:ea typeface="+mn-ea"/>
                <a:cs typeface="+mn-cs"/>
              </a:defRPr>
            </a:lvl5pPr>
          </a:lstStyle>
          <a:p>
            <a:pPr lvl="0"/>
            <a:r>
              <a:rPr lang="en-US" dirty="0" smtClean="0"/>
              <a:t>EDIT</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908" y="5987349"/>
            <a:ext cx="1491398" cy="475012"/>
          </a:xfrm>
          <a:prstGeom prst="rect">
            <a:avLst/>
          </a:prstGeom>
        </p:spPr>
      </p:pic>
    </p:spTree>
    <p:extLst>
      <p:ext uri="{BB962C8B-B14F-4D97-AF65-F5344CB8AC3E}">
        <p14:creationId xmlns:p14="http://schemas.microsoft.com/office/powerpoint/2010/main" val="1135180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436564"/>
            <a:ext cx="8223250" cy="4445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81013" y="1198564"/>
            <a:ext cx="8223250" cy="13265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50202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2265528" y="5827595"/>
            <a:ext cx="6878472" cy="1030405"/>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latin typeface="Segoe UI"/>
            </a:endParaRPr>
          </a:p>
        </p:txBody>
      </p:sp>
      <p:sp>
        <p:nvSpPr>
          <p:cNvPr id="2" name="Title 1"/>
          <p:cNvSpPr>
            <a:spLocks noGrp="1"/>
          </p:cNvSpPr>
          <p:nvPr>
            <p:ph type="title"/>
          </p:nvPr>
        </p:nvSpPr>
        <p:spPr>
          <a:xfrm>
            <a:off x="481013" y="436564"/>
            <a:ext cx="8223250" cy="4445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81013" y="1198564"/>
            <a:ext cx="8223250" cy="13265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1" y="5827595"/>
            <a:ext cx="668739" cy="1030405"/>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latin typeface="Segoe UI"/>
            </a:endParaRPr>
          </a:p>
        </p:txBody>
      </p:sp>
      <p:sp>
        <p:nvSpPr>
          <p:cNvPr id="7" name="Rectangle 6"/>
          <p:cNvSpPr/>
          <p:nvPr userDrawn="1"/>
        </p:nvSpPr>
        <p:spPr bwMode="auto">
          <a:xfrm>
            <a:off x="668740" y="6573673"/>
            <a:ext cx="1596788" cy="284328"/>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9182004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81013" y="1198564"/>
            <a:ext cx="8386690" cy="132651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9902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81013" y="1198564"/>
            <a:ext cx="4024295" cy="1326517"/>
          </a:xfrm>
        </p:spPr>
        <p:txBody>
          <a:bodyPr/>
          <a:lstStyle>
            <a:lvl1pPr marL="339976" indent="-339976">
              <a:lnSpc>
                <a:spcPct val="90000"/>
              </a:lnSpc>
              <a:defRPr sz="2000"/>
            </a:lvl1pPr>
            <a:lvl2pPr marL="673338" indent="-325424">
              <a:lnSpc>
                <a:spcPct val="90000"/>
              </a:lnSpc>
              <a:defRPr sz="1800"/>
            </a:lvl2pPr>
            <a:lvl3pPr marL="953785" indent="-288384">
              <a:lnSpc>
                <a:spcPct val="90000"/>
              </a:lnSpc>
              <a:defRPr sz="1600"/>
            </a:lvl3pPr>
            <a:lvl4pPr marL="1227618" indent="-273833">
              <a:lnSpc>
                <a:spcPct val="90000"/>
              </a:lnSpc>
              <a:defRPr sz="1400"/>
            </a:lvl4pPr>
            <a:lvl5pPr marL="1516002" indent="-280447">
              <a:lnSpc>
                <a:spcPct val="90000"/>
              </a:lnSpc>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198564"/>
            <a:ext cx="4066762" cy="1326517"/>
          </a:xfrm>
        </p:spPr>
        <p:txBody>
          <a:bodyPr/>
          <a:lstStyle>
            <a:lvl1pPr marL="347914" indent="-347914">
              <a:lnSpc>
                <a:spcPct val="90000"/>
              </a:lnSpc>
              <a:defRPr sz="2000"/>
            </a:lvl1pPr>
            <a:lvl2pPr marL="673338" indent="-339976">
              <a:lnSpc>
                <a:spcPct val="90000"/>
              </a:lnSpc>
              <a:defRPr sz="1800"/>
            </a:lvl2pPr>
            <a:lvl3pPr marL="961722" indent="-302936">
              <a:lnSpc>
                <a:spcPct val="90000"/>
              </a:lnSpc>
              <a:defRPr sz="1600"/>
            </a:lvl3pPr>
            <a:lvl4pPr marL="1227618" indent="-265896">
              <a:lnSpc>
                <a:spcPct val="90000"/>
              </a:lnSpc>
              <a:defRPr sz="1400"/>
            </a:lvl4pPr>
            <a:lvl5pPr marL="1516002" indent="-273833">
              <a:lnSpc>
                <a:spcPct val="90000"/>
              </a:lnSpc>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20222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1013" y="1224587"/>
            <a:ext cx="4014788" cy="276999"/>
          </a:xfrm>
        </p:spPr>
        <p:txBody>
          <a:bodyPr anchor="b"/>
          <a:lstStyle>
            <a:lvl1pPr marL="0" indent="0">
              <a:lnSpc>
                <a:spcPct val="90000"/>
              </a:lnSpc>
              <a:spcBef>
                <a:spcPts val="0"/>
              </a:spcBef>
              <a:buNone/>
              <a:defRPr sz="2000" b="0">
                <a:latin typeface="Segoe UI Semibold"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2926" y="1585912"/>
            <a:ext cx="4022874" cy="1713316"/>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224587"/>
            <a:ext cx="4230202" cy="276999"/>
          </a:xfrm>
        </p:spPr>
        <p:txBody>
          <a:bodyPr anchor="b"/>
          <a:lstStyle>
            <a:lvl1pPr marL="0" indent="0">
              <a:lnSpc>
                <a:spcPct val="90000"/>
              </a:lnSpc>
              <a:spcBef>
                <a:spcPts val="0"/>
              </a:spcBef>
              <a:buNone/>
              <a:defRPr sz="2000" b="1">
                <a:latin typeface="Segoe UI Semibold"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1585913"/>
            <a:ext cx="4207465" cy="1713316"/>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4520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006273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67E7A-950D-6541-9FDA-75C0EABB48A4}" type="datetimeFigureOut">
              <a:rPr lang="en-US" smtClean="0"/>
              <a:t>19-11-14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8195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2656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2_Title and Tex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1"/>
            <a:ext cx="8363938" cy="18774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88938" y="386178"/>
            <a:ext cx="8363938" cy="443198"/>
          </a:xfrm>
        </p:spPr>
        <p:txBody>
          <a:bodyPr/>
          <a:lstStyle/>
          <a:p>
            <a:r>
              <a:rPr lang="en-US" dirty="0" smtClean="0"/>
              <a:t>Click to edit Master title style</a:t>
            </a:r>
            <a:endParaRPr lang="en-US" dirty="0"/>
          </a:p>
        </p:txBody>
      </p:sp>
      <p:cxnSp>
        <p:nvCxnSpPr>
          <p:cNvPr id="8" name="Straight Connector 7"/>
          <p:cNvCxnSpPr/>
          <p:nvPr userDrawn="1"/>
        </p:nvCxnSpPr>
        <p:spPr>
          <a:xfrm>
            <a:off x="388938" y="6400344"/>
            <a:ext cx="8363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929521"/>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2362200" y="6356350"/>
            <a:ext cx="2133600" cy="365125"/>
          </a:xfrm>
          <a:prstGeom prst="rect">
            <a:avLst/>
          </a:prstGeom>
        </p:spPr>
        <p:txBody>
          <a:bodyPr/>
          <a:lstStyle/>
          <a:p>
            <a:pPr defTabSz="914363"/>
            <a:endParaRPr lang="en-US">
              <a:solidFill>
                <a:prstClr val="black"/>
              </a:solidFill>
              <a:latin typeface="Segoe UI"/>
            </a:endParaRPr>
          </a:p>
        </p:txBody>
      </p:sp>
      <p:sp>
        <p:nvSpPr>
          <p:cNvPr id="4" name="Footer Placeholder 3"/>
          <p:cNvSpPr>
            <a:spLocks noGrp="1"/>
          </p:cNvSpPr>
          <p:nvPr>
            <p:ph type="ftr" sz="quarter" idx="11"/>
          </p:nvPr>
        </p:nvSpPr>
        <p:spPr>
          <a:xfrm>
            <a:off x="4572000" y="6324600"/>
            <a:ext cx="3352800" cy="365125"/>
          </a:xfrm>
          <a:prstGeom prst="rect">
            <a:avLst/>
          </a:prstGeom>
        </p:spPr>
        <p:txBody>
          <a:bodyPr/>
          <a:lstStyle/>
          <a:p>
            <a:pPr defTabSz="914363"/>
            <a:endParaRPr lang="en-US" dirty="0">
              <a:solidFill>
                <a:prstClr val="black"/>
              </a:solidFill>
              <a:latin typeface="Segoe UI"/>
            </a:endParaRPr>
          </a:p>
        </p:txBody>
      </p:sp>
      <p:sp>
        <p:nvSpPr>
          <p:cNvPr id="5" name="Slide Number Placeholder 4"/>
          <p:cNvSpPr>
            <a:spLocks noGrp="1"/>
          </p:cNvSpPr>
          <p:nvPr>
            <p:ph type="sldNum" sz="quarter" idx="12"/>
          </p:nvPr>
        </p:nvSpPr>
        <p:spPr/>
        <p:txBody>
          <a:bodyPr/>
          <a:lstStyle/>
          <a:p>
            <a:fld id="{B743FED9-B1F8-4186-9EDA-6A5493B707D1}" type="slidenum">
              <a:rPr lang="en-US" smtClean="0">
                <a:solidFill>
                  <a:prstClr val="black">
                    <a:tint val="75000"/>
                  </a:prstClr>
                </a:solidFill>
                <a:latin typeface="Segoe UI"/>
              </a:rPr>
              <a:pPr/>
              <a:t>‹#›</a:t>
            </a:fld>
            <a:endParaRPr lang="en-US">
              <a:solidFill>
                <a:prstClr val="black">
                  <a:tint val="75000"/>
                </a:prstClr>
              </a:solidFill>
              <a:latin typeface="Segoe UI"/>
            </a:endParaRPr>
          </a:p>
        </p:txBody>
      </p:sp>
    </p:spTree>
    <p:extLst>
      <p:ext uri="{BB962C8B-B14F-4D97-AF65-F5344CB8AC3E}">
        <p14:creationId xmlns:p14="http://schemas.microsoft.com/office/powerpoint/2010/main" val="4161287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1_Title Subtitle and Text">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808162"/>
            <a:ext cx="8363938" cy="4364037"/>
          </a:xfrm>
        </p:spPr>
        <p:txBody>
          <a:bodyPr/>
          <a:lstStyle>
            <a:lvl2pPr>
              <a:spcBef>
                <a:spcPts val="60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a:xfrm>
            <a:off x="1628391" y="6375400"/>
            <a:ext cx="2133600" cy="365125"/>
          </a:xfrm>
          <a:prstGeom prst="rect">
            <a:avLst/>
          </a:prstGeom>
        </p:spPr>
        <p:txBody>
          <a:bodyPr/>
          <a:lstStyle/>
          <a:p>
            <a:pPr defTabSz="914363">
              <a:tabLst>
                <a:tab pos="77788" algn="l"/>
              </a:tabLst>
            </a:pPr>
            <a:endParaRPr lang="en-US" dirty="0">
              <a:solidFill>
                <a:prstClr val="black"/>
              </a:solidFill>
              <a:latin typeface="Segoe UI"/>
            </a:endParaRPr>
          </a:p>
        </p:txBody>
      </p:sp>
      <p:sp>
        <p:nvSpPr>
          <p:cNvPr id="4" name="Footer Placeholder 3"/>
          <p:cNvSpPr>
            <a:spLocks noGrp="1"/>
          </p:cNvSpPr>
          <p:nvPr>
            <p:ph type="ftr" sz="quarter" idx="12"/>
          </p:nvPr>
        </p:nvSpPr>
        <p:spPr>
          <a:xfrm>
            <a:off x="377109" y="6375400"/>
            <a:ext cx="1251282" cy="365125"/>
          </a:xfrm>
          <a:prstGeom prst="rect">
            <a:avLst/>
          </a:prstGeom>
        </p:spPr>
        <p:txBody>
          <a:bodyPr/>
          <a:lstStyle/>
          <a:p>
            <a:pPr defTabSz="914363"/>
            <a:endParaRPr lang="en-US" dirty="0">
              <a:solidFill>
                <a:prstClr val="black"/>
              </a:solidFill>
              <a:latin typeface="Segoe UI"/>
            </a:endParaRPr>
          </a:p>
        </p:txBody>
      </p:sp>
      <p:sp>
        <p:nvSpPr>
          <p:cNvPr id="6" name="Slide Number Placeholder 5"/>
          <p:cNvSpPr>
            <a:spLocks noGrp="1"/>
          </p:cNvSpPr>
          <p:nvPr>
            <p:ph type="sldNum" sz="quarter" idx="13"/>
          </p:nvPr>
        </p:nvSpPr>
        <p:spPr/>
        <p:txBody>
          <a:bodyPr/>
          <a:lstStyle/>
          <a:p>
            <a:fld id="{0E781C9C-93CF-4B72-A4FF-BA908745E579}" type="slidenum">
              <a:rPr lang="en-US" smtClean="0">
                <a:solidFill>
                  <a:prstClr val="black"/>
                </a:solidFill>
                <a:latin typeface="Segoe UI"/>
              </a:rPr>
              <a:pPr/>
              <a:t>‹#›</a:t>
            </a:fld>
            <a:endParaRPr lang="en-US" dirty="0">
              <a:solidFill>
                <a:prstClr val="black"/>
              </a:solidFill>
              <a:latin typeface="Segoe UI"/>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388938" y="1008737"/>
            <a:ext cx="8364537" cy="799425"/>
          </a:xfrm>
        </p:spPr>
        <p:txBody>
          <a:bodyPr/>
          <a:lstStyle>
            <a:lvl1pPr marL="0" indent="0">
              <a:buNone/>
              <a:defRPr sz="3600">
                <a:solidFill>
                  <a:schemeClr val="tx2"/>
                </a:solidFill>
              </a:defRPr>
            </a:lvl1pPr>
          </a:lstStyle>
          <a:p>
            <a:pPr lvl="0"/>
            <a:r>
              <a:rPr lang="en-US" dirty="0" smtClean="0"/>
              <a:t>Click to edit Master text styles</a:t>
            </a:r>
            <a:endParaRPr lang="en-US" dirty="0"/>
          </a:p>
        </p:txBody>
      </p:sp>
      <p:cxnSp>
        <p:nvCxnSpPr>
          <p:cNvPr id="10" name="Straight Connector 9"/>
          <p:cNvCxnSpPr/>
          <p:nvPr userDrawn="1"/>
        </p:nvCxnSpPr>
        <p:spPr>
          <a:xfrm>
            <a:off x="388938" y="6400344"/>
            <a:ext cx="8363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09453"/>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436564"/>
            <a:ext cx="8223250" cy="4445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81013" y="1198564"/>
            <a:ext cx="8223250" cy="13265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4"/>
          </p:nvPr>
        </p:nvSpPr>
        <p:spPr>
          <a:xfrm>
            <a:off x="379543" y="6267308"/>
            <a:ext cx="425172" cy="365125"/>
          </a:xfrm>
          <a:prstGeom prst="rect">
            <a:avLst/>
          </a:prstGeom>
        </p:spPr>
        <p:txBody>
          <a:bodyPr lIns="0" rIns="0" anchor="ctr"/>
          <a:lstStyle>
            <a:lvl1pPr algn="ctr">
              <a:defRPr lang="en-US" sz="1000" smtClean="0">
                <a:solidFill>
                  <a:schemeClr val="tx2">
                    <a:alpha val="99000"/>
                  </a:schemeClr>
                </a:solidFill>
              </a:defRPr>
            </a:lvl1pPr>
          </a:lstStyle>
          <a:p>
            <a:fld id="{B60359E2-F1E6-40F3-81C3-5A646FA87138}" type="slidenum">
              <a:rPr>
                <a:solidFill>
                  <a:srgbClr val="595959">
                    <a:alpha val="99000"/>
                  </a:srgbClr>
                </a:solidFill>
                <a:latin typeface="Segoe UI"/>
              </a:rPr>
              <a:pPr/>
              <a:t>‹#›</a:t>
            </a:fld>
            <a:endParaRPr dirty="0">
              <a:solidFill>
                <a:srgbClr val="595959">
                  <a:alpha val="99000"/>
                </a:srgbClr>
              </a:solidFill>
              <a:latin typeface="Segoe UI"/>
            </a:endParaRPr>
          </a:p>
        </p:txBody>
      </p:sp>
    </p:spTree>
    <p:extLst>
      <p:ext uri="{BB962C8B-B14F-4D97-AF65-F5344CB8AC3E}">
        <p14:creationId xmlns:p14="http://schemas.microsoft.com/office/powerpoint/2010/main" val="716939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67E7A-950D-6541-9FDA-75C0EABB48A4}" type="datetimeFigureOut">
              <a:rPr lang="en-US" smtClean="0"/>
              <a:t>19-11-14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25164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67E7A-950D-6541-9FDA-75C0EABB48A4}" type="datetimeFigureOut">
              <a:rPr lang="en-US" smtClean="0"/>
              <a:t>19-11-14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47053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67E7A-950D-6541-9FDA-75C0EABB48A4}" type="datetimeFigureOut">
              <a:rPr lang="en-US" smtClean="0"/>
              <a:t>19-11-14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407647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67E7A-950D-6541-9FDA-75C0EABB48A4}" type="datetimeFigureOut">
              <a:rPr lang="en-US" smtClean="0"/>
              <a:t>19-11-14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6331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67E7A-950D-6541-9FDA-75C0EABB48A4}" type="datetimeFigureOut">
              <a:rPr lang="en-US" smtClean="0"/>
              <a:t>19-11-14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33838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67E7A-950D-6541-9FDA-75C0EABB48A4}" type="datetimeFigureOut">
              <a:rPr lang="en-US" smtClean="0"/>
              <a:t>19-11-14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161957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67E7A-950D-6541-9FDA-75C0EABB48A4}" type="datetimeFigureOut">
              <a:rPr lang="en-US" smtClean="0"/>
              <a:t>19-11-14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B8E80-38D4-AB43-835A-FAA12B8B5AD4}" type="slidenum">
              <a:rPr lang="en-US" smtClean="0"/>
              <a:t>‹#›</a:t>
            </a:fld>
            <a:endParaRPr lang="en-US"/>
          </a:p>
        </p:txBody>
      </p:sp>
    </p:spTree>
    <p:extLst>
      <p:ext uri="{BB962C8B-B14F-4D97-AF65-F5344CB8AC3E}">
        <p14:creationId xmlns:p14="http://schemas.microsoft.com/office/powerpoint/2010/main" val="2353693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67E7A-950D-6541-9FDA-75C0EABB48A4}" type="datetimeFigureOut">
              <a:rPr lang="en-US" smtClean="0"/>
              <a:t>19-11-14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B8E80-38D4-AB43-835A-FAA12B8B5AD4}" type="slidenum">
              <a:rPr lang="en-US" smtClean="0"/>
              <a:t>‹#›</a:t>
            </a:fld>
            <a:endParaRPr lang="en-US"/>
          </a:p>
        </p:txBody>
      </p:sp>
    </p:spTree>
    <p:extLst>
      <p:ext uri="{BB962C8B-B14F-4D97-AF65-F5344CB8AC3E}">
        <p14:creationId xmlns:p14="http://schemas.microsoft.com/office/powerpoint/2010/main" val="324407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0" y="436417"/>
            <a:ext cx="8223183" cy="4431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1012" y="1198418"/>
            <a:ext cx="8223251" cy="132651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311807" y="6416675"/>
            <a:ext cx="4251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63"/>
            <a:fld id="{B60359E2-F1E6-40F3-81C3-5A646FA87138}" type="slidenum">
              <a:rPr lang="en-US" smtClean="0">
                <a:solidFill>
                  <a:prstClr val="black">
                    <a:tint val="75000"/>
                  </a:prstClr>
                </a:solidFill>
                <a:latin typeface="Segoe UI"/>
              </a:rPr>
              <a:pPr defTabSz="914363"/>
              <a:t>‹#›</a:t>
            </a:fld>
            <a:endParaRPr lang="en-US" dirty="0">
              <a:solidFill>
                <a:prstClr val="black">
                  <a:tint val="75000"/>
                </a:prstClr>
              </a:solidFill>
              <a:latin typeface="Segoe UI"/>
            </a:endParaRPr>
          </a:p>
        </p:txBody>
      </p:sp>
      <p:sp>
        <p:nvSpPr>
          <p:cNvPr id="7" name="Date Placeholder 3"/>
          <p:cNvSpPr txBox="1">
            <a:spLocks/>
          </p:cNvSpPr>
          <p:nvPr userDrawn="1"/>
        </p:nvSpPr>
        <p:spPr>
          <a:xfrm>
            <a:off x="804290" y="6444812"/>
            <a:ext cx="2470537" cy="336988"/>
          </a:xfrm>
          <a:prstGeom prst="rect">
            <a:avLst/>
          </a:prstGeom>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rgbClr val="595959">
                    <a:alpha val="99000"/>
                  </a:srgbClr>
                </a:solidFill>
                <a:latin typeface="Segoe UI"/>
              </a:rPr>
              <a:t>|  Copyright© 2010 Microsoft Corporation</a:t>
            </a:r>
            <a:endParaRPr lang="en-US" sz="1000" dirty="0">
              <a:solidFill>
                <a:srgbClr val="595959">
                  <a:alpha val="99000"/>
                </a:srgbClr>
              </a:solidFill>
              <a:latin typeface="Segoe UI"/>
            </a:endParaRPr>
          </a:p>
        </p:txBody>
      </p:sp>
    </p:spTree>
    <p:extLst>
      <p:ext uri="{BB962C8B-B14F-4D97-AF65-F5344CB8AC3E}">
        <p14:creationId xmlns:p14="http://schemas.microsoft.com/office/powerpoint/2010/main" val="2026309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defTabSz="914363" rtl="0" eaLnBrk="1" latinLnBrk="0" hangingPunct="1">
        <a:lnSpc>
          <a:spcPct val="90000"/>
        </a:lnSpc>
        <a:spcBef>
          <a:spcPct val="0"/>
        </a:spcBef>
        <a:buNone/>
        <a:defRPr lang="en-US" sz="3200" b="0" kern="1200" cap="none" spc="-100" baseline="0" dirty="0" smtClean="0">
          <a:ln w="3175">
            <a:noFill/>
          </a:ln>
          <a:solidFill>
            <a:srgbClr val="EE7816">
              <a:alpha val="99000"/>
            </a:srgbClr>
          </a:solidFill>
          <a:effectLst/>
          <a:latin typeface="+mj-lt"/>
          <a:ea typeface="+mn-ea"/>
          <a:cs typeface="Arial" charset="0"/>
        </a:defRPr>
      </a:lvl1pPr>
    </p:titleStyle>
    <p:bodyStyle>
      <a:lvl1pPr marL="290513" indent="-290513" algn="l" defTabSz="914363" rtl="0" eaLnBrk="1" latinLnBrk="0" hangingPunct="1">
        <a:lnSpc>
          <a:spcPct val="90000"/>
        </a:lnSpc>
        <a:spcBef>
          <a:spcPct val="20000"/>
        </a:spcBef>
        <a:buClr>
          <a:srgbClr val="F69F1E"/>
        </a:buClr>
        <a:buSzPct val="90000"/>
        <a:buFont typeface="Arial" pitchFamily="34" charset="0"/>
        <a:buChar char="•"/>
        <a:defRPr sz="2000" kern="1200">
          <a:solidFill>
            <a:schemeClr val="tx2">
              <a:alpha val="99000"/>
            </a:schemeClr>
          </a:solidFill>
          <a:latin typeface="+mn-lt"/>
          <a:ea typeface="+mn-ea"/>
          <a:cs typeface="+mn-cs"/>
        </a:defRPr>
      </a:lvl1pPr>
      <a:lvl2pPr marL="568325" indent="-277813" algn="l" defTabSz="914363" rtl="0" eaLnBrk="1" latinLnBrk="0" hangingPunct="1">
        <a:lnSpc>
          <a:spcPct val="90000"/>
        </a:lnSpc>
        <a:spcBef>
          <a:spcPct val="20000"/>
        </a:spcBef>
        <a:buClr>
          <a:srgbClr val="F69F1E"/>
        </a:buClr>
        <a:buSzPct val="90000"/>
        <a:buFont typeface="Arial" pitchFamily="34" charset="0"/>
        <a:buChar char="•"/>
        <a:defRPr sz="1800" kern="1200">
          <a:solidFill>
            <a:schemeClr val="tx2">
              <a:alpha val="99000"/>
            </a:schemeClr>
          </a:solidFill>
          <a:latin typeface="+mn-lt"/>
          <a:ea typeface="+mn-ea"/>
          <a:cs typeface="+mn-cs"/>
        </a:defRPr>
      </a:lvl2pPr>
      <a:lvl3pPr marL="858838" indent="-290513" algn="l" defTabSz="914363" rtl="0" eaLnBrk="1" latinLnBrk="0" hangingPunct="1">
        <a:lnSpc>
          <a:spcPct val="90000"/>
        </a:lnSpc>
        <a:spcBef>
          <a:spcPct val="20000"/>
        </a:spcBef>
        <a:buClr>
          <a:srgbClr val="F69F1E"/>
        </a:buClr>
        <a:buSzPct val="90000"/>
        <a:buFont typeface="Arial" pitchFamily="34" charset="0"/>
        <a:buChar char="•"/>
        <a:defRPr sz="1600" kern="1200">
          <a:solidFill>
            <a:schemeClr val="tx2">
              <a:alpha val="99000"/>
            </a:schemeClr>
          </a:solidFill>
          <a:latin typeface="+mn-lt"/>
          <a:ea typeface="+mn-ea"/>
          <a:cs typeface="+mn-cs"/>
        </a:defRPr>
      </a:lvl3pPr>
      <a:lvl4pPr marL="1149350" indent="-290513" algn="l" defTabSz="914363" rtl="0" eaLnBrk="1" latinLnBrk="0" hangingPunct="1">
        <a:lnSpc>
          <a:spcPct val="90000"/>
        </a:lnSpc>
        <a:spcBef>
          <a:spcPct val="20000"/>
        </a:spcBef>
        <a:buClr>
          <a:srgbClr val="F69F1E"/>
        </a:buClr>
        <a:buSzPct val="90000"/>
        <a:buFont typeface="Arial" pitchFamily="34" charset="0"/>
        <a:buChar char="•"/>
        <a:defRPr sz="1400" kern="1200">
          <a:solidFill>
            <a:schemeClr val="tx2">
              <a:alpha val="99000"/>
            </a:schemeClr>
          </a:solidFill>
          <a:latin typeface="+mn-lt"/>
          <a:ea typeface="+mn-ea"/>
          <a:cs typeface="+mn-cs"/>
        </a:defRPr>
      </a:lvl4pPr>
      <a:lvl5pPr marL="1427163" indent="-277813" algn="l" defTabSz="914363" rtl="0" eaLnBrk="1" latinLnBrk="0" hangingPunct="1">
        <a:lnSpc>
          <a:spcPct val="90000"/>
        </a:lnSpc>
        <a:spcBef>
          <a:spcPct val="20000"/>
        </a:spcBef>
        <a:buClr>
          <a:srgbClr val="F69F1E"/>
        </a:buClr>
        <a:buSzPct val="90000"/>
        <a:buFont typeface="Arial" pitchFamily="34" charset="0"/>
        <a:buChar char="•"/>
        <a:tabLst/>
        <a:defRPr sz="1400" kern="1200">
          <a:solidFill>
            <a:schemeClr val="tx2">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s://www.quickstartonlineservices.com/Partners/LibraryDocuments/Office%20365%20for%20Enterprise%20Core%20Customer%20Deck.pptx" TargetMode="External"/><Relationship Id="rId8" Type="http://schemas.openxmlformats.org/officeDocument/2006/relationships/hyperlink" Target="https://www.quickstartonlineservices.com/Partners/LibraryDocuments/Office%20365%20Customer%20Decision%20Framework%20-%2010-Jul-2011.pptx" TargetMode="Externa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25 Personas Exercises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2055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906" y="0"/>
            <a:ext cx="4866968" cy="6858000"/>
          </a:xfrm>
          <a:prstGeom prst="rect">
            <a:avLst/>
          </a:prstGeom>
        </p:spPr>
      </p:pic>
      <p:sp>
        <p:nvSpPr>
          <p:cNvPr id="5" name="TextBox 4"/>
          <p:cNvSpPr txBox="1"/>
          <p:nvPr/>
        </p:nvSpPr>
        <p:spPr>
          <a:xfrm>
            <a:off x="5272794" y="602899"/>
            <a:ext cx="3014858" cy="5909311"/>
          </a:xfrm>
          <a:prstGeom prst="rect">
            <a:avLst/>
          </a:prstGeom>
          <a:noFill/>
        </p:spPr>
        <p:txBody>
          <a:bodyPr wrap="square" rtlCol="0">
            <a:spAutoFit/>
          </a:bodyPr>
          <a:lstStyle/>
          <a:p>
            <a:r>
              <a:rPr lang="en-US" dirty="0" smtClean="0"/>
              <a:t>Profile</a:t>
            </a:r>
          </a:p>
          <a:p>
            <a:endParaRPr lang="en-US" dirty="0"/>
          </a:p>
          <a:p>
            <a:r>
              <a:rPr lang="en-US" dirty="0" smtClean="0"/>
              <a:t>Personality</a:t>
            </a:r>
          </a:p>
          <a:p>
            <a:endParaRPr lang="en-US" dirty="0"/>
          </a:p>
          <a:p>
            <a:r>
              <a:rPr lang="en-US" dirty="0" smtClean="0"/>
              <a:t>Expertise</a:t>
            </a:r>
          </a:p>
          <a:p>
            <a:endParaRPr lang="en-US" dirty="0"/>
          </a:p>
          <a:p>
            <a:r>
              <a:rPr lang="en-US" dirty="0" smtClean="0"/>
              <a:t>Must Do/Must Not Do</a:t>
            </a:r>
          </a:p>
          <a:p>
            <a:endParaRPr lang="en-US" dirty="0"/>
          </a:p>
          <a:p>
            <a:r>
              <a:rPr lang="en-US" dirty="0" smtClean="0"/>
              <a:t>Devices &amp; Platforms</a:t>
            </a:r>
          </a:p>
          <a:p>
            <a:endParaRPr lang="en-US" dirty="0"/>
          </a:p>
          <a:p>
            <a:r>
              <a:rPr lang="en-US" dirty="0" smtClean="0"/>
              <a:t>Used products/services (tasks)</a:t>
            </a:r>
          </a:p>
          <a:p>
            <a:endParaRPr lang="en-US" dirty="0"/>
          </a:p>
          <a:p>
            <a:r>
              <a:rPr lang="en-US" dirty="0" smtClean="0"/>
              <a:t>Motivations</a:t>
            </a:r>
          </a:p>
          <a:p>
            <a:endParaRPr lang="en-US" dirty="0"/>
          </a:p>
          <a:p>
            <a:r>
              <a:rPr lang="en-US" dirty="0" smtClean="0"/>
              <a:t>Key quotes</a:t>
            </a:r>
          </a:p>
          <a:p>
            <a:endParaRPr lang="en-US" dirty="0"/>
          </a:p>
          <a:p>
            <a:r>
              <a:rPr lang="en-US" dirty="0" smtClean="0"/>
              <a:t>Experience Goals</a:t>
            </a:r>
          </a:p>
          <a:p>
            <a:endParaRPr lang="en-US" dirty="0"/>
          </a:p>
          <a:p>
            <a:r>
              <a:rPr lang="en-US" dirty="0" smtClean="0"/>
              <a:t>Picture</a:t>
            </a:r>
          </a:p>
          <a:p>
            <a:endParaRPr lang="en-US" dirty="0"/>
          </a:p>
          <a:p>
            <a:r>
              <a:rPr lang="en-US" dirty="0" smtClean="0"/>
              <a:t>Etc..</a:t>
            </a:r>
          </a:p>
        </p:txBody>
      </p:sp>
    </p:spTree>
    <p:extLst>
      <p:ext uri="{BB962C8B-B14F-4D97-AF65-F5344CB8AC3E}">
        <p14:creationId xmlns:p14="http://schemas.microsoft.com/office/powerpoint/2010/main" val="2930954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 Roger, User Group: Retirees</a:t>
            </a:r>
            <a:br>
              <a:rPr lang="en-US" dirty="0"/>
            </a:br>
            <a:endParaRPr lang="en-US" b="1" dirty="0"/>
          </a:p>
        </p:txBody>
      </p:sp>
      <p:sp>
        <p:nvSpPr>
          <p:cNvPr id="3" name="Content Placeholder 2"/>
          <p:cNvSpPr>
            <a:spLocks noGrp="1"/>
          </p:cNvSpPr>
          <p:nvPr>
            <p:ph idx="1"/>
          </p:nvPr>
        </p:nvSpPr>
        <p:spPr>
          <a:xfrm>
            <a:off x="457200" y="1138404"/>
            <a:ext cx="8229600" cy="4525963"/>
          </a:xfrm>
        </p:spPr>
        <p:txBody>
          <a:bodyPr>
            <a:noAutofit/>
          </a:bodyPr>
          <a:lstStyle/>
          <a:p>
            <a:pPr marL="0" indent="0">
              <a:buNone/>
            </a:pPr>
            <a:r>
              <a:rPr lang="en-US" sz="1400" b="1" dirty="0" smtClean="0"/>
              <a:t>Background</a:t>
            </a:r>
            <a:endParaRPr lang="en-US" sz="1400" b="1" dirty="0"/>
          </a:p>
          <a:p>
            <a:pPr marL="0" indent="0">
              <a:buNone/>
            </a:pPr>
            <a:r>
              <a:rPr lang="en-US" sz="1400" dirty="0" err="1"/>
              <a:t>HRWeb</a:t>
            </a:r>
            <a:r>
              <a:rPr lang="en-US" sz="1400" dirty="0"/>
              <a:t> is a Human Resources (</a:t>
            </a:r>
            <a:r>
              <a:rPr lang="en-US" sz="1400" dirty="0" err="1"/>
              <a:t>hr</a:t>
            </a:r>
            <a:r>
              <a:rPr lang="en-US" sz="1400" dirty="0"/>
              <a:t>) Management web-based application used by Acme Insurance. </a:t>
            </a:r>
            <a:r>
              <a:rPr lang="en-US" sz="1400" dirty="0" err="1"/>
              <a:t>HRWeb</a:t>
            </a:r>
            <a:r>
              <a:rPr lang="en-US" sz="1400" dirty="0"/>
              <a:t> handles </a:t>
            </a:r>
            <a:r>
              <a:rPr lang="en-US" sz="1400" dirty="0" err="1"/>
              <a:t>hr</a:t>
            </a:r>
            <a:r>
              <a:rPr lang="en-US" sz="1400" dirty="0"/>
              <a:t> management such as employee records, compensation, and benefits management. User Groups for </a:t>
            </a:r>
            <a:r>
              <a:rPr lang="en-US" sz="1400" dirty="0" err="1"/>
              <a:t>HRWeb</a:t>
            </a:r>
            <a:r>
              <a:rPr lang="en-US" sz="1400" dirty="0"/>
              <a:t> include: </a:t>
            </a:r>
            <a:r>
              <a:rPr lang="en-US" sz="1400" dirty="0" err="1"/>
              <a:t>hr</a:t>
            </a:r>
            <a:r>
              <a:rPr lang="en-US" sz="1400" dirty="0"/>
              <a:t> managers, </a:t>
            </a:r>
            <a:r>
              <a:rPr lang="en-US" sz="1400" dirty="0" err="1"/>
              <a:t>hr</a:t>
            </a:r>
            <a:r>
              <a:rPr lang="en-US" sz="1400" dirty="0"/>
              <a:t> specialists, </a:t>
            </a:r>
            <a:r>
              <a:rPr lang="en-US" sz="1400" dirty="0" err="1"/>
              <a:t>hr</a:t>
            </a:r>
            <a:r>
              <a:rPr lang="en-US" sz="1400" dirty="0"/>
              <a:t> administrative assistants, non-</a:t>
            </a:r>
            <a:r>
              <a:rPr lang="en-US" sz="1400" dirty="0" err="1"/>
              <a:t>hr</a:t>
            </a:r>
            <a:r>
              <a:rPr lang="en-US" sz="1400" dirty="0"/>
              <a:t> managers, non-</a:t>
            </a:r>
            <a:r>
              <a:rPr lang="en-US" sz="1400" dirty="0" err="1"/>
              <a:t>hr</a:t>
            </a:r>
            <a:r>
              <a:rPr lang="en-US" sz="1400" dirty="0"/>
              <a:t> administrative assistants, employees, retired employees.</a:t>
            </a:r>
          </a:p>
          <a:p>
            <a:pPr marL="0" indent="0">
              <a:buNone/>
            </a:pPr>
            <a:endParaRPr lang="en-US" sz="1400" dirty="0"/>
          </a:p>
          <a:p>
            <a:pPr marL="0" indent="0">
              <a:buNone/>
            </a:pPr>
            <a:r>
              <a:rPr lang="en-US" sz="1400" b="1" dirty="0"/>
              <a:t>Persona</a:t>
            </a:r>
          </a:p>
          <a:p>
            <a:pPr marL="0" indent="0">
              <a:buNone/>
            </a:pPr>
            <a:r>
              <a:rPr lang="en-US" sz="1400" dirty="0" smtClean="0"/>
              <a:t>Roger </a:t>
            </a:r>
            <a:r>
              <a:rPr lang="en-US" sz="1400" dirty="0"/>
              <a:t>Thompson retired 3 years ago at age 62, after working for 35 years in the Underwriting department of Acme Insurance. At 65 years old, Roger is extremely active. He golfs twice a week in the summer and swims laps three times a week in the winter. He is proud of his garden and spends an hour or two each day maintaining his lawn and flower beds. Roger is also an avid fisherman.</a:t>
            </a:r>
          </a:p>
          <a:p>
            <a:pPr marL="0" indent="0">
              <a:buNone/>
            </a:pPr>
            <a:r>
              <a:rPr lang="en-US" sz="1400" dirty="0" smtClean="0"/>
              <a:t>Roger </a:t>
            </a:r>
            <a:r>
              <a:rPr lang="en-US" sz="1400" dirty="0"/>
              <a:t>has age-related macular degeneration, which, in Roger's case, causes blurred central vision in his left eye. His vision has gotten progressively worse over the past two years. When reading or doing crossword puzzles, he needs brighter light and sometimes uses a </a:t>
            </a:r>
            <a:r>
              <a:rPr lang="en-US" sz="1400" dirty="0" smtClean="0"/>
              <a:t>magnifier.</a:t>
            </a:r>
            <a:endParaRPr lang="en-US" sz="1400" dirty="0"/>
          </a:p>
          <a:p>
            <a:pPr marL="0" indent="0">
              <a:buNone/>
            </a:pPr>
            <a:r>
              <a:rPr lang="en-US" sz="1400" dirty="0" smtClean="0"/>
              <a:t>Roger </a:t>
            </a:r>
            <a:r>
              <a:rPr lang="en-US" sz="1400" dirty="0"/>
              <a:t>has a slight tremor in his right </a:t>
            </a:r>
            <a:r>
              <a:rPr lang="en-US" sz="1400" dirty="0" smtClean="0"/>
              <a:t>hand.</a:t>
            </a:r>
          </a:p>
          <a:p>
            <a:pPr marL="0" indent="0">
              <a:buNone/>
            </a:pPr>
            <a:r>
              <a:rPr lang="en-US" sz="1400" dirty="0" smtClean="0"/>
              <a:t>He </a:t>
            </a:r>
            <a:r>
              <a:rPr lang="en-US" sz="1400" dirty="0"/>
              <a:t>is happy to report that this does not affect his golf game or his gardening. He notices that some activities, such as writing and baiting his hook for fishing, are affected by the tremor. </a:t>
            </a:r>
          </a:p>
          <a:p>
            <a:pPr marL="0" indent="0">
              <a:buNone/>
            </a:pPr>
            <a:r>
              <a:rPr lang="en-US" sz="1400" dirty="0" smtClean="0"/>
              <a:t>When </a:t>
            </a:r>
            <a:r>
              <a:rPr lang="en-US" sz="1400" dirty="0"/>
              <a:t>he uses the computer he experiences some difficulty in using the mouse, especially if the button or link he's trying to hit is fairly small</a:t>
            </a:r>
            <a:r>
              <a:rPr lang="en-US" sz="1400" dirty="0" smtClean="0"/>
              <a:t>.</a:t>
            </a:r>
            <a:endParaRPr lang="en-US" sz="1400" dirty="0"/>
          </a:p>
          <a:p>
            <a:pPr marL="0" indent="0">
              <a:buNone/>
            </a:pPr>
            <a:r>
              <a:rPr lang="en-US" sz="1400" dirty="0"/>
              <a:t>Roger uses the computer at home, where he has set up a home office that he shares with his wife. Roger is comfortable using the computer. As an underwriting manager, he learned to use the Web for job-related research, and he used the company's intranet on a regular basis throughout each workday. After retirement, he upgraded his home computer to a Pentium IV with Windows XP Home Edition. He uses the Web daily</a:t>
            </a:r>
            <a:r>
              <a:rPr lang="en-US" sz="1400" dirty="0" smtClean="0"/>
              <a:t>.</a:t>
            </a:r>
            <a:endParaRPr lang="en-US" sz="1400" dirty="0"/>
          </a:p>
          <a:p>
            <a:pPr marL="0" indent="0">
              <a:buNone/>
            </a:pPr>
            <a:r>
              <a:rPr lang="en-US" sz="1400" dirty="0"/>
              <a:t>Roger enjoys researching stock and mutual fund information. He also uses the Web to check the weather and to follow golf tournament results. The feature Roger likes best on </a:t>
            </a:r>
            <a:r>
              <a:rPr lang="en-US" sz="1400" dirty="0" err="1"/>
              <a:t>HRWeb</a:t>
            </a:r>
            <a:r>
              <a:rPr lang="en-US" sz="1400" dirty="0"/>
              <a:t> is the ability to change his stock and mutual fund accounts</a:t>
            </a:r>
            <a:r>
              <a:rPr lang="en-US" sz="1400" dirty="0" smtClean="0"/>
              <a:t>.</a:t>
            </a:r>
            <a:endParaRPr lang="en-US" sz="1400" dirty="0"/>
          </a:p>
          <a:p>
            <a:pPr marL="0" indent="0">
              <a:buNone/>
            </a:pPr>
            <a:r>
              <a:rPr lang="en-US" sz="1400" dirty="0" smtClean="0"/>
              <a:t>Roger </a:t>
            </a:r>
            <a:r>
              <a:rPr lang="en-US" sz="1400" dirty="0"/>
              <a:t>has difficulty seeing small text or text with poor contrast to the background on the computer monitor. His son showed him how to increase the text size in Internet Explorer and that works for some sites. It is frustrating to Roger that on some sites the text size is still small—it does not get larger with his browser settings. He had tried to use screen magnification software, but finds it difficult to get oriented to a new site because he can't see the entire screen at one time</a:t>
            </a:r>
            <a:r>
              <a:rPr lang="en-US" sz="1400" dirty="0" smtClean="0"/>
              <a:t>.</a:t>
            </a:r>
            <a:endParaRPr lang="en-US" sz="1400" dirty="0"/>
          </a:p>
        </p:txBody>
      </p:sp>
    </p:spTree>
    <p:extLst>
      <p:ext uri="{BB962C8B-B14F-4D97-AF65-F5344CB8AC3E}">
        <p14:creationId xmlns:p14="http://schemas.microsoft.com/office/powerpoint/2010/main" val="13007964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 y="0"/>
            <a:ext cx="8897815" cy="6858000"/>
          </a:xfrm>
          <a:prstGeom prst="rect">
            <a:avLst/>
          </a:prstGeom>
        </p:spPr>
      </p:pic>
    </p:spTree>
    <p:extLst>
      <p:ext uri="{BB962C8B-B14F-4D97-AF65-F5344CB8AC3E}">
        <p14:creationId xmlns:p14="http://schemas.microsoft.com/office/powerpoint/2010/main" val="4197685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29601"/>
            <a:ext cx="8358187" cy="332399"/>
          </a:xfrm>
        </p:spPr>
        <p:txBody>
          <a:bodyPr/>
          <a:lstStyle/>
          <a:p>
            <a:r>
              <a:rPr lang="en-US" sz="2400" dirty="0" smtClean="0"/>
              <a:t>Office 365 Enterprise Personas</a:t>
            </a:r>
            <a:endParaRPr lang="en-US" sz="2400" dirty="0"/>
          </a:p>
        </p:txBody>
      </p:sp>
      <p:graphicFrame>
        <p:nvGraphicFramePr>
          <p:cNvPr id="4" name="Diagram 3"/>
          <p:cNvGraphicFramePr/>
          <p:nvPr>
            <p:extLst>
              <p:ext uri="{D42A27DB-BD31-4B8C-83A1-F6EECF244321}">
                <p14:modId xmlns:p14="http://schemas.microsoft.com/office/powerpoint/2010/main" val="1761034782"/>
              </p:ext>
            </p:extLst>
          </p:nvPr>
        </p:nvGraphicFramePr>
        <p:xfrm>
          <a:off x="481013" y="1116818"/>
          <a:ext cx="8223250" cy="459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97280" y="5079218"/>
            <a:ext cx="7010400" cy="338554"/>
          </a:xfrm>
          <a:prstGeom prst="rect">
            <a:avLst/>
          </a:prstGeom>
          <a:noFill/>
        </p:spPr>
        <p:txBody>
          <a:bodyPr wrap="square" lIns="0" tIns="0" rIns="0" bIns="0" rtlCol="0">
            <a:spAutoFit/>
          </a:bodyPr>
          <a:lstStyle/>
          <a:p>
            <a:pPr algn="ctr" defTabSz="914400"/>
            <a:r>
              <a:rPr lang="en-US" sz="1100" dirty="0" smtClean="0">
                <a:gradFill>
                  <a:gsLst>
                    <a:gs pos="0">
                      <a:prstClr val="black"/>
                    </a:gs>
                    <a:gs pos="86000">
                      <a:prstClr val="black"/>
                    </a:gs>
                  </a:gsLst>
                  <a:lin ang="5400000" scaled="0"/>
                </a:gradFill>
                <a:latin typeface="Segoe UI"/>
              </a:rPr>
              <a:t>Presentation relevant to </a:t>
            </a:r>
            <a:r>
              <a:rPr lang="en-US" sz="1100" dirty="0">
                <a:gradFill>
                  <a:gsLst>
                    <a:gs pos="0">
                      <a:prstClr val="black"/>
                    </a:gs>
                    <a:gs pos="86000">
                      <a:prstClr val="black"/>
                    </a:gs>
                  </a:gsLst>
                  <a:lin ang="5400000" scaled="0"/>
                </a:gradFill>
                <a:latin typeface="Segoe UI"/>
              </a:rPr>
              <a:t>all: </a:t>
            </a:r>
            <a:r>
              <a:rPr lang="en-US" sz="1100" dirty="0">
                <a:solidFill>
                  <a:prstClr val="black"/>
                </a:solidFill>
                <a:latin typeface="Segoe UI"/>
                <a:hlinkClick r:id="rId7"/>
              </a:rPr>
              <a:t>Office 365 Enterprise Core Business Value Deck</a:t>
            </a:r>
            <a:endParaRPr lang="en-US" sz="1100" dirty="0">
              <a:gradFill>
                <a:gsLst>
                  <a:gs pos="0">
                    <a:prstClr val="black"/>
                  </a:gs>
                  <a:gs pos="86000">
                    <a:prstClr val="black"/>
                  </a:gs>
                </a:gsLst>
                <a:lin ang="5400000" scaled="0"/>
              </a:gradFill>
              <a:latin typeface="Segoe UI"/>
            </a:endParaRPr>
          </a:p>
          <a:p>
            <a:pPr algn="ctr" defTabSz="914400"/>
            <a:r>
              <a:rPr lang="en-US" sz="1100" dirty="0">
                <a:gradFill>
                  <a:gsLst>
                    <a:gs pos="0">
                      <a:prstClr val="black"/>
                    </a:gs>
                    <a:gs pos="86000">
                      <a:prstClr val="black"/>
                    </a:gs>
                  </a:gsLst>
                  <a:lin ang="5400000" scaled="0"/>
                </a:gradFill>
                <a:latin typeface="Segoe UI"/>
              </a:rPr>
              <a:t>Main </a:t>
            </a:r>
            <a:r>
              <a:rPr lang="en-US" sz="1100" dirty="0" smtClean="0">
                <a:gradFill>
                  <a:gsLst>
                    <a:gs pos="0">
                      <a:prstClr val="black"/>
                    </a:gs>
                    <a:gs pos="86000">
                      <a:prstClr val="black"/>
                    </a:gs>
                  </a:gsLst>
                  <a:lin ang="5400000" scaled="0"/>
                </a:gradFill>
                <a:latin typeface="Segoe UI"/>
              </a:rPr>
              <a:t>Resource </a:t>
            </a:r>
            <a:r>
              <a:rPr lang="en-US" sz="1100" dirty="0">
                <a:gradFill>
                  <a:gsLst>
                    <a:gs pos="0">
                      <a:prstClr val="black"/>
                    </a:gs>
                    <a:gs pos="86000">
                      <a:prstClr val="black"/>
                    </a:gs>
                  </a:gsLst>
                  <a:lin ang="5400000" scaled="0"/>
                </a:gradFill>
                <a:latin typeface="Segoe UI"/>
              </a:rPr>
              <a:t>for Deeper Assessment: </a:t>
            </a:r>
            <a:r>
              <a:rPr lang="en-US" sz="1100" dirty="0">
                <a:gradFill>
                  <a:gsLst>
                    <a:gs pos="0">
                      <a:prstClr val="black"/>
                    </a:gs>
                    <a:gs pos="86000">
                      <a:prstClr val="black"/>
                    </a:gs>
                  </a:gsLst>
                  <a:lin ang="5400000" scaled="0"/>
                </a:gradFill>
                <a:latin typeface="Segoe UI"/>
                <a:hlinkClick r:id="rId8"/>
              </a:rPr>
              <a:t>Customer Decision </a:t>
            </a:r>
            <a:r>
              <a:rPr lang="en-US" sz="1100" dirty="0" smtClean="0">
                <a:gradFill>
                  <a:gsLst>
                    <a:gs pos="0">
                      <a:prstClr val="black"/>
                    </a:gs>
                    <a:gs pos="86000">
                      <a:prstClr val="black"/>
                    </a:gs>
                  </a:gsLst>
                  <a:lin ang="5400000" scaled="0"/>
                </a:gradFill>
                <a:latin typeface="Segoe UI"/>
                <a:hlinkClick r:id="rId8"/>
              </a:rPr>
              <a:t>Framework</a:t>
            </a:r>
            <a:endParaRPr lang="en-US" sz="1100" dirty="0">
              <a:gradFill>
                <a:gsLst>
                  <a:gs pos="0">
                    <a:prstClr val="black"/>
                  </a:gs>
                  <a:gs pos="86000">
                    <a:prstClr val="black"/>
                  </a:gs>
                </a:gsLst>
                <a:lin ang="5400000" scaled="0"/>
              </a:gradFill>
              <a:latin typeface="Segoe UI"/>
            </a:endParaRPr>
          </a:p>
        </p:txBody>
      </p:sp>
    </p:spTree>
    <p:extLst>
      <p:ext uri="{BB962C8B-B14F-4D97-AF65-F5344CB8AC3E}">
        <p14:creationId xmlns:p14="http://schemas.microsoft.com/office/powerpoint/2010/main" val="16993360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 Strategy</a:t>
            </a:r>
            <a:endParaRPr lang="en-US" dirty="0"/>
          </a:p>
        </p:txBody>
      </p:sp>
      <p:sp>
        <p:nvSpPr>
          <p:cNvPr id="3" name="Content Placeholder 2"/>
          <p:cNvSpPr>
            <a:spLocks noGrp="1"/>
          </p:cNvSpPr>
          <p:nvPr>
            <p:ph idx="1"/>
          </p:nvPr>
        </p:nvSpPr>
        <p:spPr/>
        <p:txBody>
          <a:bodyPr/>
          <a:lstStyle/>
          <a:p>
            <a:r>
              <a:rPr lang="en-US" dirty="0" smtClean="0"/>
              <a:t>Design for a </a:t>
            </a:r>
            <a:r>
              <a:rPr lang="en-US" u="sng" dirty="0" smtClean="0"/>
              <a:t>single</a:t>
            </a:r>
            <a:r>
              <a:rPr lang="en-US" dirty="0" smtClean="0"/>
              <a:t> persona (e.g. Tyler </a:t>
            </a:r>
            <a:r>
              <a:rPr lang="en-US" dirty="0" err="1" smtClean="0"/>
              <a:t>Durden</a:t>
            </a:r>
            <a:r>
              <a:rPr lang="en-US" dirty="0" smtClean="0"/>
              <a:t>, though in general, pick the persona carefully)</a:t>
            </a:r>
          </a:p>
          <a:p>
            <a:r>
              <a:rPr lang="en-US" dirty="0" smtClean="0"/>
              <a:t>Design strictly for that persona, using the persona as guidance: WWTDD?</a:t>
            </a:r>
          </a:p>
          <a:p>
            <a:endParaRPr lang="en-US" dirty="0" smtClean="0"/>
          </a:p>
          <a:p>
            <a:r>
              <a:rPr lang="en-US" dirty="0" smtClean="0"/>
              <a:t>Use the persona as a communication tool</a:t>
            </a:r>
          </a:p>
          <a:p>
            <a:r>
              <a:rPr lang="en-US" dirty="0" smtClean="0"/>
              <a:t>Use the persona as a decision-making tool</a:t>
            </a:r>
          </a:p>
          <a:p>
            <a:endParaRPr lang="en-US" dirty="0"/>
          </a:p>
        </p:txBody>
      </p:sp>
    </p:spTree>
    <p:extLst>
      <p:ext uri="{BB962C8B-B14F-4D97-AF65-F5344CB8AC3E}">
        <p14:creationId xmlns:p14="http://schemas.microsoft.com/office/powerpoint/2010/main" val="872741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1143000"/>
            <a:ext cx="9144000" cy="4558243"/>
          </a:xfrm>
          <a:prstGeom prst="rect">
            <a:avLst/>
          </a:prstGeom>
        </p:spPr>
      </p:pic>
    </p:spTree>
    <p:extLst>
      <p:ext uri="{BB962C8B-B14F-4D97-AF65-F5344CB8AC3E}">
        <p14:creationId xmlns:p14="http://schemas.microsoft.com/office/powerpoint/2010/main" val="33341409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66700"/>
            <a:ext cx="9144000" cy="6311043"/>
          </a:xfrm>
          <a:prstGeom prst="rect">
            <a:avLst/>
          </a:prstGeom>
        </p:spPr>
      </p:pic>
    </p:spTree>
    <p:extLst>
      <p:ext uri="{BB962C8B-B14F-4D97-AF65-F5344CB8AC3E}">
        <p14:creationId xmlns:p14="http://schemas.microsoft.com/office/powerpoint/2010/main" val="1292447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139700"/>
            <a:ext cx="9144000" cy="6558586"/>
          </a:xfrm>
          <a:prstGeom prst="rect">
            <a:avLst/>
          </a:prstGeom>
        </p:spPr>
      </p:pic>
    </p:spTree>
    <p:extLst>
      <p:ext uri="{BB962C8B-B14F-4D97-AF65-F5344CB8AC3E}">
        <p14:creationId xmlns:p14="http://schemas.microsoft.com/office/powerpoint/2010/main" val="31307410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82600"/>
            <a:ext cx="9144000" cy="5870699"/>
          </a:xfrm>
          <a:prstGeom prst="rect">
            <a:avLst/>
          </a:prstGeom>
        </p:spPr>
      </p:pic>
    </p:spTree>
    <p:extLst>
      <p:ext uri="{BB962C8B-B14F-4D97-AF65-F5344CB8AC3E}">
        <p14:creationId xmlns:p14="http://schemas.microsoft.com/office/powerpoint/2010/main" val="23296305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 a persona to use this house-finding application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concrete.</a:t>
            </a:r>
          </a:p>
          <a:p>
            <a:r>
              <a:rPr lang="en-US" dirty="0" smtClean="0"/>
              <a:t>Who is it? What is their life situation?</a:t>
            </a:r>
            <a:r>
              <a:rPr lang="en-US" dirty="0"/>
              <a:t> </a:t>
            </a:r>
            <a:r>
              <a:rPr lang="en-US" dirty="0" smtClean="0"/>
              <a:t>What do they care about? Why do they care about it?</a:t>
            </a:r>
            <a:r>
              <a:rPr lang="en-US" dirty="0"/>
              <a:t> </a:t>
            </a:r>
            <a:r>
              <a:rPr lang="en-US" dirty="0" smtClean="0"/>
              <a:t>Who are they living with? How much money do they have? Etc.</a:t>
            </a:r>
          </a:p>
          <a:p>
            <a:r>
              <a:rPr lang="en-US" u="sng" dirty="0" smtClean="0"/>
              <a:t>MAKE SURE THE PERSONA IS </a:t>
            </a:r>
            <a:r>
              <a:rPr lang="en-US" b="1" u="sng" dirty="0" smtClean="0"/>
              <a:t>NOT YOU</a:t>
            </a:r>
          </a:p>
          <a:p>
            <a:endParaRPr lang="en-US" dirty="0"/>
          </a:p>
          <a:p>
            <a:r>
              <a:rPr lang="en-US" dirty="0" smtClean="0"/>
              <a:t>Then, for each item you put down above, think about: what implication does this have for an application?</a:t>
            </a:r>
          </a:p>
        </p:txBody>
      </p:sp>
    </p:spTree>
    <p:extLst>
      <p:ext uri="{BB962C8B-B14F-4D97-AF65-F5344CB8AC3E}">
        <p14:creationId xmlns:p14="http://schemas.microsoft.com/office/powerpoint/2010/main" val="28886172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54339"/>
            <a:ext cx="9144000" cy="5715000"/>
          </a:xfrm>
          <a:prstGeom prst="rect">
            <a:avLst/>
          </a:prstGeom>
        </p:spPr>
      </p:pic>
      <p:sp>
        <p:nvSpPr>
          <p:cNvPr id="2" name="Title 1"/>
          <p:cNvSpPr>
            <a:spLocks noGrp="1"/>
          </p:cNvSpPr>
          <p:nvPr>
            <p:ph type="title"/>
          </p:nvPr>
        </p:nvSpPr>
        <p:spPr/>
        <p:txBody>
          <a:bodyPr/>
          <a:lstStyle/>
          <a:p>
            <a:pPr algn="l"/>
            <a:r>
              <a:rPr lang="en-US" dirty="0" smtClean="0"/>
              <a:t>Fight Club</a:t>
            </a:r>
            <a:endParaRPr lang="en-US" dirty="0"/>
          </a:p>
        </p:txBody>
      </p:sp>
      <p:sp>
        <p:nvSpPr>
          <p:cNvPr id="3" name="Content Placeholder 2"/>
          <p:cNvSpPr>
            <a:spLocks noGrp="1"/>
          </p:cNvSpPr>
          <p:nvPr>
            <p:ph idx="1"/>
          </p:nvPr>
        </p:nvSpPr>
        <p:spPr>
          <a:xfrm>
            <a:off x="457200" y="1600200"/>
            <a:ext cx="3747924" cy="4525963"/>
          </a:xfrm>
        </p:spPr>
        <p:txBody>
          <a:bodyPr>
            <a:normAutofit/>
          </a:bodyPr>
          <a:lstStyle/>
          <a:p>
            <a:pPr marL="0" indent="0">
              <a:buNone/>
            </a:pPr>
            <a:endParaRPr lang="en-US" sz="2800" dirty="0" smtClean="0"/>
          </a:p>
          <a:p>
            <a:pPr marL="0" indent="0">
              <a:buNone/>
            </a:pPr>
            <a:r>
              <a:rPr lang="en-US" sz="2800" dirty="0" smtClean="0"/>
              <a:t>Anti</a:t>
            </a:r>
            <a:r>
              <a:rPr lang="en-US" sz="2800" dirty="0"/>
              <a:t>-</a:t>
            </a:r>
            <a:r>
              <a:rPr lang="en-US" sz="2800" dirty="0" smtClean="0"/>
              <a:t>Establishment</a:t>
            </a:r>
          </a:p>
          <a:p>
            <a:pPr marL="0" indent="0">
              <a:buNone/>
            </a:pPr>
            <a:endParaRPr lang="en-US" sz="2800" dirty="0" smtClean="0"/>
          </a:p>
          <a:p>
            <a:pPr marL="0" indent="0">
              <a:buNone/>
            </a:pPr>
            <a:r>
              <a:rPr lang="en-US" sz="2800" dirty="0" smtClean="0"/>
              <a:t>Anti</a:t>
            </a:r>
            <a:r>
              <a:rPr lang="en-US" sz="2800" dirty="0"/>
              <a:t>-</a:t>
            </a:r>
            <a:r>
              <a:rPr lang="en-US" sz="2800" dirty="0" smtClean="0"/>
              <a:t>Authoritarianism</a:t>
            </a:r>
          </a:p>
          <a:p>
            <a:pPr marL="0" indent="0">
              <a:buNone/>
            </a:pPr>
            <a:endParaRPr lang="en-US" sz="2800" dirty="0" smtClean="0"/>
          </a:p>
          <a:p>
            <a:pPr marL="0" indent="0">
              <a:buNone/>
            </a:pPr>
            <a:r>
              <a:rPr lang="en-US" sz="2800" dirty="0" smtClean="0"/>
              <a:t>Anarchy</a:t>
            </a:r>
            <a:endParaRPr lang="en-US" sz="2800" dirty="0"/>
          </a:p>
        </p:txBody>
      </p:sp>
    </p:spTree>
    <p:extLst>
      <p:ext uri="{BB962C8B-B14F-4D97-AF65-F5344CB8AC3E}">
        <p14:creationId xmlns:p14="http://schemas.microsoft.com/office/powerpoint/2010/main" val="2588064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5949238" cy="4053549"/>
          </a:xfrm>
          <a:prstGeom prst="rect">
            <a:avLst/>
          </a:prstGeom>
        </p:spPr>
      </p:pic>
      <p:pic>
        <p:nvPicPr>
          <p:cNvPr id="5" name="Picture 4"/>
          <p:cNvPicPr>
            <a:picLocks noChangeAspect="1"/>
          </p:cNvPicPr>
          <p:nvPr/>
        </p:nvPicPr>
        <p:blipFill>
          <a:blip r:embed="rId3"/>
          <a:stretch>
            <a:fillRect/>
          </a:stretch>
        </p:blipFill>
        <p:spPr>
          <a:xfrm>
            <a:off x="3431762" y="3172685"/>
            <a:ext cx="5712238" cy="3685315"/>
          </a:xfrm>
          <a:prstGeom prst="rect">
            <a:avLst/>
          </a:prstGeom>
        </p:spPr>
      </p:pic>
    </p:spTree>
    <p:extLst>
      <p:ext uri="{BB962C8B-B14F-4D97-AF65-F5344CB8AC3E}">
        <p14:creationId xmlns:p14="http://schemas.microsoft.com/office/powerpoint/2010/main" val="42193068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4500"/>
          </a:xfrm>
        </p:spPr>
        <p:txBody>
          <a:bodyPr/>
          <a:lstStyle/>
          <a:p>
            <a:r>
              <a:rPr lang="en-US" dirty="0" smtClean="0"/>
              <a:t>WWTDD?</a:t>
            </a:r>
            <a:endParaRPr lang="en-US" dirty="0"/>
          </a:p>
        </p:txBody>
      </p:sp>
      <p:pic>
        <p:nvPicPr>
          <p:cNvPr id="6" name="Picture 5"/>
          <p:cNvPicPr>
            <a:picLocks noChangeAspect="1"/>
          </p:cNvPicPr>
          <p:nvPr/>
        </p:nvPicPr>
        <p:blipFill>
          <a:blip r:embed="rId3"/>
          <a:stretch>
            <a:fillRect/>
          </a:stretch>
        </p:blipFill>
        <p:spPr>
          <a:xfrm>
            <a:off x="3324336" y="3746663"/>
            <a:ext cx="2702023" cy="2688745"/>
          </a:xfrm>
          <a:prstGeom prst="rect">
            <a:avLst/>
          </a:prstGeom>
        </p:spPr>
      </p:pic>
      <p:pic>
        <p:nvPicPr>
          <p:cNvPr id="7" name="Picture 6"/>
          <p:cNvPicPr>
            <a:picLocks noChangeAspect="1"/>
          </p:cNvPicPr>
          <p:nvPr/>
        </p:nvPicPr>
        <p:blipFill>
          <a:blip r:embed="rId4"/>
          <a:stretch>
            <a:fillRect/>
          </a:stretch>
        </p:blipFill>
        <p:spPr>
          <a:xfrm>
            <a:off x="3324336" y="869976"/>
            <a:ext cx="2695556" cy="2682310"/>
          </a:xfrm>
          <a:prstGeom prst="rect">
            <a:avLst/>
          </a:prstGeom>
        </p:spPr>
      </p:pic>
      <p:pic>
        <p:nvPicPr>
          <p:cNvPr id="8" name="Picture 7"/>
          <p:cNvPicPr>
            <a:picLocks noChangeAspect="1"/>
          </p:cNvPicPr>
          <p:nvPr/>
        </p:nvPicPr>
        <p:blipFill>
          <a:blip r:embed="rId5"/>
          <a:stretch>
            <a:fillRect/>
          </a:stretch>
        </p:blipFill>
        <p:spPr>
          <a:xfrm>
            <a:off x="300911" y="869975"/>
            <a:ext cx="2695556" cy="2682310"/>
          </a:xfrm>
          <a:prstGeom prst="rect">
            <a:avLst/>
          </a:prstGeom>
        </p:spPr>
      </p:pic>
      <p:pic>
        <p:nvPicPr>
          <p:cNvPr id="10" name="Picture 9"/>
          <p:cNvPicPr>
            <a:picLocks noChangeAspect="1"/>
          </p:cNvPicPr>
          <p:nvPr/>
        </p:nvPicPr>
        <p:blipFill>
          <a:blip r:embed="rId6"/>
          <a:stretch>
            <a:fillRect/>
          </a:stretch>
        </p:blipFill>
        <p:spPr>
          <a:xfrm>
            <a:off x="6273971" y="3746663"/>
            <a:ext cx="2678310" cy="2665149"/>
          </a:xfrm>
          <a:prstGeom prst="rect">
            <a:avLst/>
          </a:prstGeom>
        </p:spPr>
      </p:pic>
    </p:spTree>
    <p:extLst>
      <p:ext uri="{BB962C8B-B14F-4D97-AF65-F5344CB8AC3E}">
        <p14:creationId xmlns:p14="http://schemas.microsoft.com/office/powerpoint/2010/main" val="4092117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car</a:t>
            </a:r>
            <a:endParaRPr lang="en-US" dirty="0"/>
          </a:p>
        </p:txBody>
      </p:sp>
      <p:sp>
        <p:nvSpPr>
          <p:cNvPr id="3" name="Content Placeholder 2"/>
          <p:cNvSpPr>
            <a:spLocks noGrp="1"/>
          </p:cNvSpPr>
          <p:nvPr>
            <p:ph idx="1"/>
          </p:nvPr>
        </p:nvSpPr>
        <p:spPr/>
        <p:txBody>
          <a:bodyPr>
            <a:normAutofit lnSpcReduction="10000"/>
          </a:bodyPr>
          <a:lstStyle/>
          <a:p>
            <a:r>
              <a:rPr lang="en-US" dirty="0" smtClean="0"/>
              <a:t>Imagine you are designing an automobile to please a wide spectrum of people. You can easily identify at least three subgroups: the soccer mom, the carpenter, and the </a:t>
            </a:r>
            <a:r>
              <a:rPr lang="en-US" dirty="0" smtClean="0"/>
              <a:t>hot-shot day trader. </a:t>
            </a:r>
            <a:r>
              <a:rPr lang="en-US" dirty="0" smtClean="0"/>
              <a:t>Take </a:t>
            </a:r>
            <a:r>
              <a:rPr lang="en-US" dirty="0" smtClean="0"/>
              <a:t>two minutes </a:t>
            </a:r>
            <a:r>
              <a:rPr lang="en-US" dirty="0" smtClean="0"/>
              <a:t>with a partner to articulate:</a:t>
            </a:r>
          </a:p>
          <a:p>
            <a:endParaRPr lang="en-US" dirty="0"/>
          </a:p>
          <a:p>
            <a:pPr>
              <a:buFontTx/>
              <a:buChar char="-"/>
            </a:pPr>
            <a:r>
              <a:rPr lang="en-US" dirty="0" smtClean="0"/>
              <a:t>What is it that each subgroup wants?</a:t>
            </a:r>
          </a:p>
          <a:p>
            <a:pPr>
              <a:buFontTx/>
              <a:buChar char="-"/>
            </a:pPr>
            <a:r>
              <a:rPr lang="en-US" dirty="0" smtClean="0"/>
              <a:t>How is this best achieved with a vehicle?</a:t>
            </a:r>
          </a:p>
        </p:txBody>
      </p:sp>
    </p:spTree>
    <p:extLst>
      <p:ext uri="{BB962C8B-B14F-4D97-AF65-F5344CB8AC3E}">
        <p14:creationId xmlns:p14="http://schemas.microsoft.com/office/powerpoint/2010/main" val="2455148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need?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187390"/>
              </p:ext>
            </p:extLst>
          </p:nvPr>
        </p:nvGraphicFramePr>
        <p:xfrm>
          <a:off x="323528" y="1340768"/>
          <a:ext cx="8281989" cy="5125720"/>
        </p:xfrm>
        <a:graphic>
          <a:graphicData uri="http://schemas.openxmlformats.org/drawingml/2006/table">
            <a:tbl>
              <a:tblPr firstRow="1" bandRow="1">
                <a:tableStyleId>{073A0DAA-6AF3-43AB-8588-CEC1D06C72B9}</a:tableStyleId>
              </a:tblPr>
              <a:tblGrid>
                <a:gridCol w="2760663"/>
                <a:gridCol w="2760663"/>
                <a:gridCol w="2760663"/>
              </a:tblGrid>
              <a:tr h="370840">
                <a:tc>
                  <a:txBody>
                    <a:bodyPr/>
                    <a:lstStyle/>
                    <a:p>
                      <a:r>
                        <a:rPr lang="en-US" dirty="0" smtClean="0"/>
                        <a:t>Soccer Mom</a:t>
                      </a:r>
                      <a:endParaRPr lang="en-US" dirty="0"/>
                    </a:p>
                  </a:txBody>
                  <a:tcPr/>
                </a:tc>
                <a:tc>
                  <a:txBody>
                    <a:bodyPr/>
                    <a:lstStyle/>
                    <a:p>
                      <a:r>
                        <a:rPr lang="en-US" dirty="0" smtClean="0"/>
                        <a:t>Carpenter</a:t>
                      </a:r>
                      <a:endParaRPr lang="en-US" dirty="0"/>
                    </a:p>
                  </a:txBody>
                  <a:tcPr/>
                </a:tc>
                <a:tc>
                  <a:txBody>
                    <a:bodyPr/>
                    <a:lstStyle/>
                    <a:p>
                      <a:r>
                        <a:rPr lang="en-US" dirty="0" smtClean="0"/>
                        <a:t>Junior Exec</a:t>
                      </a:r>
                      <a:endParaRPr lang="en-US" dirty="0"/>
                    </a:p>
                  </a:txBody>
                  <a:tcPr/>
                </a:tc>
              </a:tr>
              <a:tr h="370840">
                <a:tc>
                  <a:txBody>
                    <a:bodyPr/>
                    <a:lstStyle/>
                    <a:p>
                      <a:pPr marL="285750" indent="-285750">
                        <a:buFontTx/>
                        <a:buChar char="-"/>
                      </a:pPr>
                      <a:r>
                        <a:rPr lang="en-US" dirty="0" smtClean="0"/>
                        <a:t>Space</a:t>
                      </a:r>
                    </a:p>
                    <a:p>
                      <a:pPr marL="285750" indent="-285750">
                        <a:buFontTx/>
                        <a:buChar char="-"/>
                      </a:pPr>
                      <a:r>
                        <a:rPr lang="en-US" dirty="0" smtClean="0"/>
                        <a:t>Safety – airbags, high</a:t>
                      </a:r>
                      <a:r>
                        <a:rPr lang="en-US" baseline="0" dirty="0" smtClean="0"/>
                        <a:t> crash rating</a:t>
                      </a:r>
                    </a:p>
                    <a:p>
                      <a:pPr marL="285750" indent="-285750">
                        <a:buFontTx/>
                        <a:buChar char="-"/>
                      </a:pPr>
                      <a:r>
                        <a:rPr lang="en-US" baseline="0" dirty="0" smtClean="0"/>
                        <a:t>Comfort – padded seats, lots of seats?</a:t>
                      </a:r>
                    </a:p>
                    <a:p>
                      <a:pPr marL="285750" indent="-285750">
                        <a:buFontTx/>
                        <a:buChar char="-"/>
                      </a:pPr>
                      <a:r>
                        <a:rPr lang="en-US" baseline="0" dirty="0" smtClean="0"/>
                        <a:t>Distraction for the kids (TV players)</a:t>
                      </a:r>
                    </a:p>
                    <a:p>
                      <a:pPr marL="285750" indent="-285750">
                        <a:buFontTx/>
                        <a:buChar char="-"/>
                      </a:pPr>
                      <a:r>
                        <a:rPr lang="en-US" baseline="0" dirty="0" smtClean="0"/>
                        <a:t>Child protective doors and windows</a:t>
                      </a:r>
                    </a:p>
                    <a:p>
                      <a:pPr marL="285750" indent="-285750">
                        <a:buFontTx/>
                        <a:buChar char="-"/>
                      </a:pPr>
                      <a:r>
                        <a:rPr lang="en-US" baseline="0" dirty="0" smtClean="0"/>
                        <a:t>Rear end view camera</a:t>
                      </a:r>
                    </a:p>
                    <a:p>
                      <a:pPr marL="285750" indent="-285750">
                        <a:buFontTx/>
                        <a:buChar char="-"/>
                      </a:pPr>
                      <a:r>
                        <a:rPr lang="en-US" dirty="0" smtClean="0"/>
                        <a:t>Foldable</a:t>
                      </a:r>
                      <a:r>
                        <a:rPr lang="en-US" baseline="0" dirty="0" smtClean="0"/>
                        <a:t> seats </a:t>
                      </a:r>
                    </a:p>
                    <a:p>
                      <a:pPr marL="285750" indent="-285750">
                        <a:buFontTx/>
                        <a:buChar char="-"/>
                      </a:pPr>
                      <a:r>
                        <a:rPr lang="en-US" baseline="0" dirty="0" smtClean="0"/>
                        <a:t>7</a:t>
                      </a:r>
                      <a:r>
                        <a:rPr lang="en-US" baseline="0" dirty="0"/>
                        <a:t> </a:t>
                      </a:r>
                      <a:r>
                        <a:rPr lang="en-US" baseline="0" dirty="0" smtClean="0"/>
                        <a:t>seats</a:t>
                      </a:r>
                    </a:p>
                    <a:p>
                      <a:pPr marL="285750" indent="-285750">
                        <a:buFontTx/>
                        <a:buChar char="-"/>
                      </a:pPr>
                      <a:r>
                        <a:rPr lang="en-US" baseline="0" dirty="0" smtClean="0"/>
                        <a:t>Minivan</a:t>
                      </a:r>
                    </a:p>
                    <a:p>
                      <a:pPr marL="285750" indent="-285750">
                        <a:buFontTx/>
                        <a:buChar char="-"/>
                      </a:pPr>
                      <a:r>
                        <a:rPr lang="en-US" baseline="0" dirty="0" smtClean="0"/>
                        <a:t>Cheap on gas, efficient – good engine </a:t>
                      </a:r>
                    </a:p>
                  </a:txBody>
                  <a:tcPr/>
                </a:tc>
                <a:tc>
                  <a:txBody>
                    <a:bodyPr/>
                    <a:lstStyle/>
                    <a:p>
                      <a:pPr marL="285750" indent="-285750">
                        <a:buFontTx/>
                        <a:buChar char="-"/>
                      </a:pPr>
                      <a:r>
                        <a:rPr lang="en-US" baseline="0" dirty="0" smtClean="0"/>
                        <a:t>Space – lots of space for wood – maybe a big van or a pickup</a:t>
                      </a:r>
                    </a:p>
                    <a:p>
                      <a:pPr marL="285750" indent="-285750">
                        <a:buFontTx/>
                        <a:buChar char="-"/>
                      </a:pPr>
                      <a:r>
                        <a:rPr lang="en-US" baseline="0" dirty="0" smtClean="0"/>
                        <a:t>Moveable or foldable seats</a:t>
                      </a:r>
                    </a:p>
                    <a:p>
                      <a:pPr marL="285750" indent="-285750">
                        <a:buFontTx/>
                        <a:buChar char="-"/>
                      </a:pPr>
                      <a:r>
                        <a:rPr lang="en-US" baseline="0" dirty="0" smtClean="0"/>
                        <a:t>2 seats</a:t>
                      </a:r>
                    </a:p>
                    <a:p>
                      <a:pPr marL="285750" indent="-285750">
                        <a:buFontTx/>
                        <a:buChar char="-"/>
                      </a:pPr>
                      <a:r>
                        <a:rPr lang="en-US" baseline="0" dirty="0" smtClean="0"/>
                        <a:t>Durable</a:t>
                      </a:r>
                    </a:p>
                    <a:p>
                      <a:pPr marL="285750" indent="-285750">
                        <a:buFontTx/>
                        <a:buChar char="-"/>
                      </a:pPr>
                      <a:r>
                        <a:rPr lang="en-US" baseline="0" dirty="0" smtClean="0"/>
                        <a:t>Easy to load/unload vehicle – trunk design needs to accommodate big things</a:t>
                      </a:r>
                    </a:p>
                    <a:p>
                      <a:pPr marL="285750" indent="-285750">
                        <a:buFontTx/>
                        <a:buChar char="-"/>
                      </a:pPr>
                      <a:r>
                        <a:rPr lang="en-US" baseline="0" dirty="0" smtClean="0"/>
                        <a:t>Roof rack</a:t>
                      </a:r>
                    </a:p>
                    <a:p>
                      <a:pPr marL="285750" indent="-285750">
                        <a:buFontTx/>
                        <a:buChar char="-"/>
                      </a:pPr>
                      <a:r>
                        <a:rPr lang="en-US" baseline="0" dirty="0" smtClean="0"/>
                        <a:t>Shelving inside the vehicle for tools</a:t>
                      </a:r>
                    </a:p>
                    <a:p>
                      <a:pPr marL="285750" indent="-285750">
                        <a:buFontTx/>
                        <a:buChar char="-"/>
                      </a:pPr>
                      <a:r>
                        <a:rPr lang="en-US" baseline="0" dirty="0" smtClean="0"/>
                        <a:t>Easy to access full-sized spare tire</a:t>
                      </a:r>
                    </a:p>
                    <a:p>
                      <a:pPr marL="285750" indent="-285750">
                        <a:buFontTx/>
                        <a:buChar char="-"/>
                      </a:pPr>
                      <a:endParaRPr lang="en-US" baseline="0" dirty="0" smtClean="0"/>
                    </a:p>
                  </a:txBody>
                  <a:tcPr/>
                </a:tc>
                <a:tc>
                  <a:txBody>
                    <a:bodyPr/>
                    <a:lstStyle/>
                    <a:p>
                      <a:pPr marL="285750" indent="-285750">
                        <a:buFontTx/>
                        <a:buChar char="-"/>
                      </a:pPr>
                      <a:r>
                        <a:rPr lang="en-US" baseline="0" dirty="0" smtClean="0"/>
                        <a:t>Mobile enablement – </a:t>
                      </a:r>
                      <a:r>
                        <a:rPr lang="en-US" baseline="0" dirty="0" err="1" smtClean="0"/>
                        <a:t>wifi</a:t>
                      </a:r>
                      <a:r>
                        <a:rPr lang="en-US" baseline="0" dirty="0" smtClean="0"/>
                        <a:t> and </a:t>
                      </a:r>
                      <a:r>
                        <a:rPr lang="en-US" b="1" baseline="0" dirty="0" err="1" smtClean="0"/>
                        <a:t>bluetooth</a:t>
                      </a:r>
                      <a:r>
                        <a:rPr lang="en-US" baseline="0" dirty="0" smtClean="0"/>
                        <a:t> and </a:t>
                      </a:r>
                      <a:r>
                        <a:rPr lang="en-US" baseline="0" dirty="0" err="1" smtClean="0"/>
                        <a:t>sattelite</a:t>
                      </a:r>
                      <a:r>
                        <a:rPr lang="en-US" baseline="0" dirty="0" smtClean="0"/>
                        <a:t> radio in the car</a:t>
                      </a:r>
                    </a:p>
                    <a:p>
                      <a:pPr marL="285750" indent="-285750">
                        <a:buFontTx/>
                        <a:buChar char="-"/>
                      </a:pPr>
                      <a:r>
                        <a:rPr lang="en-US" baseline="0" dirty="0" smtClean="0"/>
                        <a:t>BMW basically</a:t>
                      </a:r>
                    </a:p>
                    <a:p>
                      <a:pPr marL="285750" indent="-285750">
                        <a:buFontTx/>
                        <a:buChar char="-"/>
                      </a:pPr>
                      <a:r>
                        <a:rPr lang="en-US" baseline="0" dirty="0" smtClean="0"/>
                        <a:t>Should be fast (pickup is quick)</a:t>
                      </a:r>
                    </a:p>
                    <a:p>
                      <a:pPr marL="285750" indent="-285750">
                        <a:buFontTx/>
                        <a:buChar char="-"/>
                      </a:pPr>
                      <a:r>
                        <a:rPr lang="en-US" baseline="0" dirty="0" smtClean="0"/>
                        <a:t>Things to brag about (e.g. doors that fold upwards, </a:t>
                      </a:r>
                    </a:p>
                    <a:p>
                      <a:pPr marL="285750" indent="-285750">
                        <a:buFontTx/>
                        <a:buChar char="-"/>
                      </a:pPr>
                      <a:r>
                        <a:rPr lang="en-US" baseline="0" dirty="0" smtClean="0"/>
                        <a:t>Expensive so can brag</a:t>
                      </a:r>
                    </a:p>
                    <a:p>
                      <a:pPr marL="285750" indent="-285750">
                        <a:buFontTx/>
                        <a:buChar char="-"/>
                      </a:pPr>
                      <a:r>
                        <a:rPr lang="en-US" baseline="0" dirty="0" smtClean="0"/>
                        <a:t>V16 engine</a:t>
                      </a:r>
                    </a:p>
                    <a:p>
                      <a:pPr marL="285750" indent="-285750">
                        <a:buFontTx/>
                        <a:buChar char="-"/>
                      </a:pPr>
                      <a:r>
                        <a:rPr lang="en-US" baseline="0" dirty="0" smtClean="0"/>
                        <a:t>Agile to cut people off</a:t>
                      </a:r>
                    </a:p>
                    <a:p>
                      <a:pPr marL="285750" indent="-285750">
                        <a:buFontTx/>
                        <a:buChar char="-"/>
                      </a:pPr>
                      <a:r>
                        <a:rPr lang="en-US" baseline="0" dirty="0" smtClean="0"/>
                        <a:t>Sunroof for sure</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smtClean="0"/>
                        <a:t>Gold plated</a:t>
                      </a:r>
                    </a:p>
                    <a:p>
                      <a:pPr marL="285750" indent="-285750">
                        <a:buFontTx/>
                        <a:buChar char="-"/>
                      </a:pPr>
                      <a:endParaRPr lang="en-US" baseline="0" dirty="0" smtClean="0"/>
                    </a:p>
                  </a:txBody>
                  <a:tcPr/>
                </a:tc>
              </a:tr>
            </a:tbl>
          </a:graphicData>
        </a:graphic>
      </p:graphicFrame>
    </p:spTree>
    <p:extLst>
      <p:ext uri="{BB962C8B-B14F-4D97-AF65-F5344CB8AC3E}">
        <p14:creationId xmlns:p14="http://schemas.microsoft.com/office/powerpoint/2010/main" val="35359533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need?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1684628"/>
              </p:ext>
            </p:extLst>
          </p:nvPr>
        </p:nvGraphicFramePr>
        <p:xfrm>
          <a:off x="323528" y="1340768"/>
          <a:ext cx="8281989" cy="4302760"/>
        </p:xfrm>
        <a:graphic>
          <a:graphicData uri="http://schemas.openxmlformats.org/drawingml/2006/table">
            <a:tbl>
              <a:tblPr firstRow="1" bandRow="1">
                <a:tableStyleId>{073A0DAA-6AF3-43AB-8588-CEC1D06C72B9}</a:tableStyleId>
              </a:tblPr>
              <a:tblGrid>
                <a:gridCol w="2760663"/>
                <a:gridCol w="2760663"/>
                <a:gridCol w="2760663"/>
              </a:tblGrid>
              <a:tr h="370840">
                <a:tc>
                  <a:txBody>
                    <a:bodyPr/>
                    <a:lstStyle/>
                    <a:p>
                      <a:r>
                        <a:rPr lang="en-US" dirty="0" smtClean="0"/>
                        <a:t>Soccer Mom</a:t>
                      </a:r>
                      <a:endParaRPr lang="en-US" dirty="0"/>
                    </a:p>
                  </a:txBody>
                  <a:tcPr/>
                </a:tc>
                <a:tc>
                  <a:txBody>
                    <a:bodyPr/>
                    <a:lstStyle/>
                    <a:p>
                      <a:r>
                        <a:rPr lang="en-US" dirty="0" smtClean="0"/>
                        <a:t>Carpenter</a:t>
                      </a:r>
                      <a:endParaRPr lang="en-US" dirty="0"/>
                    </a:p>
                  </a:txBody>
                  <a:tcPr/>
                </a:tc>
                <a:tc>
                  <a:txBody>
                    <a:bodyPr/>
                    <a:lstStyle/>
                    <a:p>
                      <a:r>
                        <a:rPr lang="en-US" dirty="0" smtClean="0"/>
                        <a:t>Junior Exec</a:t>
                      </a:r>
                      <a:endParaRPr lang="en-US" dirty="0"/>
                    </a:p>
                  </a:txBody>
                  <a:tcPr/>
                </a:tc>
              </a:tr>
              <a:tr h="370840">
                <a:tc>
                  <a:txBody>
                    <a:bodyPr/>
                    <a:lstStyle/>
                    <a:p>
                      <a:pPr marL="285750" indent="-285750">
                        <a:buFontTx/>
                        <a:buChar char="-"/>
                      </a:pPr>
                      <a:r>
                        <a:rPr lang="en-US" dirty="0" smtClean="0"/>
                        <a:t>Space for storage or seating capacity</a:t>
                      </a:r>
                    </a:p>
                    <a:p>
                      <a:pPr marL="285750" indent="-285750">
                        <a:buFontTx/>
                        <a:buChar char="-"/>
                      </a:pPr>
                      <a:r>
                        <a:rPr lang="en-US" dirty="0" smtClean="0"/>
                        <a:t>Safety features – airbags side airbags</a:t>
                      </a:r>
                    </a:p>
                    <a:p>
                      <a:pPr marL="285750" indent="-285750">
                        <a:buFontTx/>
                        <a:buChar char="-"/>
                      </a:pPr>
                      <a:r>
                        <a:rPr lang="en-US" dirty="0" smtClean="0"/>
                        <a:t>Automated</a:t>
                      </a:r>
                      <a:r>
                        <a:rPr lang="en-US" baseline="0" dirty="0" smtClean="0"/>
                        <a:t> hands-free features (remote sliding doors)</a:t>
                      </a:r>
                    </a:p>
                    <a:p>
                      <a:pPr marL="285750" indent="-285750">
                        <a:buFontTx/>
                        <a:buChar char="-"/>
                      </a:pPr>
                      <a:r>
                        <a:rPr lang="en-US" baseline="0" dirty="0" smtClean="0"/>
                        <a:t>Durability easy to clean</a:t>
                      </a:r>
                    </a:p>
                    <a:p>
                      <a:pPr marL="285750" indent="-285750">
                        <a:buFontTx/>
                        <a:buChar char="-"/>
                      </a:pPr>
                      <a:r>
                        <a:rPr lang="en-US" baseline="0" dirty="0" smtClean="0"/>
                        <a:t>Visibility – larger mini-van (back up camera)</a:t>
                      </a:r>
                    </a:p>
                    <a:p>
                      <a:pPr marL="285750" indent="-285750">
                        <a:buFontTx/>
                        <a:buChar char="-"/>
                      </a:pPr>
                      <a:r>
                        <a:rPr lang="en-US" baseline="0" dirty="0" smtClean="0"/>
                        <a:t>In-car entertainment for the backseat</a:t>
                      </a:r>
                    </a:p>
                    <a:p>
                      <a:pPr marL="285750" indent="-285750">
                        <a:buFontTx/>
                        <a:buChar char="-"/>
                      </a:pPr>
                      <a:r>
                        <a:rPr lang="en-US" baseline="0" dirty="0" err="1" smtClean="0"/>
                        <a:t>Childsafe</a:t>
                      </a:r>
                      <a:r>
                        <a:rPr lang="en-US" baseline="0" dirty="0" smtClean="0"/>
                        <a:t> locks or windows</a:t>
                      </a:r>
                      <a:endParaRPr lang="en-US" dirty="0"/>
                    </a:p>
                  </a:txBody>
                  <a:tcPr/>
                </a:tc>
                <a:tc>
                  <a:txBody>
                    <a:bodyPr/>
                    <a:lstStyle/>
                    <a:p>
                      <a:pPr marL="285750" indent="-285750">
                        <a:buFontTx/>
                        <a:buChar char="-"/>
                      </a:pPr>
                      <a:r>
                        <a:rPr lang="en-US" dirty="0" smtClean="0"/>
                        <a:t>Functionality over how it</a:t>
                      </a:r>
                      <a:r>
                        <a:rPr lang="en-US" baseline="0" dirty="0" smtClean="0"/>
                        <a:t> looks – space for their tools and boxes</a:t>
                      </a:r>
                    </a:p>
                    <a:p>
                      <a:pPr marL="285750" indent="-285750">
                        <a:buFontTx/>
                        <a:buChar char="-"/>
                      </a:pPr>
                      <a:r>
                        <a:rPr lang="en-US" baseline="0" dirty="0" smtClean="0"/>
                        <a:t>-</a:t>
                      </a:r>
                      <a:r>
                        <a:rPr lang="en-US" baseline="0" dirty="0" err="1" smtClean="0"/>
                        <a:t>truckbed</a:t>
                      </a:r>
                      <a:endParaRPr lang="en-US" baseline="0" dirty="0" smtClean="0"/>
                    </a:p>
                    <a:p>
                      <a:pPr marL="285750" indent="-285750">
                        <a:buFontTx/>
                        <a:buChar char="-"/>
                      </a:pPr>
                      <a:r>
                        <a:rPr lang="en-US" baseline="0" dirty="0" smtClean="0"/>
                        <a:t>Don’t need lots of seats – just them and maybe an apprentice</a:t>
                      </a:r>
                    </a:p>
                    <a:p>
                      <a:pPr marL="285750" indent="-285750">
                        <a:buFontTx/>
                        <a:buChar char="-"/>
                      </a:pPr>
                      <a:r>
                        <a:rPr lang="en-US" baseline="0" dirty="0" smtClean="0"/>
                        <a:t>Durable and easy to clean (maybe)</a:t>
                      </a:r>
                    </a:p>
                    <a:p>
                      <a:pPr marL="285750" indent="-285750">
                        <a:buFontTx/>
                        <a:buChar char="-"/>
                      </a:pPr>
                      <a:r>
                        <a:rPr lang="en-US" baseline="0" dirty="0" smtClean="0"/>
                        <a:t>Powerful vehicle (lots of torque; all terrain)</a:t>
                      </a:r>
                    </a:p>
                    <a:p>
                      <a:pPr marL="285750" indent="-285750">
                        <a:buFontTx/>
                        <a:buChar char="-"/>
                      </a:pPr>
                      <a:r>
                        <a:rPr lang="en-US" baseline="0" dirty="0" smtClean="0"/>
                        <a:t>A GPS perhaps?</a:t>
                      </a:r>
                    </a:p>
                  </a:txBody>
                  <a:tcPr/>
                </a:tc>
                <a:tc>
                  <a:txBody>
                    <a:bodyPr/>
                    <a:lstStyle/>
                    <a:p>
                      <a:pPr marL="285750" indent="-285750">
                        <a:buFontTx/>
                        <a:buChar char="-"/>
                      </a:pPr>
                      <a:r>
                        <a:rPr lang="en-US" dirty="0" smtClean="0"/>
                        <a:t>Hands-free</a:t>
                      </a:r>
                      <a:r>
                        <a:rPr lang="en-US" baseline="0" dirty="0" smtClean="0"/>
                        <a:t> stuff inside</a:t>
                      </a:r>
                    </a:p>
                    <a:p>
                      <a:pPr marL="285750" indent="-285750">
                        <a:buFontTx/>
                        <a:buChar char="-"/>
                      </a:pPr>
                      <a:r>
                        <a:rPr lang="en-US" baseline="0" dirty="0" smtClean="0"/>
                        <a:t>Sporty and expensive – to show off</a:t>
                      </a:r>
                    </a:p>
                    <a:p>
                      <a:pPr marL="285750" indent="-285750">
                        <a:buFontTx/>
                        <a:buChar char="-"/>
                      </a:pPr>
                      <a:r>
                        <a:rPr lang="en-US" baseline="0" dirty="0" smtClean="0"/>
                        <a:t>Tinted windows</a:t>
                      </a:r>
                    </a:p>
                    <a:p>
                      <a:pPr marL="285750" indent="-285750">
                        <a:buFontTx/>
                        <a:buChar char="-"/>
                      </a:pPr>
                      <a:r>
                        <a:rPr lang="en-US" baseline="0" dirty="0" smtClean="0"/>
                        <a:t>Coat-hangers for dry cleaning</a:t>
                      </a:r>
                    </a:p>
                    <a:p>
                      <a:pPr marL="285750" indent="-285750">
                        <a:buFontTx/>
                        <a:buChar char="-"/>
                      </a:pPr>
                      <a:r>
                        <a:rPr lang="en-US" baseline="0" dirty="0" smtClean="0"/>
                        <a:t>Removable seats (other clients or baggage)</a:t>
                      </a:r>
                    </a:p>
                    <a:p>
                      <a:pPr marL="285750" indent="-285750">
                        <a:buFontTx/>
                        <a:buChar char="-"/>
                      </a:pPr>
                      <a:r>
                        <a:rPr lang="en-US" baseline="0" dirty="0" smtClean="0"/>
                        <a:t>Classy interior (leather seats) – looks nice</a:t>
                      </a:r>
                    </a:p>
                    <a:p>
                      <a:pPr marL="285750" indent="-285750">
                        <a:buFontTx/>
                        <a:buChar char="-"/>
                      </a:pPr>
                      <a:r>
                        <a:rPr lang="en-US" baseline="0" dirty="0" err="1" smtClean="0"/>
                        <a:t>Gotta</a:t>
                      </a:r>
                      <a:r>
                        <a:rPr lang="en-US" baseline="0" dirty="0" smtClean="0"/>
                        <a:t> be fast</a:t>
                      </a:r>
                    </a:p>
                    <a:p>
                      <a:pPr marL="285750" indent="-285750">
                        <a:buFontTx/>
                        <a:buChar char="-"/>
                      </a:pPr>
                      <a:r>
                        <a:rPr lang="en-US" baseline="0" dirty="0" smtClean="0"/>
                        <a:t>Cushioned door handles; butt seat warmers</a:t>
                      </a:r>
                    </a:p>
                  </a:txBody>
                  <a:tcPr/>
                </a:tc>
              </a:tr>
            </a:tbl>
          </a:graphicData>
        </a:graphic>
      </p:graphicFrame>
    </p:spTree>
    <p:extLst>
      <p:ext uri="{BB962C8B-B14F-4D97-AF65-F5344CB8AC3E}">
        <p14:creationId xmlns:p14="http://schemas.microsoft.com/office/powerpoint/2010/main" val="2729563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average, what should the car be like?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517933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for everyone or design for one?</a:t>
            </a:r>
            <a:endParaRPr lang="en-US" dirty="0"/>
          </a:p>
        </p:txBody>
      </p:sp>
      <p:pic>
        <p:nvPicPr>
          <p:cNvPr id="4" name="Content Placeholder 3" descr="cooper-1999-inmatesrunningasylem-ch9.pdf__page_2_of_14_.png"/>
          <p:cNvPicPr>
            <a:picLocks noGrp="1" noChangeAspect="1"/>
          </p:cNvPicPr>
          <p:nvPr>
            <p:ph idx="1"/>
          </p:nvPr>
        </p:nvPicPr>
        <p:blipFill>
          <a:blip r:embed="rId3">
            <a:extLst>
              <a:ext uri="{28A0092B-C50C-407E-A947-70E740481C1C}">
                <a14:useLocalDpi xmlns:a14="http://schemas.microsoft.com/office/drawing/2010/main" val="0"/>
              </a:ext>
            </a:extLst>
          </a:blip>
          <a:srcRect t="8972" b="8972"/>
          <a:stretch>
            <a:fillRect/>
          </a:stretch>
        </p:blipFill>
        <p:spPr/>
      </p:pic>
    </p:spTree>
    <p:extLst>
      <p:ext uri="{BB962C8B-B14F-4D97-AF65-F5344CB8AC3E}">
        <p14:creationId xmlns:p14="http://schemas.microsoft.com/office/powerpoint/2010/main" val="3127413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takeaway</a:t>
            </a:r>
            <a:endParaRPr lang="en-US" dirty="0"/>
          </a:p>
        </p:txBody>
      </p:sp>
      <p:sp>
        <p:nvSpPr>
          <p:cNvPr id="3" name="Content Placeholder 2"/>
          <p:cNvSpPr>
            <a:spLocks noGrp="1"/>
          </p:cNvSpPr>
          <p:nvPr>
            <p:ph idx="1"/>
          </p:nvPr>
        </p:nvSpPr>
        <p:spPr/>
        <p:txBody>
          <a:bodyPr/>
          <a:lstStyle/>
          <a:p>
            <a:r>
              <a:rPr lang="en-US" dirty="0" smtClean="0"/>
              <a:t>Designing for everyone means that everyone is displeased with the result.</a:t>
            </a:r>
          </a:p>
          <a:p>
            <a:r>
              <a:rPr lang="en-US" dirty="0" smtClean="0"/>
              <a:t>Designing for “the average” typically doesn’t work.</a:t>
            </a:r>
            <a:endParaRPr lang="en-US" dirty="0"/>
          </a:p>
        </p:txBody>
      </p:sp>
    </p:spTree>
    <p:extLst>
      <p:ext uri="{BB962C8B-B14F-4D97-AF65-F5344CB8AC3E}">
        <p14:creationId xmlns:p14="http://schemas.microsoft.com/office/powerpoint/2010/main" val="33313909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MS1094_PPT_Template_Light_16x9">
  <a:themeElements>
    <a:clrScheme name="Custom 36">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TotalTime>
  <Words>1456</Words>
  <Application>Microsoft Macintosh PowerPoint</Application>
  <PresentationFormat>On-screen Show (4:3)</PresentationFormat>
  <Paragraphs>169</Paragraphs>
  <Slides>20</Slides>
  <Notes>5</Notes>
  <HiddenSlides>1</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4_MS1094_PPT_Template_Light_16x9</vt:lpstr>
      <vt:lpstr>25 Personas Exercises</vt:lpstr>
      <vt:lpstr>Fight Club</vt:lpstr>
      <vt:lpstr>WWTDD?</vt:lpstr>
      <vt:lpstr>Design a car</vt:lpstr>
      <vt:lpstr>What do they need?</vt:lpstr>
      <vt:lpstr>What do they need?</vt:lpstr>
      <vt:lpstr>On average, what should the car be like?</vt:lpstr>
      <vt:lpstr>Design for everyone or design for one?</vt:lpstr>
      <vt:lpstr>Major takeaway</vt:lpstr>
      <vt:lpstr>PowerPoint Presentation</vt:lpstr>
      <vt:lpstr>Persona: Roger, User Group: Retirees </vt:lpstr>
      <vt:lpstr>PowerPoint Presentation</vt:lpstr>
      <vt:lpstr>Office 365 Enterprise Personas</vt:lpstr>
      <vt:lpstr>Persona Strategy</vt:lpstr>
      <vt:lpstr>PowerPoint Presentation</vt:lpstr>
      <vt:lpstr>PowerPoint Presentation</vt:lpstr>
      <vt:lpstr>PowerPoint Presentation</vt:lpstr>
      <vt:lpstr>PowerPoint Presentation</vt:lpstr>
      <vt:lpstr>Construct a persona to use this house-finding application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Personas Exercises</dc:title>
  <dc:creator>Tony Tang</dc:creator>
  <cp:lastModifiedBy>Tony Tang</cp:lastModifiedBy>
  <cp:revision>8</cp:revision>
  <dcterms:created xsi:type="dcterms:W3CDTF">2014-11-18T01:08:19Z</dcterms:created>
  <dcterms:modified xsi:type="dcterms:W3CDTF">2014-11-19T17:51:13Z</dcterms:modified>
</cp:coreProperties>
</file>