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82" r:id="rId11"/>
    <p:sldId id="281" r:id="rId12"/>
    <p:sldId id="283" r:id="rId13"/>
    <p:sldId id="284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75" r:id="rId24"/>
    <p:sldId id="272" r:id="rId25"/>
    <p:sldId id="285" r:id="rId26"/>
    <p:sldId id="286" r:id="rId27"/>
    <p:sldId id="276" r:id="rId28"/>
    <p:sldId id="280" r:id="rId29"/>
    <p:sldId id="279" r:id="rId30"/>
    <p:sldId id="277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14" autoAdjust="0"/>
  </p:normalViewPr>
  <p:slideViewPr>
    <p:cSldViewPr snapToGrid="0" snapToObjects="1">
      <p:cViewPr>
        <p:scale>
          <a:sx n="63" d="100"/>
          <a:sy n="63" d="100"/>
        </p:scale>
        <p:origin x="-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C7085-1576-E045-AA8B-07366D0DA41E}" type="datetimeFigureOut">
              <a:rPr lang="en-US" smtClean="0"/>
              <a:t>14-11-14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6582E-A75F-944A-AE16-2A7889E39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0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://www.ssw.com.au/ssw/Standards/Rules/RulesToBetterinterfaces.aspx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http://www.ssw.com.au/ssw/Standards/Rules/RulesToBetterinterfaces.aspx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3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Oh… I file an expense report, and ask for a cash advance.</a:t>
            </a:r>
          </a:p>
          <a:p>
            <a:endParaRPr lang="en-US" dirty="0" smtClean="0"/>
          </a:p>
          <a:p>
            <a:r>
              <a:rPr lang="en-US" dirty="0" smtClean="0"/>
              <a:t>W 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60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Labels</a:t>
            </a:r>
            <a:r>
              <a:rPr lang="en-US" baseline="0" dirty="0" smtClean="0"/>
              <a:t> inside the fields</a:t>
            </a:r>
          </a:p>
          <a:p>
            <a:r>
              <a:rPr lang="en-US" baseline="0" dirty="0" smtClean="0"/>
              <a:t>Contrast</a:t>
            </a:r>
          </a:p>
          <a:p>
            <a:r>
              <a:rPr lang="en-US" baseline="0" dirty="0" smtClean="0"/>
              <a:t>Stands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59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community.wd.com</a:t>
            </a:r>
            <a:r>
              <a:rPr lang="en-US" dirty="0" smtClean="0"/>
              <a:t>/t5/image/</a:t>
            </a:r>
            <a:r>
              <a:rPr lang="en-US" dirty="0" err="1" smtClean="0"/>
              <a:t>serverpage</a:t>
            </a:r>
            <a:r>
              <a:rPr lang="en-US" dirty="0" smtClean="0"/>
              <a:t>/image-id/6671iC86EBD8535AA430C?v=mpbl-1</a:t>
            </a:r>
          </a:p>
          <a:p>
            <a:endParaRPr lang="en-US" dirty="0" smtClean="0"/>
          </a:p>
          <a:p>
            <a:r>
              <a:rPr lang="en-US" dirty="0" smtClean="0"/>
              <a:t>Even though it is better if the system can be used without documentation, it may be necessary to provide help and documentation.</a:t>
            </a:r>
          </a:p>
          <a:p>
            <a:endParaRPr lang="en-US" dirty="0" smtClean="0"/>
          </a:p>
          <a:p>
            <a:r>
              <a:rPr lang="en-US" dirty="0" smtClean="0"/>
              <a:t>Any such information should be easy to search, focused on the user's task, list concrete steps to be carried out, and not be too large.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6582E-A75F-944A-AE16-2A7889E39E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0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game example </a:t>
            </a:r>
            <a:r>
              <a:rPr lang="en-US" smtClean="0"/>
              <a:t>next time!!!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6582E-A75F-944A-AE16-2A7889E39E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22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www.nngroup.com</a:t>
            </a:r>
            <a:r>
              <a:rPr lang="en-US" dirty="0" smtClean="0"/>
              <a:t>/articles/recognition-and-recall/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6582E-A75F-944A-AE16-2A7889E39E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2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going to</a:t>
            </a:r>
            <a:r>
              <a:rPr lang="en-US" baseline="0" dirty="0" smtClean="0"/>
              <a:t> a conference in Paris to present some research work. This is going to be a fun trip, but I don’t have the money in my bank account to afford a ticket, hotels, registration, etc.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Fortunately, the university has a mechanism, called a “cash advance”, that should allow me to get money in advance to pay for it. It comes out of my grant.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2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Wrong one as usual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10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72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through… HEY! There’s cash advance!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20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en-US" baseline="0" dirty="0" smtClean="0"/>
              <a:t> T 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20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some instructions…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2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0F70-BAEC-AD4A-8C20-772A694B26B7}" type="datetimeFigureOut">
              <a:rPr lang="en-US" smtClean="0"/>
              <a:t>14-11-14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2E81-922A-0C43-8302-484B6788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0F70-BAEC-AD4A-8C20-772A694B26B7}" type="datetimeFigureOut">
              <a:rPr lang="en-US" smtClean="0"/>
              <a:t>14-11-14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2E81-922A-0C43-8302-484B6788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0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0F70-BAEC-AD4A-8C20-772A694B26B7}" type="datetimeFigureOut">
              <a:rPr lang="en-US" smtClean="0"/>
              <a:t>14-11-14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2E81-922A-0C43-8302-484B6788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7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0F70-BAEC-AD4A-8C20-772A694B26B7}" type="datetimeFigureOut">
              <a:rPr lang="en-US" smtClean="0"/>
              <a:t>14-11-14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2E81-922A-0C43-8302-484B6788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7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0F70-BAEC-AD4A-8C20-772A694B26B7}" type="datetimeFigureOut">
              <a:rPr lang="en-US" smtClean="0"/>
              <a:t>14-11-14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2E81-922A-0C43-8302-484B6788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5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0F70-BAEC-AD4A-8C20-772A694B26B7}" type="datetimeFigureOut">
              <a:rPr lang="en-US" smtClean="0"/>
              <a:t>14-11-14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2E81-922A-0C43-8302-484B6788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5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0F70-BAEC-AD4A-8C20-772A694B26B7}" type="datetimeFigureOut">
              <a:rPr lang="en-US" smtClean="0"/>
              <a:t>14-11-14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2E81-922A-0C43-8302-484B6788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0F70-BAEC-AD4A-8C20-772A694B26B7}" type="datetimeFigureOut">
              <a:rPr lang="en-US" smtClean="0"/>
              <a:t>14-11-14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2E81-922A-0C43-8302-484B6788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0F70-BAEC-AD4A-8C20-772A694B26B7}" type="datetimeFigureOut">
              <a:rPr lang="en-US" smtClean="0"/>
              <a:t>14-11-14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2E81-922A-0C43-8302-484B6788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2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0F70-BAEC-AD4A-8C20-772A694B26B7}" type="datetimeFigureOut">
              <a:rPr lang="en-US" smtClean="0"/>
              <a:t>14-11-14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2E81-922A-0C43-8302-484B6788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0F70-BAEC-AD4A-8C20-772A694B26B7}" type="datetimeFigureOut">
              <a:rPr lang="en-US" smtClean="0"/>
              <a:t>14-11-14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2E81-922A-0C43-8302-484B6788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5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A0F70-BAEC-AD4A-8C20-772A694B26B7}" type="datetimeFigureOut">
              <a:rPr lang="en-US" smtClean="0"/>
              <a:t>14-11-14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2E81-922A-0C43-8302-484B6788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2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Quick, turn off the burner!!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8" name="Picture 4" descr="http://www.ssw.com.au/ssw/Standards/Rules/Images/Bad-Map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3" y="1205956"/>
            <a:ext cx="8401154" cy="40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4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79"/>
            <a:ext cx="9144000" cy="24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8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9144000" cy="578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5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214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0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169"/>
            <a:ext cx="8229600" cy="1143000"/>
          </a:xfrm>
        </p:spPr>
        <p:txBody>
          <a:bodyPr/>
          <a:lstStyle/>
          <a:p>
            <a:r>
              <a:rPr lang="en-US" dirty="0" smtClean="0"/>
              <a:t>Which question is easier?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634797" cy="22495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List the five phases of a user centered design cycle.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21754" y="1600200"/>
            <a:ext cx="3634797" cy="4144194"/>
            <a:chOff x="4721754" y="1600200"/>
            <a:chExt cx="3634797" cy="4144194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4721754" y="1600200"/>
              <a:ext cx="3634797" cy="41441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dirty="0" smtClean="0"/>
                <a:t>Fill in the five boxes that represent the user centered design cycle</a:t>
              </a: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543" y="1691109"/>
              <a:ext cx="3371269" cy="2158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912322" y="2509865"/>
              <a:ext cx="518240" cy="1167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75644" y="1940570"/>
              <a:ext cx="518240" cy="1167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2322" y="2518036"/>
              <a:ext cx="518240" cy="1167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34644" y="2844731"/>
              <a:ext cx="518240" cy="1167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25139" y="3450520"/>
              <a:ext cx="518240" cy="1167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74745" y="3003558"/>
              <a:ext cx="518240" cy="1167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393006"/>
            <a:ext cx="3634797" cy="2249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Which labels in this list are part of the user centered design cycle? Understand, investigate, brainstorm, ideate, prototype, sketch, evaluate, test, produce.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0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Aesthetic and minimalist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9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400"/>
            <a:ext cx="9144000" cy="44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6100"/>
            <a:ext cx="9144000" cy="321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8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400"/>
            <a:ext cx="9144000" cy="44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9800"/>
            <a:ext cx="9144000" cy="495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4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4600"/>
            <a:ext cx="9144000" cy="43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Heuristic Evaluation 3 - Exercises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3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400"/>
            <a:ext cx="9144000" cy="44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5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900"/>
            <a:ext cx="9144000" cy="589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5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to cash advances doesn’t even work</a:t>
            </a:r>
          </a:p>
          <a:p>
            <a:pPr marL="914400" lvl="1" indent="-457200">
              <a:buFontTx/>
              <a:buChar char="-"/>
            </a:pPr>
            <a:r>
              <a:rPr lang="en-US" dirty="0"/>
              <a:t>Violates “aesthetic and minimalist interface”</a:t>
            </a:r>
          </a:p>
          <a:p>
            <a:pPr marL="914400" lvl="1" indent="-457200">
              <a:buFontTx/>
              <a:buChar char="-"/>
            </a:pPr>
            <a:r>
              <a:rPr lang="en-US" dirty="0"/>
              <a:t>Fix: remove the link if the user can’t use </a:t>
            </a:r>
            <a:r>
              <a:rPr lang="en-US" dirty="0" smtClean="0"/>
              <a:t>it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mtClean="0"/>
              <a:t>Severity rating?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9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Aesthetic and minimalist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Dialogues should not contain information which is irrelevant or rarely needed</a:t>
            </a:r>
          </a:p>
          <a:p>
            <a:r>
              <a:rPr lang="en-US" dirty="0"/>
              <a:t>Every extra unit of information in a dialogue competes with the relevant units of information and diminishes their relative visibility.</a:t>
            </a:r>
          </a:p>
          <a:p>
            <a:endParaRPr lang="en-US" dirty="0"/>
          </a:p>
          <a:p>
            <a:r>
              <a:rPr lang="en-US" dirty="0" smtClean="0"/>
              <a:t>Question: can you get away with less?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7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556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741" y="4837642"/>
            <a:ext cx="7738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does </a:t>
            </a:r>
            <a:r>
              <a:rPr lang="en-US" sz="2800" dirty="0" err="1" smtClean="0"/>
              <a:t>Twitter.com’s</a:t>
            </a:r>
            <a:r>
              <a:rPr lang="en-US" sz="2800" dirty="0" smtClean="0"/>
              <a:t> homepage guide the user’s attention?</a:t>
            </a:r>
          </a:p>
          <a:p>
            <a:endParaRPr lang="en-US" sz="2800" dirty="0"/>
          </a:p>
          <a:p>
            <a:r>
              <a:rPr lang="en-US" sz="2800" dirty="0" smtClean="0"/>
              <a:t>In what ways has it used a minimalist design?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20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 Adaptation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56" y="1417638"/>
            <a:ext cx="6564176" cy="50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89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Help and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</a:t>
            </a:r>
            <a:r>
              <a:rPr lang="en-US" dirty="0"/>
              <a:t>though it is better if the system can be used without documentation, it may be necessary to provide help and documentation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</a:t>
            </a:r>
            <a:r>
              <a:rPr lang="en-US" dirty="0"/>
              <a:t>such information should be easy to search, focused on the user's task, list concrete steps to be carried out, and not be too large.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84053"/>
            <a:ext cx="6781800" cy="370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00" y="4123328"/>
            <a:ext cx="68707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7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Severity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 – don</a:t>
            </a:r>
            <a:r>
              <a:rPr lang="fr-FR" dirty="0" smtClean="0"/>
              <a:t>’</a:t>
            </a:r>
            <a:r>
              <a:rPr lang="en-US" dirty="0" smtClean="0"/>
              <a:t>t think this is a usability problem</a:t>
            </a:r>
          </a:p>
          <a:p>
            <a:r>
              <a:rPr lang="en-US" dirty="0" smtClean="0"/>
              <a:t>1 – cosmetic problem</a:t>
            </a:r>
          </a:p>
          <a:p>
            <a:r>
              <a:rPr lang="en-US" dirty="0" smtClean="0"/>
              <a:t>2 – minor usability problem</a:t>
            </a:r>
          </a:p>
          <a:p>
            <a:r>
              <a:rPr lang="en-US" dirty="0" smtClean="0"/>
              <a:t>3 – major usability problem; important to fix</a:t>
            </a:r>
          </a:p>
          <a:p>
            <a:r>
              <a:rPr lang="en-US" dirty="0" smtClean="0"/>
              <a:t>4 – usability catastrophe; must fix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97" y="4114167"/>
            <a:ext cx="67818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2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Severity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allocate resources to fix problems</a:t>
            </a:r>
          </a:p>
          <a:p>
            <a:r>
              <a:rPr lang="en-US" dirty="0" smtClean="0"/>
              <a:t>Combination of:</a:t>
            </a:r>
          </a:p>
          <a:p>
            <a:pPr lvl="1"/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Persistence (one time or repeating)</a:t>
            </a:r>
          </a:p>
          <a:p>
            <a:r>
              <a:rPr lang="en-US" dirty="0" smtClean="0"/>
              <a:t>Should be estimated after all problems have been seen</a:t>
            </a:r>
          </a:p>
          <a:p>
            <a:r>
              <a:rPr lang="en-US" dirty="0" smtClean="0"/>
              <a:t>Independently first is 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class…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Pull out a piece of paper, or something to scrawl something onto.</a:t>
            </a:r>
          </a:p>
          <a:p>
            <a:endParaRPr lang="en-US" dirty="0"/>
          </a:p>
          <a:p>
            <a:r>
              <a:rPr lang="en-US" dirty="0" smtClean="0"/>
              <a:t>Half of the class, put your head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0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Monday – Guest Lecture by Nancy Lopez from </a:t>
            </a:r>
            <a:r>
              <a:rPr lang="en-US" dirty="0" err="1" smtClean="0"/>
              <a:t>Solium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Title: Usability - Caring About Humans</a:t>
            </a:r>
          </a:p>
          <a:p>
            <a:endParaRPr lang="en-US" dirty="0"/>
          </a:p>
          <a:p>
            <a:r>
              <a:rPr lang="en-US" dirty="0" smtClean="0"/>
              <a:t>brief </a:t>
            </a:r>
            <a:r>
              <a:rPr lang="en-US" dirty="0"/>
              <a:t>introduction about me</a:t>
            </a:r>
          </a:p>
          <a:p>
            <a:r>
              <a:rPr lang="en-US" dirty="0"/>
              <a:t>brief intro to </a:t>
            </a:r>
            <a:r>
              <a:rPr lang="en-US" dirty="0" err="1"/>
              <a:t>Solium</a:t>
            </a:r>
            <a:r>
              <a:rPr lang="en-US" dirty="0"/>
              <a:t>, Equity Plan Admin and our flagship product, </a:t>
            </a:r>
            <a:r>
              <a:rPr lang="en-US" dirty="0" err="1"/>
              <a:t>Shareworks</a:t>
            </a:r>
            <a:endParaRPr lang="en-US" dirty="0"/>
          </a:p>
          <a:p>
            <a:r>
              <a:rPr lang="en-US" dirty="0"/>
              <a:t>and then get more into the UX team, and our role, responsibilities and challenges</a:t>
            </a:r>
          </a:p>
          <a:p>
            <a:r>
              <a:rPr lang="en-US" dirty="0"/>
              <a:t>how we go about engaging users in feedback sessions, usability testing etc.</a:t>
            </a:r>
          </a:p>
          <a:p>
            <a:r>
              <a:rPr lang="en-US" dirty="0"/>
              <a:t>I am hoping to include some examples of improvements made, the odd stat about successes (e.g. reduction in call volumes), hopefully some video of user testing etc.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8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7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the answer to this question:</a:t>
            </a:r>
          </a:p>
          <a:p>
            <a:endParaRPr lang="en-US" dirty="0" smtClean="0"/>
          </a:p>
          <a:p>
            <a:r>
              <a:rPr lang="en-US" dirty="0" smtClean="0"/>
              <a:t>What is the name of the Canadian skip who won gold in the Women’s </a:t>
            </a:r>
            <a:r>
              <a:rPr lang="en-US" dirty="0"/>
              <a:t>C</a:t>
            </a:r>
            <a:r>
              <a:rPr lang="en-US" dirty="0" smtClean="0"/>
              <a:t>urling event at the Sochi 2014 Olympics?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8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1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down the answer to this question:</a:t>
            </a:r>
          </a:p>
          <a:p>
            <a:endParaRPr lang="en-US" dirty="0" smtClean="0"/>
          </a:p>
          <a:p>
            <a:r>
              <a:rPr lang="en-US" dirty="0"/>
              <a:t>What is the name of the Canadian </a:t>
            </a:r>
            <a:r>
              <a:rPr lang="en-US" dirty="0" smtClean="0"/>
              <a:t>hockey player who has won gold many times in Women’s hockey at </a:t>
            </a:r>
            <a:r>
              <a:rPr lang="en-US" dirty="0"/>
              <a:t>the </a:t>
            </a:r>
            <a:r>
              <a:rPr lang="en-US" dirty="0" smtClean="0"/>
              <a:t>winter Olympics?</a:t>
            </a:r>
          </a:p>
          <a:p>
            <a:pPr marL="1314450" lvl="2" indent="-514350">
              <a:buAutoNum type="alphaLcParenBoth"/>
            </a:pPr>
            <a:r>
              <a:rPr lang="en-US" dirty="0" smtClean="0"/>
              <a:t>Jennifer Jones</a:t>
            </a:r>
          </a:p>
          <a:p>
            <a:pPr marL="800100" lvl="2" indent="0">
              <a:buNone/>
            </a:pPr>
            <a:r>
              <a:rPr lang="en-US" dirty="0" smtClean="0"/>
              <a:t>(b) Tessa Virtue</a:t>
            </a:r>
          </a:p>
          <a:p>
            <a:pPr marL="800100" lvl="2" indent="0">
              <a:buNone/>
            </a:pPr>
            <a:r>
              <a:rPr lang="en-US" dirty="0" smtClean="0"/>
              <a:t>(c) Hayley </a:t>
            </a:r>
            <a:r>
              <a:rPr lang="en-US" dirty="0" err="1" smtClean="0"/>
              <a:t>Wickenheiser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(d) Someone else…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2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Who’s confident of their answer?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5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rather than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Showing people things and allowing them to select is easier than asking them to recall from scratch</a:t>
            </a:r>
          </a:p>
          <a:p>
            <a:endParaRPr lang="en-US" dirty="0"/>
          </a:p>
          <a:p>
            <a:r>
              <a:rPr lang="en-US" dirty="0" smtClean="0"/>
              <a:t>“Instructions” (affordances) should be easily visible/retrievable when it is appropriate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1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784</Words>
  <Application>Microsoft Macintosh PowerPoint</Application>
  <PresentationFormat>On-screen Show (4:3)</PresentationFormat>
  <Paragraphs>123</Paragraphs>
  <Slides>31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Heuristic Evaluation 3 - Exercises</vt:lpstr>
      <vt:lpstr>Split class…</vt:lpstr>
      <vt:lpstr>PowerPoint Presentation</vt:lpstr>
      <vt:lpstr>Switch!!!</vt:lpstr>
      <vt:lpstr>PowerPoint Presentation</vt:lpstr>
      <vt:lpstr>Up!</vt:lpstr>
      <vt:lpstr>So…</vt:lpstr>
      <vt:lpstr>Recognition rather than recall</vt:lpstr>
      <vt:lpstr>PowerPoint Presentation</vt:lpstr>
      <vt:lpstr>PowerPoint Presentation</vt:lpstr>
      <vt:lpstr>PowerPoint Presentation</vt:lpstr>
      <vt:lpstr>Which question is easier?</vt:lpstr>
      <vt:lpstr>Aesthetic and minimalist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Aesthetic and minimalist design</vt:lpstr>
      <vt:lpstr>PowerPoint Presentation</vt:lpstr>
      <vt:lpstr>Ephemeral Adaptation</vt:lpstr>
      <vt:lpstr>10 Help and documentation</vt:lpstr>
      <vt:lpstr>PowerPoint Presentation</vt:lpstr>
      <vt:lpstr>Severity Ratings</vt:lpstr>
      <vt:lpstr>Severity Rating</vt:lpstr>
      <vt:lpstr>Monday – Guest Lecture by Nancy Lopez from Solium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Tang</dc:creator>
  <cp:lastModifiedBy>Tony Tang</cp:lastModifiedBy>
  <cp:revision>8</cp:revision>
  <dcterms:created xsi:type="dcterms:W3CDTF">2014-11-06T04:35:43Z</dcterms:created>
  <dcterms:modified xsi:type="dcterms:W3CDTF">2014-11-14T17:40:32Z</dcterms:modified>
</cp:coreProperties>
</file>