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313" r:id="rId4"/>
    <p:sldId id="263" r:id="rId5"/>
    <p:sldId id="264" r:id="rId6"/>
    <p:sldId id="265" r:id="rId7"/>
    <p:sldId id="267" r:id="rId8"/>
    <p:sldId id="266" r:id="rId9"/>
    <p:sldId id="268" r:id="rId10"/>
    <p:sldId id="288" r:id="rId11"/>
    <p:sldId id="289" r:id="rId12"/>
    <p:sldId id="309" r:id="rId13"/>
    <p:sldId id="290" r:id="rId14"/>
    <p:sldId id="291" r:id="rId15"/>
    <p:sldId id="303" r:id="rId16"/>
    <p:sldId id="287" r:id="rId17"/>
    <p:sldId id="292" r:id="rId18"/>
    <p:sldId id="282" r:id="rId19"/>
    <p:sldId id="283" r:id="rId20"/>
    <p:sldId id="284" r:id="rId21"/>
    <p:sldId id="285" r:id="rId22"/>
    <p:sldId id="316" r:id="rId23"/>
    <p:sldId id="311" r:id="rId24"/>
    <p:sldId id="312" r:id="rId25"/>
    <p:sldId id="269" r:id="rId26"/>
    <p:sldId id="293" r:id="rId27"/>
    <p:sldId id="310" r:id="rId28"/>
    <p:sldId id="294" r:id="rId29"/>
    <p:sldId id="295" r:id="rId30"/>
    <p:sldId id="296" r:id="rId31"/>
    <p:sldId id="297" r:id="rId32"/>
    <p:sldId id="298" r:id="rId33"/>
    <p:sldId id="305" r:id="rId34"/>
    <p:sldId id="299" r:id="rId35"/>
    <p:sldId id="300" r:id="rId36"/>
    <p:sldId id="302" r:id="rId37"/>
    <p:sldId id="304" r:id="rId38"/>
    <p:sldId id="31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4" autoAdjust="0"/>
    <p:restoredTop sz="58681" autoAdjust="0"/>
  </p:normalViewPr>
  <p:slideViewPr>
    <p:cSldViewPr snapToGrid="0" snapToObjects="1">
      <p:cViewPr varScale="1">
        <p:scale>
          <a:sx n="53" d="100"/>
          <a:sy n="53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05-11-14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05-11-14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://www.ssw.com.au/ssw/Standards/Rules/RulesToBetterinterfaces.aspx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Relationship Id="rId3" Type="http://schemas.openxmlformats.org/officeDocument/2006/relationships/hyperlink" Target="http://www.ssw.com.au/ssw/Standards/Rules/RulesToBetterinterfaces.aspx" TargetMode="Externa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important kind of consistency is in wording.  Use the same terms throughout your user interface.  If your interface </a:t>
            </a:r>
            <a:r>
              <a:rPr lang="en-US" baseline="0" dirty="0" smtClean="0"/>
              <a:t> </a:t>
            </a:r>
            <a:r>
              <a:rPr lang="en-US" dirty="0" smtClean="0"/>
              <a:t>says “share price” in one place, “stock price” in another, and “stock quote” in a third, users will wonder whether these are </a:t>
            </a:r>
            <a:r>
              <a:rPr lang="en-US" baseline="0" dirty="0" smtClean="0"/>
              <a:t> </a:t>
            </a:r>
            <a:r>
              <a:rPr lang="en-US" dirty="0" smtClean="0"/>
              <a:t>three different things you’re talking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9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 resolution: get rid of this restriction. Why should there be some upper</a:t>
            </a:r>
            <a:r>
              <a:rPr lang="en-US" baseline="0" dirty="0" smtClean="0"/>
              <a:t> bound? Is storage expensive??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5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www.thelifeofbon.com</a:t>
            </a:r>
            <a:r>
              <a:rPr lang="en-US" dirty="0" smtClean="0"/>
              <a:t>/2012/08/the-ever-important-shopping-cart-</a:t>
            </a:r>
            <a:r>
              <a:rPr lang="en-US" dirty="0" err="1" smtClean="0"/>
              <a:t>debate.html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7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www.sugarjones.tv</a:t>
            </a:r>
            <a:r>
              <a:rPr lang="en-US" dirty="0" smtClean="0"/>
              <a:t>/blog/1058/</a:t>
            </a:r>
            <a:r>
              <a:rPr lang="en-US" dirty="0" err="1" smtClean="0"/>
              <a:t>wth-wednesday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8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/commons/thumb/0/02/</a:t>
            </a:r>
            <a:r>
              <a:rPr lang="en-US" dirty="0" err="1" smtClean="0"/>
              <a:t>Shopping_Cart_Return.jpg</a:t>
            </a:r>
            <a:r>
              <a:rPr lang="en-US" dirty="0" smtClean="0"/>
              <a:t>/447px-Shopping_Cart_Return.jpg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5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a scrollbar that keeps popping</a:t>
            </a:r>
            <a:r>
              <a:rPr lang="en-US" baseline="0" dirty="0" smtClean="0"/>
              <a:t> up with “too far! Too far!” Nonsense entries can be ignored</a:t>
            </a:r>
          </a:p>
          <a:p>
            <a:endParaRPr lang="en-US" baseline="0" dirty="0" smtClean="0"/>
          </a:p>
          <a:p>
            <a:r>
              <a:rPr lang="en-US" smtClean="0">
                <a:hlinkClick r:id="rId3"/>
              </a:rPr>
              <a:t>http://www.ssw.com.au/ssw/Standards/Rules/RulesToBetterinterfaces.aspx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5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 prevent errors is to allow users to select rather type.  Misspellings then become </a:t>
            </a:r>
          </a:p>
          <a:p>
            <a:r>
              <a:rPr lang="en-US" dirty="0" smtClean="0"/>
              <a:t>impossible.  This attitude can be taken to an extreme, however, as shown in this example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If a command is illegal in the current state of the interface – e.g., Copy is impossible if </a:t>
            </a:r>
          </a:p>
          <a:p>
            <a:r>
              <a:rPr lang="en-US" dirty="0" smtClean="0"/>
              <a:t>nothing is selected – then the command should be disabled (“grayed out”) so that it simply </a:t>
            </a:r>
          </a:p>
          <a:p>
            <a:r>
              <a:rPr lang="en-US" dirty="0" smtClean="0"/>
              <a:t>can’t be selected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1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www.tingzabraham.com</a:t>
            </a:r>
            <a:r>
              <a:rPr lang="en-US" dirty="0" smtClean="0"/>
              <a:t>/Information-Architecture/usability/usability-heuristics-part-5-error-prevention/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72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Slips and lapses are found in skilled behavior – </a:t>
            </a:r>
          </a:p>
          <a:p>
            <a:r>
              <a:rPr lang="en-US" dirty="0" smtClean="0"/>
              <a:t>execution of procedures that the user has already </a:t>
            </a:r>
          </a:p>
          <a:p>
            <a:r>
              <a:rPr lang="en-US" dirty="0" smtClean="0"/>
              <a:t>learned.  For example, pressing an onscreen button </a:t>
            </a:r>
          </a:p>
          <a:p>
            <a:r>
              <a:rPr lang="en-US" dirty="0" smtClean="0"/>
              <a:t>– moving the mouse pointer over it, pressing the </a:t>
            </a:r>
          </a:p>
          <a:p>
            <a:r>
              <a:rPr lang="en-US" dirty="0" smtClean="0"/>
              <a:t>mouse button, releasing the mouse button – is a </a:t>
            </a:r>
          </a:p>
          <a:p>
            <a:r>
              <a:rPr lang="en-US" dirty="0" smtClean="0"/>
              <a:t>skill-based procedure for virtually any computer </a:t>
            </a:r>
          </a:p>
          <a:p>
            <a:r>
              <a:rPr lang="en-US" dirty="0" smtClean="0"/>
              <a:t>user.  An error in executing this procedure, like </a:t>
            </a:r>
          </a:p>
          <a:p>
            <a:r>
              <a:rPr lang="en-US" dirty="0" smtClean="0"/>
              <a:t>clicking before the mouse pointer is over the </a:t>
            </a:r>
          </a:p>
          <a:p>
            <a:r>
              <a:rPr lang="en-US" dirty="0" smtClean="0"/>
              <a:t>button, is a slip.  This is just a low-level example, </a:t>
            </a:r>
          </a:p>
          <a:p>
            <a:r>
              <a:rPr lang="en-US" dirty="0" smtClean="0"/>
              <a:t>of course.  We have many higher-level, learned </a:t>
            </a:r>
          </a:p>
          <a:p>
            <a:r>
              <a:rPr lang="en-US" dirty="0" smtClean="0"/>
              <a:t>procedures too – attaching a file to an email, </a:t>
            </a:r>
          </a:p>
          <a:p>
            <a:r>
              <a:rPr lang="en-US" dirty="0" smtClean="0"/>
              <a:t>submitting a search to Google, drawing a rectangle </a:t>
            </a:r>
          </a:p>
          <a:p>
            <a:r>
              <a:rPr lang="en-US" dirty="0" smtClean="0"/>
              <a:t>in a paint program, etc.  An error in execution of </a:t>
            </a:r>
          </a:p>
          <a:p>
            <a:r>
              <a:rPr lang="en-US" dirty="0" smtClean="0"/>
              <a:t>any learned procedure would be a slip. </a:t>
            </a:r>
          </a:p>
          <a:p>
            <a:r>
              <a:rPr lang="en-US" dirty="0" smtClean="0"/>
              <a:t>Slips are distinguished from lapses by the source of </a:t>
            </a:r>
          </a:p>
          <a:p>
            <a:r>
              <a:rPr lang="en-US" dirty="0" smtClean="0"/>
              <a:t>the failure.  A slip is a failure of execution or </a:t>
            </a:r>
          </a:p>
          <a:p>
            <a:r>
              <a:rPr lang="en-US" dirty="0" smtClean="0"/>
              <a:t>control – for example, substituting one action for </a:t>
            </a:r>
          </a:p>
          <a:p>
            <a:r>
              <a:rPr lang="en-US" dirty="0" smtClean="0"/>
              <a:t>another one in the procedure.  A lapse is a failure of </a:t>
            </a:r>
          </a:p>
          <a:p>
            <a:r>
              <a:rPr lang="en-US" dirty="0" smtClean="0"/>
              <a:t>memory – for example, forgetting the overall goal, </a:t>
            </a:r>
          </a:p>
          <a:p>
            <a:r>
              <a:rPr lang="en-US" dirty="0" smtClean="0"/>
              <a:t>or forgetting where you are in the procedure. </a:t>
            </a:r>
          </a:p>
          <a:p>
            <a:r>
              <a:rPr lang="en-US" dirty="0" smtClean="0"/>
              <a:t>A mistake, on the other hand, is an error made in </a:t>
            </a:r>
          </a:p>
          <a:p>
            <a:r>
              <a:rPr lang="en-US" dirty="0" smtClean="0"/>
              <a:t>planning or rule application.  One framework for </a:t>
            </a:r>
          </a:p>
          <a:p>
            <a:r>
              <a:rPr lang="en-US" dirty="0" smtClean="0"/>
              <a:t>classifying cognitive behavior divides behavior into </a:t>
            </a:r>
          </a:p>
          <a:p>
            <a:r>
              <a:rPr lang="en-US" dirty="0" smtClean="0"/>
              <a:t>skill-based (learned procedures), rule-based </a:t>
            </a:r>
          </a:p>
          <a:p>
            <a:r>
              <a:rPr lang="en-US" dirty="0" smtClean="0"/>
              <a:t>(application of learned if-then rules), and </a:t>
            </a:r>
          </a:p>
          <a:p>
            <a:r>
              <a:rPr lang="en-US" dirty="0" smtClean="0"/>
              <a:t>knowledge-based (problem solving, logic, </a:t>
            </a:r>
          </a:p>
          <a:p>
            <a:r>
              <a:rPr lang="en-US" dirty="0" smtClean="0"/>
              <a:t>experimentation, etc.)  Mistakes are errors in </a:t>
            </a:r>
            <a:r>
              <a:rPr lang="en-US" dirty="0" err="1" smtClean="0"/>
              <a:t>rulebased</a:t>
            </a:r>
            <a:r>
              <a:rPr lang="en-US" dirty="0" smtClean="0"/>
              <a:t> or </a:t>
            </a:r>
            <a:r>
              <a:rPr lang="en-US" dirty="0" err="1" smtClean="0"/>
              <a:t>knowlege</a:t>
            </a:r>
            <a:r>
              <a:rPr lang="en-US" dirty="0" smtClean="0"/>
              <a:t>-based behavior; e.g., applying a </a:t>
            </a:r>
          </a:p>
          <a:p>
            <a:r>
              <a:rPr lang="en-US" dirty="0" smtClean="0"/>
              <a:t>rule in a situation where it shouldn’t apply, or using </a:t>
            </a:r>
          </a:p>
          <a:p>
            <a:r>
              <a:rPr lang="en-US" dirty="0" smtClean="0"/>
              <a:t>faulty reasoning.  We won’t have much to say </a:t>
            </a:r>
          </a:p>
          <a:p>
            <a:r>
              <a:rPr lang="en-US" dirty="0" smtClean="0"/>
              <a:t>about mistakes in this course, but much research in human error is concerned with this level – e.g., </a:t>
            </a:r>
          </a:p>
          <a:p>
            <a:r>
              <a:rPr lang="en-US" dirty="0" smtClean="0"/>
              <a:t>suboptimal or even irrational heuristics that people </a:t>
            </a:r>
          </a:p>
          <a:p>
            <a:r>
              <a:rPr lang="en-US" dirty="0" smtClean="0"/>
              <a:t>use for decision making and planning.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importance 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Internal consistency is related to how well the thing just kind of works on its own</a:t>
            </a:r>
          </a:p>
          <a:p>
            <a:r>
              <a:rPr lang="en-US" baseline="0" dirty="0" smtClean="0"/>
              <a:t>External consistency is somewhat related to learnability – if it’s consistent with other things out there, it will be easy to pick up</a:t>
            </a:r>
          </a:p>
          <a:p>
            <a:r>
              <a:rPr lang="en-US" baseline="0" dirty="0" smtClean="0"/>
              <a:t>Metaphorical consistency is a little trickier. Think: ‘phone interfaces’,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External consistency. Ctrl – apple –N creates a new slide in OS X; CTRL-M creates a new slide in Windows W 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72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examples of common slips.  A </a:t>
            </a:r>
          </a:p>
          <a:p>
            <a:r>
              <a:rPr lang="en-US" dirty="0" smtClean="0"/>
              <a:t>capture slip occurs when a person starts executing </a:t>
            </a:r>
          </a:p>
          <a:p>
            <a:r>
              <a:rPr lang="en-US" dirty="0" smtClean="0"/>
              <a:t>one sequence of actions, but then veers off into </a:t>
            </a:r>
          </a:p>
          <a:p>
            <a:r>
              <a:rPr lang="en-US" dirty="0" smtClean="0"/>
              <a:t>another (usually more familiar) sequence that </a:t>
            </a:r>
          </a:p>
          <a:p>
            <a:r>
              <a:rPr lang="en-US" dirty="0" smtClean="0"/>
              <a:t>happened to start the same way.  A good mental </a:t>
            </a:r>
          </a:p>
          <a:p>
            <a:r>
              <a:rPr lang="en-US" dirty="0" smtClean="0"/>
              <a:t>picture for this is that you’ve developed a mental </a:t>
            </a:r>
          </a:p>
          <a:p>
            <a:r>
              <a:rPr lang="en-US" dirty="0" smtClean="0"/>
              <a:t>groove from executing the same sequence of </a:t>
            </a:r>
          </a:p>
          <a:p>
            <a:r>
              <a:rPr lang="en-US" dirty="0" smtClean="0"/>
              <a:t>actions repeatedly, and this groove tends to capture </a:t>
            </a:r>
          </a:p>
          <a:p>
            <a:r>
              <a:rPr lang="en-US" dirty="0" smtClean="0"/>
              <a:t>other sequences that start the same way.</a:t>
            </a:r>
          </a:p>
          <a:p>
            <a:endParaRPr lang="en-US" dirty="0" smtClean="0"/>
          </a:p>
          <a:p>
            <a:r>
              <a:rPr lang="en-US" dirty="0" smtClean="0"/>
              <a:t>A description slip occurs when two actions are </a:t>
            </a:r>
          </a:p>
          <a:p>
            <a:r>
              <a:rPr lang="en-US" dirty="0" smtClean="0"/>
              <a:t>very similar.  The user intends to do one action, but </a:t>
            </a:r>
          </a:p>
          <a:p>
            <a:r>
              <a:rPr lang="en-US" dirty="0" smtClean="0"/>
              <a:t>accidentally substitutes the other.  A classic </a:t>
            </a:r>
          </a:p>
          <a:p>
            <a:r>
              <a:rPr lang="en-US" dirty="0" smtClean="0"/>
              <a:t>example of a description error is reaching into the </a:t>
            </a:r>
          </a:p>
          <a:p>
            <a:r>
              <a:rPr lang="en-US" dirty="0" smtClean="0"/>
              <a:t>refrigerator for a carton of milk, but instead picking </a:t>
            </a:r>
          </a:p>
          <a:p>
            <a:r>
              <a:rPr lang="en-US" dirty="0" smtClean="0"/>
              <a:t>up a carton of orange juice and pouring it into your </a:t>
            </a:r>
          </a:p>
          <a:p>
            <a:r>
              <a:rPr lang="en-US" dirty="0" smtClean="0"/>
              <a:t>cereal.  The actions for pouring milk in cereal and </a:t>
            </a:r>
          </a:p>
          <a:p>
            <a:r>
              <a:rPr lang="en-US" dirty="0" smtClean="0"/>
              <a:t>pouring juice in a glass are nearly identical – open </a:t>
            </a:r>
          </a:p>
          <a:p>
            <a:r>
              <a:rPr lang="en-US" dirty="0" smtClean="0"/>
              <a:t>fridge, pick up half-gallon carton, open it, pour– </a:t>
            </a:r>
          </a:p>
          <a:p>
            <a:r>
              <a:rPr lang="en-US" dirty="0" smtClean="0"/>
              <a:t>but the user’s mental description of the action to </a:t>
            </a:r>
          </a:p>
          <a:p>
            <a:r>
              <a:rPr lang="en-US" dirty="0" smtClean="0"/>
              <a:t>execute has substituted the orange juice for the </a:t>
            </a:r>
          </a:p>
          <a:p>
            <a:r>
              <a:rPr lang="en-US" dirty="0" smtClean="0"/>
              <a:t>milk.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Lapses are due to failures of memory, particularly </a:t>
            </a:r>
          </a:p>
          <a:p>
            <a:r>
              <a:rPr lang="en-US" dirty="0" smtClean="0"/>
              <a:t>the short-term memory that is managing the </a:t>
            </a:r>
          </a:p>
          <a:p>
            <a:r>
              <a:rPr lang="en-US" dirty="0" smtClean="0"/>
              <a:t>execution of a procedure.  A loss of intention lapse </a:t>
            </a:r>
          </a:p>
          <a:p>
            <a:r>
              <a:rPr lang="en-US" dirty="0" smtClean="0"/>
              <a:t>happens when you start executing a procedure and </a:t>
            </a:r>
          </a:p>
          <a:p>
            <a:r>
              <a:rPr lang="en-US" dirty="0" smtClean="0"/>
              <a:t>forget your goal in the interim.  For example, when </a:t>
            </a:r>
          </a:p>
          <a:p>
            <a:r>
              <a:rPr lang="en-US" dirty="0" smtClean="0"/>
              <a:t>you walk to another room to fetch something, and </a:t>
            </a:r>
          </a:p>
          <a:p>
            <a:r>
              <a:rPr lang="en-US" dirty="0" smtClean="0"/>
              <a:t>by the time you get there, you no longer remember </a:t>
            </a:r>
          </a:p>
          <a:p>
            <a:r>
              <a:rPr lang="en-US" dirty="0" smtClean="0"/>
              <a:t>what you wanted. </a:t>
            </a:r>
          </a:p>
          <a:p>
            <a:r>
              <a:rPr lang="en-US" dirty="0" smtClean="0"/>
              <a:t>Lapses can also happen because of interruptions, </a:t>
            </a:r>
          </a:p>
          <a:p>
            <a:r>
              <a:rPr lang="en-US" dirty="0" smtClean="0"/>
              <a:t>which disrupt short-term memory and make you </a:t>
            </a:r>
          </a:p>
          <a:p>
            <a:r>
              <a:rPr lang="en-US" dirty="0" smtClean="0"/>
              <a:t>lose track of your place in the interrupted </a:t>
            </a:r>
          </a:p>
          <a:p>
            <a:r>
              <a:rPr lang="en-US" dirty="0" smtClean="0"/>
              <a:t>procedure. </a:t>
            </a:r>
          </a:p>
          <a:p>
            <a:r>
              <a:rPr lang="en-US" dirty="0" smtClean="0"/>
              <a:t>Another common lapse happens when your goal is </a:t>
            </a:r>
          </a:p>
          <a:p>
            <a:r>
              <a:rPr lang="en-US" dirty="0" smtClean="0"/>
              <a:t>actually satisfied in the middle of the procedure.  </a:t>
            </a:r>
          </a:p>
          <a:p>
            <a:r>
              <a:rPr lang="en-US" dirty="0" smtClean="0"/>
              <a:t>The remaining steps are cleanup or shutdown </a:t>
            </a:r>
          </a:p>
          <a:p>
            <a:r>
              <a:rPr lang="en-US" dirty="0" smtClean="0"/>
              <a:t>subtasks, which you may forget because you’ve </a:t>
            </a:r>
          </a:p>
          <a:p>
            <a:r>
              <a:rPr lang="en-US" dirty="0" smtClean="0"/>
              <a:t>already discharged your original intention.  For </a:t>
            </a:r>
          </a:p>
          <a:p>
            <a:r>
              <a:rPr lang="en-US" dirty="0" smtClean="0"/>
              <a:t>example, if an ATM machine gives you the cash </a:t>
            </a:r>
          </a:p>
          <a:p>
            <a:r>
              <a:rPr lang="en-US" dirty="0" smtClean="0"/>
              <a:t>first, you may walk away from it without taking </a:t>
            </a:r>
          </a:p>
          <a:p>
            <a:r>
              <a:rPr lang="en-US" dirty="0" smtClean="0"/>
              <a:t>your card, because your original goal was getting </a:t>
            </a:r>
          </a:p>
          <a:p>
            <a:r>
              <a:rPr lang="en-US" dirty="0" smtClean="0"/>
              <a:t>cash.  This is a clear example of an error that good </a:t>
            </a:r>
          </a:p>
          <a:p>
            <a:r>
              <a:rPr lang="en-US" dirty="0" smtClean="0"/>
              <a:t>user interface design can prevent.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kind of error, clearly due to user interface, </a:t>
            </a:r>
          </a:p>
          <a:p>
            <a:r>
              <a:rPr lang="en-US" dirty="0" smtClean="0"/>
              <a:t>is a mode error. Modes are states in which the same </a:t>
            </a:r>
          </a:p>
          <a:p>
            <a:r>
              <a:rPr lang="en-US" dirty="0" smtClean="0"/>
              <a:t>action has different meanings.  For example, when </a:t>
            </a:r>
          </a:p>
          <a:p>
            <a:r>
              <a:rPr lang="en-US" dirty="0" smtClean="0"/>
              <a:t>Caps Lock mode is enabled on a keyboard, the </a:t>
            </a:r>
          </a:p>
          <a:p>
            <a:r>
              <a:rPr lang="en-US" dirty="0" smtClean="0"/>
              <a:t>letter keys produce uppercase letters.  The text </a:t>
            </a:r>
          </a:p>
          <a:p>
            <a:r>
              <a:rPr lang="en-US" dirty="0" smtClean="0"/>
              <a:t>editor vi is famous for its modes: in insert mode, </a:t>
            </a:r>
          </a:p>
          <a:p>
            <a:r>
              <a:rPr lang="en-US" dirty="0" smtClean="0"/>
              <a:t>letter keys are inserted into your text file, while in </a:t>
            </a:r>
          </a:p>
          <a:p>
            <a:r>
              <a:rPr lang="en-US" dirty="0" smtClean="0"/>
              <a:t>command mode (the default), the letter keys invoke </a:t>
            </a:r>
          </a:p>
          <a:p>
            <a:r>
              <a:rPr lang="en-US" dirty="0" smtClean="0"/>
              <a:t>editing commands.  In the first lecture, we talked </a:t>
            </a:r>
          </a:p>
          <a:p>
            <a:r>
              <a:rPr lang="en-US" dirty="0" smtClean="0"/>
              <a:t>about a mode error in Gimp: accidentally changing </a:t>
            </a:r>
          </a:p>
          <a:p>
            <a:r>
              <a:rPr lang="en-US" dirty="0" smtClean="0"/>
              <a:t>a menu shortcut because your mouse is hovering </a:t>
            </a:r>
          </a:p>
          <a:p>
            <a:r>
              <a:rPr lang="en-US" dirty="0" smtClean="0"/>
              <a:t>over it. </a:t>
            </a:r>
          </a:p>
          <a:p>
            <a:r>
              <a:rPr lang="en-US" dirty="0" smtClean="0"/>
              <a:t>Mode errors occur when the user tries to invoke an </a:t>
            </a:r>
          </a:p>
          <a:p>
            <a:r>
              <a:rPr lang="en-US" dirty="0" smtClean="0"/>
              <a:t>action that doesn’t have the desired effect in the </a:t>
            </a:r>
          </a:p>
          <a:p>
            <a:r>
              <a:rPr lang="en-US" dirty="0" smtClean="0"/>
              <a:t>current mode.  For example, if the user means to </a:t>
            </a:r>
          </a:p>
          <a:p>
            <a:r>
              <a:rPr lang="en-US" dirty="0" smtClean="0"/>
              <a:t>type lowercase letters but doesn’t notice that Caps </a:t>
            </a:r>
          </a:p>
          <a:p>
            <a:r>
              <a:rPr lang="en-US" dirty="0" smtClean="0"/>
              <a:t>Lock is enabled, then a mode error occurs. </a:t>
            </a:r>
          </a:p>
          <a:p>
            <a:r>
              <a:rPr lang="en-US" dirty="0" smtClean="0"/>
              <a:t>Mode errors are generally slips, an error in the </a:t>
            </a:r>
          </a:p>
          <a:p>
            <a:r>
              <a:rPr lang="en-US" dirty="0" smtClean="0"/>
              <a:t>execution of a learned procedure, caused by failing </a:t>
            </a:r>
          </a:p>
          <a:p>
            <a:r>
              <a:rPr lang="en-US" dirty="0" smtClean="0"/>
              <a:t>to correctly evaluate the state of the interface.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7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discuss how to prevent errors of these sorts. </a:t>
            </a:r>
          </a:p>
          <a:p>
            <a:r>
              <a:rPr lang="en-US" dirty="0" smtClean="0"/>
              <a:t>In a computer interface, you can deal with capture </a:t>
            </a:r>
          </a:p>
          <a:p>
            <a:r>
              <a:rPr lang="en-US" dirty="0" smtClean="0"/>
              <a:t>errors by avoiding very common action sequences </a:t>
            </a:r>
          </a:p>
          <a:p>
            <a:r>
              <a:rPr lang="en-US" dirty="0" smtClean="0"/>
              <a:t>that have identical prefixes. </a:t>
            </a:r>
          </a:p>
          <a:p>
            <a:endParaRPr lang="en-US" dirty="0" smtClean="0"/>
          </a:p>
          <a:p>
            <a:r>
              <a:rPr lang="en-US" dirty="0" smtClean="0"/>
              <a:t>Description errors can be fought off by applying </a:t>
            </a:r>
          </a:p>
          <a:p>
            <a:r>
              <a:rPr lang="en-US" dirty="0" smtClean="0"/>
              <a:t>the converse of the Consistency heuristic: different </a:t>
            </a:r>
          </a:p>
          <a:p>
            <a:r>
              <a:rPr lang="en-US" dirty="0" smtClean="0"/>
              <a:t>things should look and act different, so that it will </a:t>
            </a:r>
          </a:p>
          <a:p>
            <a:r>
              <a:rPr lang="en-US" dirty="0" smtClean="0"/>
              <a:t>be harder to make description errors between them. </a:t>
            </a:r>
          </a:p>
          <a:p>
            <a:r>
              <a:rPr lang="en-US" dirty="0" smtClean="0"/>
              <a:t>Avoid actions with very similar descriptions, like </a:t>
            </a:r>
          </a:p>
          <a:p>
            <a:r>
              <a:rPr lang="en-US" dirty="0" smtClean="0"/>
              <a:t>long rows of identical buttons. </a:t>
            </a:r>
          </a:p>
          <a:p>
            <a:endParaRPr lang="en-US" dirty="0" smtClean="0"/>
          </a:p>
          <a:p>
            <a:r>
              <a:rPr lang="en-US" dirty="0" smtClean="0"/>
              <a:t>You can also reduce description errors by making </a:t>
            </a:r>
          </a:p>
          <a:p>
            <a:r>
              <a:rPr lang="en-US" dirty="0" smtClean="0"/>
              <a:t>sure that dangerous functions (hard to recover from </a:t>
            </a:r>
          </a:p>
          <a:p>
            <a:r>
              <a:rPr lang="en-US" dirty="0" smtClean="0"/>
              <a:t>if invoked accidentally) are well-separated from </a:t>
            </a:r>
          </a:p>
          <a:p>
            <a:r>
              <a:rPr lang="en-US" dirty="0" smtClean="0"/>
              <a:t>frequently-used commands.  Outlook 2003 makes </a:t>
            </a:r>
          </a:p>
          <a:p>
            <a:r>
              <a:rPr lang="en-US" dirty="0" smtClean="0"/>
              <a:t>this mistake: when you right-click on an email </a:t>
            </a:r>
          </a:p>
          <a:p>
            <a:r>
              <a:rPr lang="en-US" dirty="0" smtClean="0"/>
              <a:t>attachment, you get a menu that mixes common </a:t>
            </a:r>
          </a:p>
          <a:p>
            <a:r>
              <a:rPr lang="en-US" dirty="0" smtClean="0"/>
              <a:t>commands (Open, Save As) with less common and </a:t>
            </a:r>
          </a:p>
          <a:p>
            <a:r>
              <a:rPr lang="en-US" dirty="0" smtClean="0"/>
              <a:t>less recoverable ones – if you print that big file by </a:t>
            </a:r>
          </a:p>
          <a:p>
            <a:r>
              <a:rPr lang="en-US" dirty="0" smtClean="0"/>
              <a:t>mistake, you can’t get the paper back.  And if you </a:t>
            </a:r>
          </a:p>
          <a:p>
            <a:r>
              <a:rPr lang="en-US" dirty="0" smtClean="0"/>
              <a:t>Remove the attachment, it’s even worse – undo </a:t>
            </a:r>
          </a:p>
          <a:p>
            <a:r>
              <a:rPr lang="en-US" dirty="0" smtClean="0"/>
              <a:t>won’t bring it back!  (Thanks to Amir </a:t>
            </a:r>
            <a:r>
              <a:rPr lang="en-US" dirty="0" err="1" smtClean="0"/>
              <a:t>Karger</a:t>
            </a:r>
            <a:r>
              <a:rPr lang="en-US" dirty="0" smtClean="0"/>
              <a:t> for </a:t>
            </a:r>
          </a:p>
          <a:p>
            <a:r>
              <a:rPr lang="en-US" dirty="0" smtClean="0"/>
              <a:t>this example.)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18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http://www.ssw.com.au/ssw/Standards/Rules/RulesToBetterinterfaces.aspx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4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ways to avoid or mitigate mode </a:t>
            </a:r>
          </a:p>
          <a:p>
            <a:r>
              <a:rPr lang="en-US" dirty="0" smtClean="0"/>
              <a:t>errors.  Eliminating the modes entirely is best, </a:t>
            </a:r>
          </a:p>
          <a:p>
            <a:r>
              <a:rPr lang="en-US" dirty="0" smtClean="0"/>
              <a:t>although not always possible.  Modes do have some </a:t>
            </a:r>
          </a:p>
          <a:p>
            <a:r>
              <a:rPr lang="en-US" dirty="0" smtClean="0"/>
              <a:t>uses – they make command sets smaller, for </a:t>
            </a:r>
          </a:p>
          <a:p>
            <a:r>
              <a:rPr lang="en-US" dirty="0" smtClean="0"/>
              <a:t>example.  When modes are necessary, it’s essential </a:t>
            </a:r>
          </a:p>
          <a:p>
            <a:r>
              <a:rPr lang="en-US" dirty="0" smtClean="0"/>
              <a:t>to make the mode visible.  But visibility is a much </a:t>
            </a:r>
          </a:p>
          <a:p>
            <a:r>
              <a:rPr lang="en-US" dirty="0" smtClean="0"/>
              <a:t>harder problem for mode status than it is for </a:t>
            </a:r>
          </a:p>
          <a:p>
            <a:r>
              <a:rPr lang="en-US" dirty="0" smtClean="0"/>
              <a:t>affordances. When mode errors occur, the user isn’t </a:t>
            </a:r>
          </a:p>
          <a:p>
            <a:r>
              <a:rPr lang="en-US" dirty="0" smtClean="0"/>
              <a:t>actively looking for the mode, like they might </a:t>
            </a:r>
          </a:p>
          <a:p>
            <a:r>
              <a:rPr lang="en-US" dirty="0" smtClean="0"/>
              <a:t>actively look for a control.  As a result, mode status </a:t>
            </a:r>
          </a:p>
          <a:p>
            <a:r>
              <a:rPr lang="en-US" dirty="0" smtClean="0"/>
              <a:t>indicators must be visible in the user’s locus of </a:t>
            </a:r>
          </a:p>
          <a:p>
            <a:r>
              <a:rPr lang="en-US" dirty="0" smtClean="0"/>
              <a:t>attention.  That’s why the Caps Lock light, which </a:t>
            </a:r>
          </a:p>
          <a:p>
            <a:r>
              <a:rPr lang="en-US" dirty="0" smtClean="0"/>
              <a:t>displays the status of the Caps Lock mode on a </a:t>
            </a:r>
          </a:p>
          <a:p>
            <a:r>
              <a:rPr lang="en-US" dirty="0" smtClean="0"/>
              <a:t>keyboard, doesn’t really work. </a:t>
            </a:r>
          </a:p>
          <a:p>
            <a:r>
              <a:rPr lang="en-US" dirty="0" smtClean="0"/>
              <a:t>Other solutions are spring-loaded or temporary </a:t>
            </a:r>
          </a:p>
          <a:p>
            <a:r>
              <a:rPr lang="en-US" dirty="0" smtClean="0"/>
              <a:t>modes. With a spring-loaded mode, the user has to </a:t>
            </a:r>
          </a:p>
          <a:p>
            <a:r>
              <a:rPr lang="en-US" dirty="0" smtClean="0"/>
              <a:t>do something active to stay in the alternate mode, </a:t>
            </a:r>
          </a:p>
          <a:p>
            <a:r>
              <a:rPr lang="en-US" dirty="0" smtClean="0"/>
              <a:t>essentially eliminating the chance that they’ll forget </a:t>
            </a:r>
          </a:p>
          <a:p>
            <a:r>
              <a:rPr lang="en-US" dirty="0" smtClean="0"/>
              <a:t>what mode they’re in.  The Shift key is a </a:t>
            </a:r>
            <a:r>
              <a:rPr lang="en-US" dirty="0" err="1" smtClean="0"/>
              <a:t>springloaded</a:t>
            </a:r>
            <a:r>
              <a:rPr lang="en-US" dirty="0" smtClean="0"/>
              <a:t> version of the uppercase mode.  Drag-</a:t>
            </a:r>
            <a:r>
              <a:rPr lang="en-US" dirty="0" err="1" smtClean="0"/>
              <a:t>anddrop</a:t>
            </a:r>
            <a:r>
              <a:rPr lang="en-US" dirty="0" smtClean="0"/>
              <a:t> is another spring-loaded mode; you’re only </a:t>
            </a:r>
          </a:p>
          <a:p>
            <a:r>
              <a:rPr lang="en-US" dirty="0" smtClean="0"/>
              <a:t>dragging as long as you hold down the mouse </a:t>
            </a:r>
          </a:p>
          <a:p>
            <a:r>
              <a:rPr lang="en-US" dirty="0" smtClean="0"/>
              <a:t>button.  Temporary modes are similarly short-term.  </a:t>
            </a:r>
          </a:p>
          <a:p>
            <a:r>
              <a:rPr lang="en-US" dirty="0" smtClean="0"/>
              <a:t>For example, in many graphics programs, when </a:t>
            </a:r>
          </a:p>
          <a:p>
            <a:r>
              <a:rPr lang="en-US" dirty="0" smtClean="0"/>
              <a:t>you select a drawing object like a rectangle or line </a:t>
            </a:r>
          </a:p>
          <a:p>
            <a:r>
              <a:rPr lang="en-US" dirty="0" smtClean="0"/>
              <a:t>from the palette, that drawing mode is active only </a:t>
            </a:r>
          </a:p>
          <a:p>
            <a:r>
              <a:rPr lang="en-US" dirty="0" smtClean="0"/>
              <a:t>for one mouse gesture.  Once you’ve drawn one </a:t>
            </a:r>
          </a:p>
          <a:p>
            <a:r>
              <a:rPr lang="en-US" dirty="0" smtClean="0"/>
              <a:t>rectangle, the mode automatically reverts to </a:t>
            </a:r>
          </a:p>
          <a:p>
            <a:r>
              <a:rPr lang="en-US" dirty="0" smtClean="0"/>
              <a:t>ordinary pointer selection. </a:t>
            </a:r>
          </a:p>
          <a:p>
            <a:r>
              <a:rPr lang="en-US" dirty="0" smtClean="0"/>
              <a:t>Finally, you can also mitigate the effects of mode </a:t>
            </a:r>
          </a:p>
          <a:p>
            <a:r>
              <a:rPr lang="en-US" dirty="0" smtClean="0"/>
              <a:t>errors by designing action sets so that no two </a:t>
            </a:r>
          </a:p>
          <a:p>
            <a:r>
              <a:rPr lang="en-US" dirty="0" smtClean="0"/>
              <a:t>modes share any actions.  Mode errors may still </a:t>
            </a:r>
          </a:p>
          <a:p>
            <a:r>
              <a:rPr lang="en-US" dirty="0" smtClean="0"/>
              <a:t>occur, when the user invokes an action in the </a:t>
            </a:r>
          </a:p>
          <a:p>
            <a:r>
              <a:rPr lang="en-US" dirty="0" smtClean="0"/>
              <a:t>wrong mode, but the action can simply be ignored </a:t>
            </a:r>
          </a:p>
          <a:p>
            <a:r>
              <a:rPr lang="en-US" dirty="0" smtClean="0"/>
              <a:t>rather than triggering any undesired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2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 avoid lapses in procedure execution is </a:t>
            </a:r>
          </a:p>
          <a:p>
            <a:r>
              <a:rPr lang="en-US" dirty="0" smtClean="0"/>
              <a:t>to keep procedures short, so that users have fewer </a:t>
            </a:r>
          </a:p>
          <a:p>
            <a:r>
              <a:rPr lang="en-US" dirty="0" smtClean="0"/>
              <a:t>steps to potentially forget.  (Striving for simplicity </a:t>
            </a:r>
          </a:p>
          <a:p>
            <a:r>
              <a:rPr lang="en-US" dirty="0" smtClean="0"/>
              <a:t>often does this as a side-effect.)  It’s also helpful to </a:t>
            </a:r>
          </a:p>
          <a:p>
            <a:r>
              <a:rPr lang="en-US" dirty="0" smtClean="0"/>
              <a:t>put more obvious structure on the procedure, a </a:t>
            </a:r>
          </a:p>
          <a:p>
            <a:r>
              <a:rPr lang="en-US" dirty="0" smtClean="0"/>
              <a:t>technique called dialog closure (</a:t>
            </a:r>
            <a:r>
              <a:rPr lang="en-US" dirty="0" err="1" smtClean="0"/>
              <a:t>Shneiderman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Designing the User Interface). Action sequences </a:t>
            </a:r>
          </a:p>
          <a:p>
            <a:r>
              <a:rPr lang="en-US" dirty="0" smtClean="0"/>
              <a:t>should be designed with a beginning, a middle, and </a:t>
            </a:r>
          </a:p>
          <a:p>
            <a:r>
              <a:rPr lang="en-US" dirty="0" smtClean="0"/>
              <a:t>an end.  For example, think about drag and drop:  </a:t>
            </a:r>
          </a:p>
          <a:p>
            <a:r>
              <a:rPr lang="en-US" dirty="0" smtClean="0"/>
              <a:t>At the beginning, you press the mouse button and </a:t>
            </a:r>
          </a:p>
          <a:p>
            <a:r>
              <a:rPr lang="en-US" dirty="0" smtClean="0"/>
              <a:t>see the object picked up with your cursor. </a:t>
            </a:r>
          </a:p>
          <a:p>
            <a:r>
              <a:rPr lang="en-US" dirty="0" smtClean="0"/>
              <a:t>In the middle, you move the object across the </a:t>
            </a:r>
          </a:p>
          <a:p>
            <a:r>
              <a:rPr lang="en-US" dirty="0" smtClean="0"/>
              <a:t>screen towards your target, getting feedback that </a:t>
            </a:r>
          </a:p>
          <a:p>
            <a:r>
              <a:rPr lang="en-US" dirty="0" smtClean="0"/>
              <a:t>it’s coming along. </a:t>
            </a:r>
          </a:p>
          <a:p>
            <a:r>
              <a:rPr lang="en-US" dirty="0" smtClean="0"/>
              <a:t>At the end, you release the mouse button, and see </a:t>
            </a:r>
          </a:p>
          <a:p>
            <a:r>
              <a:rPr lang="en-US" dirty="0" smtClean="0"/>
              <a:t>the effects of the drop. </a:t>
            </a:r>
          </a:p>
          <a:p>
            <a:r>
              <a:rPr lang="en-US" dirty="0" smtClean="0"/>
              <a:t>The key feature of closure is the feedback you get </a:t>
            </a:r>
          </a:p>
          <a:p>
            <a:r>
              <a:rPr lang="en-US" dirty="0" smtClean="0"/>
              <a:t>at the end of the operation.  This assurance that the </a:t>
            </a:r>
          </a:p>
          <a:p>
            <a:r>
              <a:rPr lang="en-US" dirty="0" smtClean="0"/>
              <a:t>operation completed provides the user with a sense </a:t>
            </a:r>
          </a:p>
          <a:p>
            <a:r>
              <a:rPr lang="en-US" dirty="0" smtClean="0"/>
              <a:t>of accomplishment, some relief, and an opportunity </a:t>
            </a:r>
          </a:p>
          <a:p>
            <a:r>
              <a:rPr lang="en-US" dirty="0" smtClean="0"/>
              <a:t>to clear their working memory of the details of the </a:t>
            </a:r>
          </a:p>
          <a:p>
            <a:r>
              <a:rPr lang="en-US" dirty="0" smtClean="0"/>
              <a:t>task in preparation for another. </a:t>
            </a:r>
          </a:p>
          <a:p>
            <a:r>
              <a:rPr lang="en-US" dirty="0" smtClean="0"/>
              <a:t>Some lapses can be addressed by designing forcing </a:t>
            </a:r>
          </a:p>
          <a:p>
            <a:r>
              <a:rPr lang="en-US" dirty="0" smtClean="0"/>
              <a:t>functions into the interface.  A forcing function is a </a:t>
            </a:r>
          </a:p>
          <a:p>
            <a:r>
              <a:rPr lang="en-US" dirty="0" smtClean="0"/>
              <a:t>feature that forces one step to be performed before </a:t>
            </a:r>
          </a:p>
          <a:p>
            <a:r>
              <a:rPr lang="en-US" dirty="0" smtClean="0"/>
              <a:t>another step.  For example, many cash machines </a:t>
            </a:r>
          </a:p>
          <a:p>
            <a:r>
              <a:rPr lang="en-US" dirty="0" smtClean="0"/>
              <a:t>require you to take your card back before they </a:t>
            </a:r>
          </a:p>
          <a:p>
            <a:r>
              <a:rPr lang="en-US" dirty="0" smtClean="0"/>
              <a:t>dispense any cash to you.  Forcing functions should </a:t>
            </a:r>
          </a:p>
          <a:p>
            <a:r>
              <a:rPr lang="en-US" dirty="0" smtClean="0"/>
              <a:t>be used sparingly, since they reduce user control </a:t>
            </a:r>
          </a:p>
          <a:p>
            <a:r>
              <a:rPr lang="en-US" dirty="0" smtClean="0"/>
              <a:t>and freedom, but when the forced step would be a </a:t>
            </a:r>
          </a:p>
          <a:p>
            <a:r>
              <a:rPr lang="en-US" dirty="0" smtClean="0"/>
              <a:t>costly lapse (like leaving your ATM card behind), </a:t>
            </a:r>
          </a:p>
          <a:p>
            <a:r>
              <a:rPr lang="en-US" dirty="0" smtClean="0"/>
              <a:t>then a forcing function may be worth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unfortunately common strategy for error </a:t>
            </a:r>
          </a:p>
          <a:p>
            <a:r>
              <a:rPr lang="en-US" dirty="0" smtClean="0"/>
              <a:t>prevention is the confirmation dialog, or “Are you </a:t>
            </a:r>
          </a:p>
          <a:p>
            <a:r>
              <a:rPr lang="en-US" dirty="0" smtClean="0"/>
              <a:t>sure?” dialog.  It’s not a good approach, and should </a:t>
            </a:r>
          </a:p>
          <a:p>
            <a:r>
              <a:rPr lang="en-US" dirty="0" smtClean="0"/>
              <a:t>be used only sparingly, for several reasons: </a:t>
            </a:r>
          </a:p>
          <a:p>
            <a:r>
              <a:rPr lang="en-US" dirty="0" smtClean="0"/>
              <a:t>•Confirmation dialogs can substantially reduce the </a:t>
            </a:r>
          </a:p>
          <a:p>
            <a:r>
              <a:rPr lang="en-US" dirty="0" smtClean="0"/>
              <a:t>efficiency of the interface.  In the example above, a </a:t>
            </a:r>
          </a:p>
          <a:p>
            <a:r>
              <a:rPr lang="en-US" dirty="0" smtClean="0"/>
              <a:t>confirmation dialog pops up whenever the user </a:t>
            </a:r>
          </a:p>
          <a:p>
            <a:r>
              <a:rPr lang="en-US" dirty="0" smtClean="0"/>
              <a:t>deletes something, forcing the user to make two </a:t>
            </a:r>
          </a:p>
          <a:p>
            <a:r>
              <a:rPr lang="en-US" dirty="0" smtClean="0"/>
              <a:t>button presses for every delete, instead of just one.  </a:t>
            </a:r>
          </a:p>
          <a:p>
            <a:r>
              <a:rPr lang="en-US" dirty="0" smtClean="0"/>
              <a:t>Frequent commands should avoid confirmations. </a:t>
            </a:r>
          </a:p>
          <a:p>
            <a:r>
              <a:rPr lang="en-US" dirty="0" smtClean="0"/>
              <a:t>•If a confirmation dialog is frequently seen – for </a:t>
            </a:r>
          </a:p>
          <a:p>
            <a:r>
              <a:rPr lang="en-US" dirty="0" smtClean="0"/>
              <a:t>example, every time the Delete button is pressed – </a:t>
            </a:r>
          </a:p>
          <a:p>
            <a:r>
              <a:rPr lang="en-US" dirty="0" smtClean="0"/>
              <a:t>then the expert users will learn to expect it, and will </a:t>
            </a:r>
          </a:p>
          <a:p>
            <a:r>
              <a:rPr lang="en-US" dirty="0" smtClean="0"/>
              <a:t>start to include it in their habitual procedure.  In </a:t>
            </a:r>
          </a:p>
          <a:p>
            <a:r>
              <a:rPr lang="en-US" dirty="0" smtClean="0"/>
              <a:t>other words, to delete something, the user will learn </a:t>
            </a:r>
          </a:p>
          <a:p>
            <a:r>
              <a:rPr lang="en-US" dirty="0" smtClean="0"/>
              <a:t>to push Delete and then OK, without reading or </a:t>
            </a:r>
          </a:p>
          <a:p>
            <a:r>
              <a:rPr lang="en-US" dirty="0" smtClean="0"/>
              <a:t>even thinking about the confirmation dialog!  The </a:t>
            </a:r>
          </a:p>
          <a:p>
            <a:r>
              <a:rPr lang="en-US" dirty="0" smtClean="0"/>
              <a:t>dialog has then completely lost its effectiveness, </a:t>
            </a:r>
          </a:p>
          <a:p>
            <a:r>
              <a:rPr lang="en-US" dirty="0" smtClean="0"/>
              <a:t>serving only to slow down the interface without </a:t>
            </a:r>
          </a:p>
          <a:p>
            <a:r>
              <a:rPr lang="en-US" dirty="0" smtClean="0"/>
              <a:t>actually preventing any errors. </a:t>
            </a:r>
          </a:p>
          <a:p>
            <a:r>
              <a:rPr lang="en-US" dirty="0" smtClean="0"/>
              <a:t>In general, reversibility (i.e. undo) is a far better </a:t>
            </a:r>
          </a:p>
          <a:p>
            <a:r>
              <a:rPr lang="en-US" dirty="0" smtClean="0"/>
              <a:t>solution than confirmation.  Even a web interface </a:t>
            </a:r>
          </a:p>
          <a:p>
            <a:r>
              <a:rPr lang="en-US" dirty="0" smtClean="0"/>
              <a:t>can provide at least single-level undo (undoing the </a:t>
            </a:r>
          </a:p>
          <a:p>
            <a:r>
              <a:rPr lang="en-US" dirty="0" smtClean="0"/>
              <a:t>last operation).  Operations that are very hard to </a:t>
            </a:r>
          </a:p>
          <a:p>
            <a:r>
              <a:rPr lang="en-US" dirty="0" smtClean="0"/>
              <a:t>reverse may deserve confirmation, however.  For </a:t>
            </a:r>
          </a:p>
          <a:p>
            <a:r>
              <a:rPr lang="en-US" dirty="0" smtClean="0"/>
              <a:t>example, quitting an application with unsaved work </a:t>
            </a:r>
          </a:p>
          <a:p>
            <a:r>
              <a:rPr lang="en-US" dirty="0" smtClean="0"/>
              <a:t>is hard to undo – but a well-designed application </a:t>
            </a:r>
          </a:p>
          <a:p>
            <a:r>
              <a:rPr lang="en-US" dirty="0" smtClean="0"/>
              <a:t>could make even this undoable, using automatic </a:t>
            </a:r>
          </a:p>
          <a:p>
            <a:r>
              <a:rPr lang="en-US" dirty="0" smtClean="0"/>
              <a:t>save or keeping unsaved drafts in a special </a:t>
            </a:r>
          </a:p>
          <a:p>
            <a:r>
              <a:rPr lang="en-US" dirty="0" smtClean="0"/>
              <a:t>directory.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56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a scrollbar that keeps popping</a:t>
            </a:r>
            <a:r>
              <a:rPr lang="en-US" baseline="0" dirty="0" smtClean="0"/>
              <a:t> up with “too far! Too far!” Nonsense entries can be ignored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important kind of consistency is in wording.  Use the same terms throughout your user interface.  If your interface </a:t>
            </a:r>
            <a:r>
              <a:rPr lang="en-US" baseline="0" dirty="0" smtClean="0"/>
              <a:t> </a:t>
            </a:r>
            <a:r>
              <a:rPr lang="en-US" dirty="0" smtClean="0"/>
              <a:t>says “share price” in one place, “stock price” in another, and “stock quote” in a third, users will wonder whether these are </a:t>
            </a:r>
            <a:r>
              <a:rPr lang="en-US" baseline="0" dirty="0" smtClean="0"/>
              <a:t> </a:t>
            </a:r>
            <a:r>
              <a:rPr lang="en-US" dirty="0" smtClean="0"/>
              <a:t>three different things you’re talking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www.retailshakennotstirred.com</a:t>
            </a:r>
            <a:r>
              <a:rPr lang="en-US" dirty="0" smtClean="0"/>
              <a:t>/retail-shaken-not-stirred/2009/10/conversion-tip-</a:t>
            </a:r>
            <a:r>
              <a:rPr lang="en-US" dirty="0" err="1" smtClean="0"/>
              <a:t>dont</a:t>
            </a:r>
            <a:r>
              <a:rPr lang="en-US" dirty="0" smtClean="0"/>
              <a:t>-let-bad-error-messages-cost-you-</a:t>
            </a:r>
            <a:r>
              <a:rPr lang="en-US" dirty="0" err="1" smtClean="0"/>
              <a:t>sales.html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Error messages should be expressed in plain language (no codes), precisely indicate the problem, and constructively suggest a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www.retailshakennotstirred.com</a:t>
            </a:r>
            <a:r>
              <a:rPr lang="en-US" dirty="0" smtClean="0"/>
              <a:t>/retail-shaken-not-stirred/2009/10/conversion-tip-</a:t>
            </a:r>
            <a:r>
              <a:rPr lang="en-US" dirty="0" err="1" smtClean="0"/>
              <a:t>dont</a:t>
            </a:r>
            <a:r>
              <a:rPr lang="en-US" dirty="0" smtClean="0"/>
              <a:t>-let-bad-error-messages-cost-you-</a:t>
            </a:r>
            <a:r>
              <a:rPr lang="en-US" dirty="0" err="1" smtClean="0"/>
              <a:t>sales.html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message should be worded </a:t>
            </a:r>
          </a:p>
          <a:p>
            <a:r>
              <a:rPr lang="en-US" dirty="0" smtClean="0"/>
              <a:t>to take as much blame as possible away from the </a:t>
            </a:r>
          </a:p>
          <a:p>
            <a:r>
              <a:rPr lang="en-US" dirty="0" smtClean="0"/>
              <a:t>user and heap the blame instead on the system.  </a:t>
            </a:r>
          </a:p>
          <a:p>
            <a:r>
              <a:rPr lang="en-US" dirty="0" smtClean="0"/>
              <a:t>Save the user’s face; don’t worry about the </a:t>
            </a:r>
          </a:p>
          <a:p>
            <a:r>
              <a:rPr lang="en-US" dirty="0" smtClean="0"/>
              <a:t>computer’s.  The computer doesn’t feel it, and in </a:t>
            </a:r>
          </a:p>
          <a:p>
            <a:r>
              <a:rPr lang="en-US" dirty="0" smtClean="0"/>
              <a:t>many cases it is the interface’s fault anyway for not </a:t>
            </a:r>
          </a:p>
          <a:p>
            <a:r>
              <a:rPr lang="en-US" dirty="0" smtClean="0"/>
              <a:t>finding a way to prevent the error in the first place. </a:t>
            </a:r>
          </a:p>
          <a:p>
            <a:r>
              <a:rPr lang="en-US" dirty="0" smtClean="0"/>
              <a:t>Many words that are unfortunately common in </a:t>
            </a:r>
          </a:p>
          <a:p>
            <a:r>
              <a:rPr lang="en-US" dirty="0" smtClean="0"/>
              <a:t>technical error messages have emotionally-charged </a:t>
            </a:r>
          </a:p>
          <a:p>
            <a:r>
              <a:rPr lang="en-US" dirty="0" smtClean="0"/>
              <a:t>meanings in ordinary language; examples include </a:t>
            </a:r>
          </a:p>
          <a:p>
            <a:r>
              <a:rPr lang="en-US" dirty="0" smtClean="0"/>
              <a:t>“fatal”, “illegal”, “abort”, etc.  Avoid them.  Use </a:t>
            </a:r>
          </a:p>
          <a:p>
            <a:r>
              <a:rPr lang="en-US" dirty="0" smtClean="0"/>
              <a:t>neutral language.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AutoCAD</a:t>
            </a:r>
            <a:r>
              <a:rPr lang="en-US" baseline="0" dirty="0" smtClean="0"/>
              <a:t> example!!</a:t>
            </a:r>
          </a:p>
          <a:p>
            <a:endParaRPr lang="en-US" baseline="0" dirty="0" smtClean="0"/>
          </a:p>
          <a:p>
            <a:r>
              <a:rPr lang="en-US" dirty="0" smtClean="0"/>
              <a:t>The tooltip shown at the bottom isn’t strictly an </a:t>
            </a:r>
          </a:p>
          <a:p>
            <a:r>
              <a:rPr lang="en-US" dirty="0" smtClean="0"/>
              <a:t>error message, but it actually appeared in a </a:t>
            </a:r>
          </a:p>
          <a:p>
            <a:r>
              <a:rPr lang="en-US" dirty="0" smtClean="0"/>
              <a:t>production version of </a:t>
            </a:r>
            <a:r>
              <a:rPr lang="en-US" dirty="0" err="1" smtClean="0"/>
              <a:t>AutoCad</a:t>
            </a:r>
            <a:r>
              <a:rPr lang="en-US" dirty="0" smtClean="0"/>
              <a:t>!  As the story goes, </a:t>
            </a:r>
          </a:p>
          <a:p>
            <a:r>
              <a:rPr lang="en-US" dirty="0" smtClean="0"/>
              <a:t>it was inserted by a programmer as a joke, but </a:t>
            </a:r>
          </a:p>
          <a:p>
            <a:r>
              <a:rPr lang="en-US" dirty="0" smtClean="0"/>
              <a:t>somehow never removed before release.  Even as a </a:t>
            </a:r>
          </a:p>
          <a:p>
            <a:r>
              <a:rPr lang="en-US" dirty="0" smtClean="0"/>
              <a:t>joke, it demonstrates a lack of respect for the </a:t>
            </a:r>
          </a:p>
          <a:p>
            <a:r>
              <a:rPr lang="en-US" dirty="0" smtClean="0"/>
              <a:t>intelligence of the human being on the other side of </a:t>
            </a:r>
          </a:p>
          <a:p>
            <a:r>
              <a:rPr lang="en-US" dirty="0" smtClean="0"/>
              <a:t>the screen.  That attitude is exactly wrong for user </a:t>
            </a:r>
          </a:p>
          <a:p>
            <a:r>
              <a:rPr lang="en-US" dirty="0" smtClean="0"/>
              <a:t>interface design.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Error messages should be expressed in plain language (no codes), precisely indicate the problem, and constructively suggest a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Heuristic Evaluation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 and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8" y="496288"/>
            <a:ext cx="7935508" cy="128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69" y="2017831"/>
            <a:ext cx="625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Nerding</a:t>
            </a:r>
            <a:r>
              <a:rPr lang="en-US" sz="2400" dirty="0" smtClean="0">
                <a:solidFill>
                  <a:srgbClr val="FFFFFF"/>
                </a:solidFill>
              </a:rPr>
              <a:t> out. People know the word “password.”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2013-08-16 19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50"/>
            <a:ext cx="6654800" cy="570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4800" y="1826683"/>
            <a:ext cx="2369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Error messages are too far away from where they can be corrected.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Also, can we say “nerd language” for the error messages themselves?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7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2" y="1666031"/>
            <a:ext cx="8760903" cy="4227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379" y="907058"/>
            <a:ext cx="456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Be polite » don’t blame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992575">
            <a:off x="664452" y="4619888"/>
            <a:ext cx="257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FATAL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9882063">
            <a:off x="4878160" y="4557120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ILLEGAL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205842">
            <a:off x="5718958" y="809545"/>
            <a:ext cx="2967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ABORTED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46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polite even when you’re coding for yourself…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006600"/>
            <a:ext cx="67818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7" y="1671737"/>
            <a:ext cx="8587172" cy="1066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379" y="907058"/>
            <a:ext cx="586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Provide suggestions/examples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79" y="3256437"/>
            <a:ext cx="80860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Restate the user’s input</a:t>
            </a:r>
          </a:p>
          <a:p>
            <a:pPr lvl="1"/>
            <a:r>
              <a:rPr lang="en-US" sz="2800" dirty="0" smtClean="0">
                <a:solidFill>
                  <a:srgbClr val="A6A6A6"/>
                </a:solidFill>
              </a:rPr>
              <a:t>» not “cannot open file”, but “cannot open file named </a:t>
            </a:r>
            <a:r>
              <a:rPr lang="en-US" sz="2800" dirty="0" err="1" smtClean="0">
                <a:solidFill>
                  <a:srgbClr val="A6A6A6"/>
                </a:solidFill>
              </a:rPr>
              <a:t>paper.doc</a:t>
            </a:r>
            <a:r>
              <a:rPr lang="en-US" sz="2800" dirty="0" smtClean="0">
                <a:solidFill>
                  <a:srgbClr val="A6A6A6"/>
                </a:solidFill>
              </a:rPr>
              <a:t>”</a:t>
            </a:r>
            <a:endParaRPr lang="en-US" sz="28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4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Help users recognize, diagnose, and recover from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389"/>
            <a:ext cx="8229600" cy="4161774"/>
          </a:xfrm>
        </p:spPr>
        <p:txBody>
          <a:bodyPr/>
          <a:lstStyle/>
          <a:p>
            <a:r>
              <a:rPr lang="en-US" dirty="0" smtClean="0"/>
              <a:t>Use plain language</a:t>
            </a:r>
          </a:p>
          <a:p>
            <a:r>
              <a:rPr lang="en-US" dirty="0" smtClean="0"/>
              <a:t>Identify the problem</a:t>
            </a:r>
          </a:p>
          <a:p>
            <a:r>
              <a:rPr lang="en-US" dirty="0" smtClean="0"/>
              <a:t>Constructively suggest a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3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Tony’s Password Creation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Throwaway: </a:t>
            </a:r>
            <a:r>
              <a:rPr lang="en-US" dirty="0" smtClean="0">
                <a:solidFill>
                  <a:srgbClr val="BFBFBF"/>
                </a:solidFill>
              </a:rPr>
              <a:t>standard</a:t>
            </a:r>
          </a:p>
          <a:p>
            <a:r>
              <a:rPr lang="en-US" dirty="0" smtClean="0"/>
              <a:t>May return site: </a:t>
            </a:r>
            <a:r>
              <a:rPr lang="en-US" dirty="0" err="1" smtClean="0">
                <a:solidFill>
                  <a:srgbClr val="BFBFBF"/>
                </a:solidFill>
              </a:rPr>
              <a:t>standard</a:t>
            </a:r>
            <a:r>
              <a:rPr lang="en-US" u="sng" dirty="0" err="1" smtClean="0">
                <a:solidFill>
                  <a:srgbClr val="BFBFBF"/>
                </a:solidFill>
              </a:rPr>
              <a:t>Plus</a:t>
            </a:r>
            <a:endParaRPr lang="en-US" u="sng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Super secure site: </a:t>
            </a:r>
            <a:r>
              <a:rPr lang="en-US" dirty="0" smtClean="0">
                <a:solidFill>
                  <a:srgbClr val="BFBFBF"/>
                </a:solidFill>
              </a:rPr>
              <a:t>s!4nd4rdP!u5</a:t>
            </a:r>
          </a:p>
          <a:p>
            <a:endParaRPr lang="en-US" dirty="0"/>
          </a:p>
          <a:p>
            <a:r>
              <a:rPr lang="en-US" dirty="0" smtClean="0"/>
              <a:t>May return site (</a:t>
            </a:r>
            <a:r>
              <a:rPr lang="en-US" dirty="0" err="1" smtClean="0"/>
              <a:t>req</a:t>
            </a:r>
            <a:r>
              <a:rPr lang="en-US" dirty="0" smtClean="0"/>
              <a:t> number): </a:t>
            </a:r>
            <a:r>
              <a:rPr lang="en-US" dirty="0" smtClean="0">
                <a:solidFill>
                  <a:srgbClr val="BFBFBF"/>
                </a:solidFill>
              </a:rPr>
              <a:t>standardPlus</a:t>
            </a:r>
            <a:r>
              <a:rPr lang="en-US" u="sng" dirty="0" smtClean="0">
                <a:solidFill>
                  <a:srgbClr val="BFBFBF"/>
                </a:solidFill>
              </a:rPr>
              <a:t>1</a:t>
            </a:r>
          </a:p>
          <a:p>
            <a:r>
              <a:rPr lang="en-US" dirty="0" smtClean="0"/>
              <a:t>May return site (</a:t>
            </a:r>
            <a:r>
              <a:rPr lang="en-US" dirty="0" err="1" smtClean="0"/>
              <a:t>req</a:t>
            </a:r>
            <a:r>
              <a:rPr lang="en-US" dirty="0" smtClean="0"/>
              <a:t> punctuation): </a:t>
            </a:r>
            <a:r>
              <a:rPr lang="en-US" dirty="0" err="1" smtClean="0">
                <a:solidFill>
                  <a:srgbClr val="BFBFBF"/>
                </a:solidFill>
              </a:rPr>
              <a:t>standardPlus</a:t>
            </a:r>
            <a:r>
              <a:rPr lang="en-US" u="sng" dirty="0" smtClean="0">
                <a:solidFill>
                  <a:srgbClr val="BFBFBF"/>
                </a:solidFill>
              </a:rPr>
              <a:t>!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0" y="346387"/>
            <a:ext cx="8692484" cy="60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81000"/>
            <a:ext cx="8712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the class, you should be able to: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Understand and be able to describe components of three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heuristics: consistency &amp; standards; error recovery; error prevention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 Distinguish and describe three different types of interface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11" y="875449"/>
            <a:ext cx="6409442" cy="1725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3312" y="2869120"/>
            <a:ext cx="6409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Yes, but mainly because I don’t know what your policy on passwords is.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If you ask me what my email address is, I also don’t remember what dummy email address I gave you.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5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hopping c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9120188" cy="6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 return lane example…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shopping-cart-5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6175"/>
            <a:ext cx="7340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 return 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568" y="1600200"/>
            <a:ext cx="3818232" cy="4525963"/>
          </a:xfrm>
        </p:spPr>
        <p:txBody>
          <a:bodyPr/>
          <a:lstStyle/>
          <a:p>
            <a:r>
              <a:rPr lang="en-US" dirty="0" smtClean="0"/>
              <a:t>Constraining width of the lane makes it impossible to “get it wrong”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447px-Shopping_Cart_Retu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2" y="1417638"/>
            <a:ext cx="4241795" cy="56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Error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Design to prevent errors from occurring</a:t>
            </a:r>
          </a:p>
          <a:p>
            <a:r>
              <a:rPr lang="en-US" dirty="0" smtClean="0"/>
              <a:t>Eliminate error-prone conditions</a:t>
            </a:r>
          </a:p>
          <a:p>
            <a:r>
              <a:rPr lang="en-US" dirty="0" smtClean="0"/>
              <a:t>Present </a:t>
            </a:r>
            <a:r>
              <a:rPr lang="en-US" dirty="0"/>
              <a:t>users with a confirmation option before they commit to the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Fly in a Ur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24025"/>
            <a:ext cx="4537075" cy="42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3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techniques (on the 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184" y="1417638"/>
            <a:ext cx="3765016" cy="1564084"/>
          </a:xfrm>
        </p:spPr>
        <p:txBody>
          <a:bodyPr/>
          <a:lstStyle/>
          <a:p>
            <a:r>
              <a:rPr lang="en-US" dirty="0" smtClean="0"/>
              <a:t>Grey out illegal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7" y="1417638"/>
            <a:ext cx="2398859" cy="46578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95189" y="3673323"/>
            <a:ext cx="5710659" cy="2683027"/>
            <a:chOff x="3195189" y="3673323"/>
            <a:chExt cx="5710659" cy="26830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5189" y="4815096"/>
              <a:ext cx="5710659" cy="1541254"/>
            </a:xfrm>
            <a:prstGeom prst="rect">
              <a:avLst/>
            </a:prstGeom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001168" y="3673323"/>
              <a:ext cx="3890888" cy="15640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Avoid typing errors through selection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3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Error Prevention (on the 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25100"/>
            <a:ext cx="4572000" cy="4901064"/>
          </a:xfrm>
        </p:spPr>
        <p:txBody>
          <a:bodyPr/>
          <a:lstStyle/>
          <a:p>
            <a:r>
              <a:rPr lang="en-US" dirty="0" smtClean="0"/>
              <a:t>Provides auto-complete suggestions for city</a:t>
            </a:r>
          </a:p>
          <a:p>
            <a:r>
              <a:rPr lang="en-US" dirty="0" smtClean="0"/>
              <a:t>Date picker for dates (while still allowing for text-entry)</a:t>
            </a:r>
          </a:p>
          <a:p>
            <a:r>
              <a:rPr lang="en-US" dirty="0" smtClean="0"/>
              <a:t>Greys out inappropriate “check out” dates given “check in” dates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Cheap___Discount_Travel_Deals__Flights___Hotels___Hotwire.c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225099"/>
            <a:ext cx="3659330" cy="56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Slips (and lapses)</a:t>
            </a:r>
          </a:p>
          <a:p>
            <a:pPr lvl="1"/>
            <a:r>
              <a:rPr lang="en-US" dirty="0" smtClean="0"/>
              <a:t>» failure to correctly execute a procedure</a:t>
            </a:r>
          </a:p>
          <a:p>
            <a:pPr lvl="1"/>
            <a:r>
              <a:rPr lang="en-US" dirty="0" smtClean="0"/>
              <a:t>» slip is a failure </a:t>
            </a:r>
            <a:r>
              <a:rPr lang="en-US" dirty="0" smtClean="0"/>
              <a:t>of </a:t>
            </a:r>
            <a:r>
              <a:rPr lang="en-US" dirty="0" smtClean="0"/>
              <a:t>execution; lapse is a failure of memory</a:t>
            </a:r>
          </a:p>
          <a:p>
            <a:pPr lvl="1"/>
            <a:r>
              <a:rPr lang="en-US" dirty="0" smtClean="0"/>
              <a:t>» typically found in skilled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Mistakes</a:t>
            </a:r>
          </a:p>
          <a:p>
            <a:pPr lvl="1"/>
            <a:r>
              <a:rPr lang="en-US" dirty="0" smtClean="0"/>
              <a:t>» using wrong procedure for goal</a:t>
            </a:r>
          </a:p>
          <a:p>
            <a:pPr lvl="1"/>
            <a:r>
              <a:rPr lang="en-US" dirty="0" smtClean="0"/>
              <a:t>» typically found in rule-based </a:t>
            </a:r>
            <a:r>
              <a:rPr lang="en-US" dirty="0" err="1" smtClean="0"/>
              <a:t>behaviour</a:t>
            </a:r>
            <a:r>
              <a:rPr lang="en-US" dirty="0" smtClean="0"/>
              <a:t> or problem-solving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 (and lapses)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Capture error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» frequently done activity takes charge instead of intended one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leave your house, and end up walking toward school instead of to the grocery store</a:t>
            </a:r>
          </a:p>
          <a:p>
            <a:endParaRPr lang="en-US" dirty="0"/>
          </a:p>
          <a:p>
            <a:r>
              <a:rPr lang="en-US" dirty="0" smtClean="0"/>
              <a:t>Description error </a:t>
            </a:r>
            <a:r>
              <a:rPr lang="en-US" dirty="0" smtClean="0">
                <a:solidFill>
                  <a:srgbClr val="D9D9D9"/>
                </a:solidFill>
              </a:rPr>
              <a:t>» intended action similar to others </a:t>
            </a:r>
            <a:r>
              <a:rPr lang="en-US" dirty="0" smtClean="0">
                <a:solidFill>
                  <a:srgbClr val="A6A6A6"/>
                </a:solidFill>
              </a:rPr>
              <a:t>that are possible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pour orange juice on cereal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throwing shirt into toilet instead of hamper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 (and lapses)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Loss of intention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» forgetting the goal partway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walking into a room, forgetting why you went there</a:t>
            </a:r>
          </a:p>
          <a:p>
            <a:endParaRPr lang="en-US" dirty="0"/>
          </a:p>
          <a:p>
            <a:r>
              <a:rPr lang="en-US" dirty="0" smtClean="0"/>
              <a:t>Omissions due to interruption </a:t>
            </a:r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get coat out, interrupted by phone call; then go out without coat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/>
              <a:t>Omissions due </a:t>
            </a:r>
            <a:r>
              <a:rPr lang="en-US" dirty="0" smtClean="0"/>
              <a:t>to already satisfied goal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walking away from ATM w/o card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» walking away from copier without originals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Consistency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025" cy="49811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Principle of least surprise</a:t>
            </a:r>
          </a:p>
          <a:p>
            <a:pPr lvl="1"/>
            <a:r>
              <a:rPr lang="en-US" dirty="0" smtClean="0"/>
              <a:t>» similar things should act similarly</a:t>
            </a:r>
          </a:p>
          <a:p>
            <a:pPr lvl="1"/>
            <a:r>
              <a:rPr lang="en-US" dirty="0" smtClean="0"/>
              <a:t>» different things should look different</a:t>
            </a:r>
          </a:p>
          <a:p>
            <a:r>
              <a:rPr lang="en-US" dirty="0" smtClean="0"/>
              <a:t>Adhere to platform guidelines</a:t>
            </a:r>
          </a:p>
          <a:p>
            <a:r>
              <a:rPr lang="en-US" dirty="0" smtClean="0"/>
              <a:t>Consistent language, </a:t>
            </a:r>
            <a:r>
              <a:rPr lang="en-US" dirty="0" err="1" smtClean="0"/>
              <a:t>colour</a:t>
            </a:r>
            <a:r>
              <a:rPr lang="en-US" dirty="0" smtClean="0"/>
              <a:t>, wording, ordering</a:t>
            </a:r>
          </a:p>
          <a:p>
            <a:r>
              <a:rPr lang="en-US" dirty="0" smtClean="0"/>
              <a:t>Consistent use of input 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80" y="1250845"/>
            <a:ext cx="3033558" cy="5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0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 (and lapses)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 errors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» people do actions in one mode thinking they are in another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refer to a file that’s in a different directory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vi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» looking for commands / menu options that are not relevant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Capture and Description 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189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Avoiding habitual action sequences with identical prefixes</a:t>
            </a:r>
          </a:p>
          <a:p>
            <a:r>
              <a:rPr lang="en-US" dirty="0" smtClean="0"/>
              <a:t>Avoid actions with very similar descriptions</a:t>
            </a:r>
          </a:p>
          <a:p>
            <a:r>
              <a:rPr lang="en-US" dirty="0" smtClean="0"/>
              <a:t>Keep dangerous commands away from common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00" y="1600200"/>
            <a:ext cx="3519700" cy="34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of this redesign?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Adobe Illust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3034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Mode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modes</a:t>
            </a:r>
          </a:p>
          <a:p>
            <a:r>
              <a:rPr lang="en-US" dirty="0" smtClean="0"/>
              <a:t>Increase visibility of mode</a:t>
            </a:r>
          </a:p>
          <a:p>
            <a:r>
              <a:rPr lang="en-US" dirty="0" smtClean="0"/>
              <a:t>Spring-loaded or temporary modes</a:t>
            </a:r>
          </a:p>
          <a:p>
            <a:r>
              <a:rPr lang="en-US" dirty="0" smtClean="0"/>
              <a:t>Disjoint action sets in different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Lapses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procedures short</a:t>
            </a:r>
          </a:p>
          <a:p>
            <a:r>
              <a:rPr lang="en-US" dirty="0" smtClean="0"/>
              <a:t>Minimize interruptions</a:t>
            </a:r>
          </a:p>
          <a:p>
            <a:r>
              <a:rPr lang="en-US" dirty="0" smtClean="0"/>
              <a:t>Use forcing functions</a:t>
            </a:r>
          </a:p>
          <a:p>
            <a:pPr lvl="1"/>
            <a:r>
              <a:rPr lang="en-US" dirty="0" smtClean="0"/>
              <a:t>» automatic transmission: you must hold down brake to shift out of Park</a:t>
            </a:r>
          </a:p>
          <a:p>
            <a:pPr lvl="1"/>
            <a:r>
              <a:rPr lang="en-US" dirty="0" smtClean="0"/>
              <a:t>» must take card out of ATM before you get your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Dialogs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4648"/>
            <a:ext cx="8173424" cy="23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Error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to prevent errors from occurring</a:t>
            </a:r>
          </a:p>
          <a:p>
            <a:r>
              <a:rPr lang="en-US" dirty="0" smtClean="0"/>
              <a:t>Eliminate error-prone conditions</a:t>
            </a:r>
          </a:p>
          <a:p>
            <a:r>
              <a:rPr lang="en-US" dirty="0" smtClean="0"/>
              <a:t>Present </a:t>
            </a:r>
            <a:r>
              <a:rPr lang="en-US" dirty="0"/>
              <a:t>users with a confirmation option before they commit to the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should now be able to: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Understand and be able to describe components of three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heuristics: consistency &amp; standards; error recovery; error prevention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» Distinguish and describe three different types of interface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Predictability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7846" y="1417638"/>
            <a:ext cx="8378954" cy="4802187"/>
            <a:chOff x="432" y="1056"/>
            <a:chExt cx="5040" cy="2725"/>
          </a:xfrm>
        </p:grpSpPr>
        <p:pic>
          <p:nvPicPr>
            <p:cNvPr id="6" name="Picture 5" descr="inconsistency-V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56"/>
              <a:ext cx="2400" cy="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nconsistency-VB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2400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nconsistency-VB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48"/>
              <a:ext cx="2399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nconsistency-VB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48"/>
              <a:ext cx="2400" cy="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15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nternal consistency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» is the interface consistent with itself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xternal consistency </a:t>
            </a:r>
            <a:r>
              <a:rPr lang="en-US" dirty="0" smtClean="0">
                <a:solidFill>
                  <a:srgbClr val="BFBFBF"/>
                </a:solidFill>
              </a:rPr>
              <a:t>» is the design consistent with similar types of applications/applications on the platform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etaphorical consistency </a:t>
            </a:r>
            <a:r>
              <a:rPr lang="en-US" dirty="0" smtClean="0">
                <a:solidFill>
                  <a:srgbClr val="BFBFBF"/>
                </a:solidFill>
              </a:rPr>
              <a:t>» is the design consistent with the similar real-world entity/object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Consistency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025" cy="49811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Principle of least surprise</a:t>
            </a:r>
          </a:p>
          <a:p>
            <a:pPr lvl="1"/>
            <a:r>
              <a:rPr lang="en-US" dirty="0" smtClean="0"/>
              <a:t>» similar things should act similarly</a:t>
            </a:r>
          </a:p>
          <a:p>
            <a:pPr lvl="1"/>
            <a:r>
              <a:rPr lang="en-US" dirty="0" smtClean="0"/>
              <a:t>» different things should look different</a:t>
            </a:r>
          </a:p>
          <a:p>
            <a:r>
              <a:rPr lang="en-US" dirty="0" smtClean="0"/>
              <a:t>Adhere to platform guidelines</a:t>
            </a:r>
          </a:p>
          <a:p>
            <a:r>
              <a:rPr lang="en-US" dirty="0" smtClean="0"/>
              <a:t>Consistent language, </a:t>
            </a:r>
            <a:r>
              <a:rPr lang="en-US" dirty="0" err="1" smtClean="0"/>
              <a:t>colour</a:t>
            </a:r>
            <a:r>
              <a:rPr lang="en-US" dirty="0" smtClean="0"/>
              <a:t>, wording, ordering</a:t>
            </a:r>
          </a:p>
          <a:p>
            <a:r>
              <a:rPr lang="en-US" dirty="0" smtClean="0"/>
              <a:t>Consistent use of input 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80" y="1250845"/>
            <a:ext cx="3033558" cy="5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2171700"/>
            <a:ext cx="279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7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Help users recognize, diagnose, and recover from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389"/>
            <a:ext cx="8229600" cy="4161774"/>
          </a:xfrm>
        </p:spPr>
        <p:txBody>
          <a:bodyPr/>
          <a:lstStyle/>
          <a:p>
            <a:r>
              <a:rPr lang="en-US" dirty="0" smtClean="0"/>
              <a:t>Use plain language</a:t>
            </a:r>
          </a:p>
          <a:p>
            <a:r>
              <a:rPr lang="en-US" dirty="0" smtClean="0"/>
              <a:t>Identify the problem</a:t>
            </a:r>
          </a:p>
          <a:p>
            <a:r>
              <a:rPr lang="en-US" dirty="0" smtClean="0"/>
              <a:t>Constructively suggest a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34860" y="325653"/>
            <a:ext cx="6946684" cy="1058459"/>
            <a:chOff x="1034860" y="325653"/>
            <a:chExt cx="6946684" cy="1058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860" y="325653"/>
              <a:ext cx="6946684" cy="4680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71679" y="860892"/>
              <a:ext cx="1431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How so?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4860" y="1905204"/>
            <a:ext cx="7019362" cy="1542508"/>
            <a:chOff x="1034860" y="1905204"/>
            <a:chExt cx="7019362" cy="15425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860" y="1905204"/>
              <a:ext cx="7019362" cy="912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31216" y="2924492"/>
              <a:ext cx="224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So which is it?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1678" y="3911553"/>
            <a:ext cx="7160113" cy="1302126"/>
            <a:chOff x="1071678" y="3911553"/>
            <a:chExt cx="7160113" cy="13021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678" y="3911553"/>
              <a:ext cx="7160113" cy="5728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31216" y="4690459"/>
              <a:ext cx="5774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Still sucks, but I know what to do now.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70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15054</TotalTime>
  <Words>3707</Words>
  <Application>Microsoft Macintosh PowerPoint</Application>
  <PresentationFormat>On-screen Show (4:3)</PresentationFormat>
  <Paragraphs>466</Paragraphs>
  <Slides>37</Slides>
  <Notes>28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1-introduction</vt:lpstr>
      <vt:lpstr>2_Summer HCI</vt:lpstr>
      <vt:lpstr>Heuristic Evaluation 2</vt:lpstr>
      <vt:lpstr>Learning Objectives</vt:lpstr>
      <vt:lpstr>4 Consistency and Standards</vt:lpstr>
      <vt:lpstr>Goal: Predictability</vt:lpstr>
      <vt:lpstr>Types of Consistency</vt:lpstr>
      <vt:lpstr>4 Consistency and Standards</vt:lpstr>
      <vt:lpstr>PowerPoint Presentation</vt:lpstr>
      <vt:lpstr>5 Help users recognize, diagnose, and recover from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polite even when you’re coding for yourself…</vt:lpstr>
      <vt:lpstr>PowerPoint Presentation</vt:lpstr>
      <vt:lpstr>5 Help users recognize, diagnose, and recover from errors</vt:lpstr>
      <vt:lpstr>Tony’s Password Creation Protocol</vt:lpstr>
      <vt:lpstr>PowerPoint Presentation</vt:lpstr>
      <vt:lpstr>PowerPoint Presentation</vt:lpstr>
      <vt:lpstr>PowerPoint Presentation</vt:lpstr>
      <vt:lpstr>PowerPoint Presentation</vt:lpstr>
      <vt:lpstr>Cart return lane example…</vt:lpstr>
      <vt:lpstr>Cart return lane</vt:lpstr>
      <vt:lpstr>6 Error Prevention</vt:lpstr>
      <vt:lpstr>Prevention techniques (on the small)</vt:lpstr>
      <vt:lpstr>More Error Prevention (on the small)</vt:lpstr>
      <vt:lpstr>Error Types</vt:lpstr>
      <vt:lpstr>Slips (and lapses)</vt:lpstr>
      <vt:lpstr>Slips (and lapses)</vt:lpstr>
      <vt:lpstr>Slips (and lapses)</vt:lpstr>
      <vt:lpstr>Preventing Capture and Description Slips</vt:lpstr>
      <vt:lpstr>What do you think of this redesign?</vt:lpstr>
      <vt:lpstr>Preventing Mode Errors</vt:lpstr>
      <vt:lpstr>Avoiding Lapses</vt:lpstr>
      <vt:lpstr>Confirmation Dialogs</vt:lpstr>
      <vt:lpstr>6 Error Prevention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116</cp:revision>
  <dcterms:created xsi:type="dcterms:W3CDTF">2012-08-20T05:23:43Z</dcterms:created>
  <dcterms:modified xsi:type="dcterms:W3CDTF">2014-11-06T04:35:41Z</dcterms:modified>
</cp:coreProperties>
</file>