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62" r:id="rId4"/>
    <p:sldId id="270" r:id="rId5"/>
    <p:sldId id="271" r:id="rId6"/>
    <p:sldId id="268" r:id="rId7"/>
    <p:sldId id="269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06" autoAdjust="0"/>
  </p:normalViewPr>
  <p:slideViewPr>
    <p:cSldViewPr snapToGrid="0" snapToObjects="1">
      <p:cViewPr varScale="1">
        <p:scale>
          <a:sx n="74" d="100"/>
          <a:sy n="74" d="100"/>
        </p:scale>
        <p:origin x="-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25FC8-CA9F-B44A-B739-B4723344E8EC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DFE53-8AAC-AD4F-8F0B-2A9146CD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1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thedailywtf.com</a:t>
            </a:r>
            <a:r>
              <a:rPr lang="en-US" dirty="0" smtClean="0"/>
              <a:t>/Articles/</a:t>
            </a:r>
            <a:r>
              <a:rPr lang="en-US" dirty="0" err="1" smtClean="0"/>
              <a:t>Enter_The_Matrix.aspx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3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Internal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External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Metaphorical</a:t>
            </a:r>
          </a:p>
          <a:p>
            <a:endParaRPr lang="en-US" dirty="0" smtClean="0">
              <a:solidFill>
                <a:srgbClr val="A6A6A6"/>
              </a:solidFill>
            </a:endParaRPr>
          </a:p>
          <a:p>
            <a:endParaRPr lang="en-US" dirty="0" smtClean="0">
              <a:solidFill>
                <a:srgbClr val="D9D9D9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DFE53-8AAC-AD4F-8F0B-2A9146CD4A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Internal consistency is missing here…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0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here, too!!</a:t>
            </a:r>
          </a:p>
          <a:p>
            <a:endParaRPr lang="en-US" dirty="0" smtClean="0"/>
          </a:p>
          <a:p>
            <a:r>
              <a:rPr lang="en-US" dirty="0" smtClean="0"/>
              <a:t>Broken shortcut</a:t>
            </a:r>
            <a:r>
              <a:rPr lang="en-US" baseline="0" dirty="0" smtClean="0"/>
              <a:t> mechanism, too… (can’t use keyboard shortcuts)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32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www.dasmirnov.net</a:t>
            </a:r>
            <a:r>
              <a:rPr lang="en-US" dirty="0" smtClean="0"/>
              <a:t>/blog/</a:t>
            </a:r>
            <a:r>
              <a:rPr lang="en-US" dirty="0" err="1" smtClean="0"/>
              <a:t>apple_s_inconsistent_user_interface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1) Different shades of grey.</a:t>
            </a:r>
          </a:p>
          <a:p>
            <a:r>
              <a:rPr lang="en-US" dirty="0" smtClean="0"/>
              <a:t>2) Different fonts, Safari is all blurry.</a:t>
            </a:r>
          </a:p>
          <a:p>
            <a:r>
              <a:rPr lang="en-US" dirty="0" smtClean="0"/>
              <a:t>3) Different shading of fonts, Safari looks in focus when it's not.</a:t>
            </a:r>
          </a:p>
          <a:p>
            <a:r>
              <a:rPr lang="en-US" dirty="0" smtClean="0"/>
              <a:t>4) Different sliders, Safari is the bright gel, yet iTunes is gray when not focused and just a plain blue when focused.</a:t>
            </a:r>
          </a:p>
          <a:p>
            <a:r>
              <a:rPr lang="en-US" dirty="0" smtClean="0"/>
              <a:t>5) Different size and </a:t>
            </a:r>
            <a:r>
              <a:rPr lang="en-US" dirty="0" err="1" smtClean="0"/>
              <a:t>colour</a:t>
            </a:r>
            <a:r>
              <a:rPr lang="en-US" dirty="0" smtClean="0"/>
              <a:t> arrows on the sliders.</a:t>
            </a:r>
          </a:p>
          <a:p>
            <a:r>
              <a:rPr lang="en-US" dirty="0" smtClean="0"/>
              <a:t>6) Window controls (close, </a:t>
            </a:r>
            <a:r>
              <a:rPr lang="en-US" dirty="0" err="1" smtClean="0"/>
              <a:t>maximise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 are different </a:t>
            </a:r>
            <a:r>
              <a:rPr lang="en-US" dirty="0" err="1" smtClean="0"/>
              <a:t>colours</a:t>
            </a:r>
            <a:r>
              <a:rPr lang="en-US" dirty="0" smtClean="0"/>
              <a:t>, and different sizes.</a:t>
            </a:r>
          </a:p>
          <a:p>
            <a:r>
              <a:rPr lang="en-US" dirty="0" smtClean="0"/>
              <a:t>7) The resize icons in the bottom-right are different </a:t>
            </a:r>
            <a:r>
              <a:rPr lang="en-US" dirty="0" err="1" smtClean="0"/>
              <a:t>colours</a:t>
            </a:r>
            <a:r>
              <a:rPr lang="en-US" dirty="0" smtClean="0"/>
              <a:t> and sizes.</a:t>
            </a:r>
          </a:p>
          <a:p>
            <a:r>
              <a:rPr lang="en-US" dirty="0" smtClean="0"/>
              <a:t>8) Search icons are different shades.</a:t>
            </a:r>
          </a:p>
          <a:p>
            <a:r>
              <a:rPr lang="en-US" dirty="0" smtClean="0"/>
              <a:t>9) File menu is in line with the title in iTunes, yet a line lower in QuickTime and Safari.</a:t>
            </a:r>
          </a:p>
          <a:p>
            <a:r>
              <a:rPr lang="en-US" dirty="0" smtClean="0"/>
              <a:t>10) Apple is used in the QuickTime title, yet not in the other applications.</a:t>
            </a:r>
          </a:p>
          <a:p>
            <a:r>
              <a:rPr lang="en-US" dirty="0" smtClean="0"/>
              <a:t>11) The buttons between applications are completely different styles.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examples of common slips.  A </a:t>
            </a:r>
          </a:p>
          <a:p>
            <a:r>
              <a:rPr lang="en-US" dirty="0" smtClean="0"/>
              <a:t>capture slip occurs when a person starts executing </a:t>
            </a:r>
          </a:p>
          <a:p>
            <a:r>
              <a:rPr lang="en-US" dirty="0" smtClean="0"/>
              <a:t>one sequence of actions, but then veers off into </a:t>
            </a:r>
          </a:p>
          <a:p>
            <a:r>
              <a:rPr lang="en-US" dirty="0" smtClean="0"/>
              <a:t>another (usually more familiar) sequence that </a:t>
            </a:r>
          </a:p>
          <a:p>
            <a:r>
              <a:rPr lang="en-US" dirty="0" smtClean="0"/>
              <a:t>happened to start the same way.  A good mental </a:t>
            </a:r>
          </a:p>
          <a:p>
            <a:r>
              <a:rPr lang="en-US" dirty="0" smtClean="0"/>
              <a:t>picture for this is that you’ve developed a mental </a:t>
            </a:r>
          </a:p>
          <a:p>
            <a:r>
              <a:rPr lang="en-US" dirty="0" smtClean="0"/>
              <a:t>groove from executing the same sequence of </a:t>
            </a:r>
          </a:p>
          <a:p>
            <a:r>
              <a:rPr lang="en-US" dirty="0" smtClean="0"/>
              <a:t>actions repeatedly, and this groove tends to capture </a:t>
            </a:r>
          </a:p>
          <a:p>
            <a:r>
              <a:rPr lang="en-US" dirty="0" smtClean="0"/>
              <a:t>other sequences that start the same way.</a:t>
            </a:r>
          </a:p>
          <a:p>
            <a:endParaRPr lang="en-US" dirty="0" smtClean="0"/>
          </a:p>
          <a:p>
            <a:r>
              <a:rPr lang="en-US" dirty="0" smtClean="0"/>
              <a:t>A description slip occurs when two actions are </a:t>
            </a:r>
          </a:p>
          <a:p>
            <a:r>
              <a:rPr lang="en-US" dirty="0" smtClean="0"/>
              <a:t>very similar.  The user intends to do one action, but </a:t>
            </a:r>
          </a:p>
          <a:p>
            <a:r>
              <a:rPr lang="en-US" dirty="0" smtClean="0"/>
              <a:t>accidentally substitutes the other.  A classic </a:t>
            </a:r>
          </a:p>
          <a:p>
            <a:r>
              <a:rPr lang="en-US" dirty="0" smtClean="0"/>
              <a:t>example of a description error is reaching into the </a:t>
            </a:r>
          </a:p>
          <a:p>
            <a:r>
              <a:rPr lang="en-US" dirty="0" smtClean="0"/>
              <a:t>refrigerator for a carton of milk, but instead picking </a:t>
            </a:r>
          </a:p>
          <a:p>
            <a:r>
              <a:rPr lang="en-US" dirty="0" smtClean="0"/>
              <a:t>up a carton of orange juice and pouring it into your </a:t>
            </a:r>
          </a:p>
          <a:p>
            <a:r>
              <a:rPr lang="en-US" dirty="0" smtClean="0"/>
              <a:t>cereal.  The actions for pouring milk in cereal and </a:t>
            </a:r>
          </a:p>
          <a:p>
            <a:r>
              <a:rPr lang="en-US" dirty="0" smtClean="0"/>
              <a:t>pouring juice in a glass are nearly identical – open </a:t>
            </a:r>
          </a:p>
          <a:p>
            <a:r>
              <a:rPr lang="en-US" dirty="0" smtClean="0"/>
              <a:t>fridge, pick up half-gallon carton, open it, pour– </a:t>
            </a:r>
          </a:p>
          <a:p>
            <a:r>
              <a:rPr lang="en-US" dirty="0" smtClean="0"/>
              <a:t>but the user’s mental description of the action to </a:t>
            </a:r>
          </a:p>
          <a:p>
            <a:r>
              <a:rPr lang="en-US" dirty="0" smtClean="0"/>
              <a:t>execute has substituted the orange juice for the </a:t>
            </a:r>
          </a:p>
          <a:p>
            <a:r>
              <a:rPr lang="en-US" dirty="0" smtClean="0"/>
              <a:t>milk.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1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discuss how to prevent errors of these sorts. </a:t>
            </a:r>
          </a:p>
          <a:p>
            <a:r>
              <a:rPr lang="en-US" dirty="0" smtClean="0"/>
              <a:t>In a computer interface, you can deal with capture </a:t>
            </a:r>
          </a:p>
          <a:p>
            <a:r>
              <a:rPr lang="en-US" dirty="0" smtClean="0"/>
              <a:t>errors by avoiding very common action sequences </a:t>
            </a:r>
          </a:p>
          <a:p>
            <a:r>
              <a:rPr lang="en-US" dirty="0" smtClean="0"/>
              <a:t>that have identical prefixes. </a:t>
            </a:r>
          </a:p>
          <a:p>
            <a:endParaRPr lang="en-US" dirty="0" smtClean="0"/>
          </a:p>
          <a:p>
            <a:r>
              <a:rPr lang="en-US" dirty="0" smtClean="0"/>
              <a:t>Description errors can be fought off by applying </a:t>
            </a:r>
          </a:p>
          <a:p>
            <a:r>
              <a:rPr lang="en-US" dirty="0" smtClean="0"/>
              <a:t>the converse of the Consistency heuristic: different </a:t>
            </a:r>
          </a:p>
          <a:p>
            <a:r>
              <a:rPr lang="en-US" dirty="0" smtClean="0"/>
              <a:t>things should look and act different, so that it will </a:t>
            </a:r>
          </a:p>
          <a:p>
            <a:r>
              <a:rPr lang="en-US" dirty="0" smtClean="0"/>
              <a:t>be harder to make description errors between them. </a:t>
            </a:r>
          </a:p>
          <a:p>
            <a:r>
              <a:rPr lang="en-US" dirty="0" smtClean="0"/>
              <a:t>Avoid actions with very similar descriptions, like </a:t>
            </a:r>
          </a:p>
          <a:p>
            <a:r>
              <a:rPr lang="en-US" dirty="0" smtClean="0"/>
              <a:t>long rows of identical buttons. </a:t>
            </a:r>
          </a:p>
          <a:p>
            <a:endParaRPr lang="en-US" dirty="0" smtClean="0"/>
          </a:p>
          <a:p>
            <a:r>
              <a:rPr lang="en-US" dirty="0" smtClean="0"/>
              <a:t>You can also reduce description errors by making </a:t>
            </a:r>
          </a:p>
          <a:p>
            <a:r>
              <a:rPr lang="en-US" dirty="0" smtClean="0"/>
              <a:t>sure that dangerous functions (hard to recover from </a:t>
            </a:r>
          </a:p>
          <a:p>
            <a:r>
              <a:rPr lang="en-US" dirty="0" smtClean="0"/>
              <a:t>if invoked accidentally) are well-separated from </a:t>
            </a:r>
          </a:p>
          <a:p>
            <a:r>
              <a:rPr lang="en-US" dirty="0" smtClean="0"/>
              <a:t>frequently-used commands.  Outlook 2003 makes </a:t>
            </a:r>
          </a:p>
          <a:p>
            <a:r>
              <a:rPr lang="en-US" dirty="0" smtClean="0"/>
              <a:t>this mistake: when you right-click on an email </a:t>
            </a:r>
          </a:p>
          <a:p>
            <a:r>
              <a:rPr lang="en-US" dirty="0" smtClean="0"/>
              <a:t>attachment, you get a menu that mixes common </a:t>
            </a:r>
          </a:p>
          <a:p>
            <a:r>
              <a:rPr lang="en-US" dirty="0" smtClean="0"/>
              <a:t>commands (Open, Save As) with less common and </a:t>
            </a:r>
          </a:p>
          <a:p>
            <a:r>
              <a:rPr lang="en-US" dirty="0" smtClean="0"/>
              <a:t>less recoverable ones – if you print that big file by </a:t>
            </a:r>
          </a:p>
          <a:p>
            <a:r>
              <a:rPr lang="en-US" dirty="0" smtClean="0"/>
              <a:t>mistake, you can’t get the paper back.  And if you </a:t>
            </a:r>
          </a:p>
          <a:p>
            <a:r>
              <a:rPr lang="en-US" dirty="0" smtClean="0"/>
              <a:t>Remove the attachment, it’s even worse – undo </a:t>
            </a:r>
          </a:p>
          <a:p>
            <a:r>
              <a:rPr lang="en-US" dirty="0" smtClean="0"/>
              <a:t>won’t bring it back!  (Thanks to Amir </a:t>
            </a:r>
            <a:r>
              <a:rPr lang="en-US" dirty="0" err="1" smtClean="0"/>
              <a:t>Karger</a:t>
            </a:r>
            <a:r>
              <a:rPr lang="en-US" dirty="0" smtClean="0"/>
              <a:t> for </a:t>
            </a:r>
          </a:p>
          <a:p>
            <a:r>
              <a:rPr lang="en-US" dirty="0" smtClean="0"/>
              <a:t>this example.)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8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Lapses are due to failures of memory, particularly </a:t>
            </a:r>
          </a:p>
          <a:p>
            <a:r>
              <a:rPr lang="en-US" dirty="0" smtClean="0"/>
              <a:t>the short-term memory that is managing the </a:t>
            </a:r>
          </a:p>
          <a:p>
            <a:r>
              <a:rPr lang="en-US" dirty="0" smtClean="0"/>
              <a:t>execution of a procedure.  A loss of intention lapse </a:t>
            </a:r>
          </a:p>
          <a:p>
            <a:r>
              <a:rPr lang="en-US" dirty="0" smtClean="0"/>
              <a:t>happens when you start executing a procedure and </a:t>
            </a:r>
          </a:p>
          <a:p>
            <a:r>
              <a:rPr lang="en-US" dirty="0" smtClean="0"/>
              <a:t>forget your goal in the interim.  For example, when </a:t>
            </a:r>
          </a:p>
          <a:p>
            <a:r>
              <a:rPr lang="en-US" dirty="0" smtClean="0"/>
              <a:t>you walk to another room to fetch something, and </a:t>
            </a:r>
          </a:p>
          <a:p>
            <a:r>
              <a:rPr lang="en-US" dirty="0" smtClean="0"/>
              <a:t>by the time you get there, you no longer remember </a:t>
            </a:r>
          </a:p>
          <a:p>
            <a:r>
              <a:rPr lang="en-US" dirty="0" smtClean="0"/>
              <a:t>what you wanted. </a:t>
            </a:r>
          </a:p>
          <a:p>
            <a:r>
              <a:rPr lang="en-US" dirty="0" smtClean="0"/>
              <a:t>Lapses can also happen because of interruptions, </a:t>
            </a:r>
          </a:p>
          <a:p>
            <a:r>
              <a:rPr lang="en-US" dirty="0" smtClean="0"/>
              <a:t>which disrupt short-term memory and make you </a:t>
            </a:r>
          </a:p>
          <a:p>
            <a:r>
              <a:rPr lang="en-US" dirty="0" smtClean="0"/>
              <a:t>lose track of your place in the interrupted </a:t>
            </a:r>
          </a:p>
          <a:p>
            <a:r>
              <a:rPr lang="en-US" dirty="0" smtClean="0"/>
              <a:t>procedure. </a:t>
            </a:r>
          </a:p>
          <a:p>
            <a:r>
              <a:rPr lang="en-US" dirty="0" smtClean="0"/>
              <a:t>Another common lapse happens when your goal is </a:t>
            </a:r>
          </a:p>
          <a:p>
            <a:r>
              <a:rPr lang="en-US" dirty="0" smtClean="0"/>
              <a:t>actually satisfied in the middle of the procedure.  </a:t>
            </a:r>
          </a:p>
          <a:p>
            <a:r>
              <a:rPr lang="en-US" dirty="0" smtClean="0"/>
              <a:t>The remaining steps are cleanup or shutdown </a:t>
            </a:r>
          </a:p>
          <a:p>
            <a:r>
              <a:rPr lang="en-US" dirty="0" smtClean="0"/>
              <a:t>subtasks, which you may forget because you’ve </a:t>
            </a:r>
          </a:p>
          <a:p>
            <a:r>
              <a:rPr lang="en-US" dirty="0" smtClean="0"/>
              <a:t>already discharged your original intention.  For </a:t>
            </a:r>
          </a:p>
          <a:p>
            <a:r>
              <a:rPr lang="en-US" dirty="0" smtClean="0"/>
              <a:t>example, if an ATM machine gives you the cash </a:t>
            </a:r>
          </a:p>
          <a:p>
            <a:r>
              <a:rPr lang="en-US" dirty="0" smtClean="0"/>
              <a:t>first, you may walk away from it without taking </a:t>
            </a:r>
          </a:p>
          <a:p>
            <a:r>
              <a:rPr lang="en-US" dirty="0" smtClean="0"/>
              <a:t>your card, because your original goal was getting </a:t>
            </a:r>
          </a:p>
          <a:p>
            <a:r>
              <a:rPr lang="en-US" dirty="0" smtClean="0"/>
              <a:t>cash.  This is a clear example of an error that good </a:t>
            </a:r>
          </a:p>
          <a:p>
            <a:r>
              <a:rPr lang="en-US" dirty="0" smtClean="0"/>
              <a:t>user interface design can prevent.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1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way to avoid lapses in procedure execution is </a:t>
            </a:r>
          </a:p>
          <a:p>
            <a:r>
              <a:rPr lang="en-US" dirty="0" smtClean="0"/>
              <a:t>to keep procedures short, so that users have fewer </a:t>
            </a:r>
          </a:p>
          <a:p>
            <a:r>
              <a:rPr lang="en-US" dirty="0" smtClean="0"/>
              <a:t>steps to potentially forget.  (Striving for simplicity </a:t>
            </a:r>
          </a:p>
          <a:p>
            <a:r>
              <a:rPr lang="en-US" dirty="0" smtClean="0"/>
              <a:t>often does this as a side-effect.)  It’s also helpful to </a:t>
            </a:r>
          </a:p>
          <a:p>
            <a:r>
              <a:rPr lang="en-US" dirty="0" smtClean="0"/>
              <a:t>put more obvious structure on the procedure, a </a:t>
            </a:r>
          </a:p>
          <a:p>
            <a:r>
              <a:rPr lang="en-US" dirty="0" smtClean="0"/>
              <a:t>technique called dialog closure (</a:t>
            </a:r>
            <a:r>
              <a:rPr lang="en-US" dirty="0" err="1" smtClean="0"/>
              <a:t>Shneiderman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Designing the User Interface). Action sequences </a:t>
            </a:r>
          </a:p>
          <a:p>
            <a:r>
              <a:rPr lang="en-US" dirty="0" smtClean="0"/>
              <a:t>should be designed with a beginning, a middle, and </a:t>
            </a:r>
          </a:p>
          <a:p>
            <a:r>
              <a:rPr lang="en-US" dirty="0" smtClean="0"/>
              <a:t>an end.  For example, think about drag and drop:  </a:t>
            </a:r>
          </a:p>
          <a:p>
            <a:r>
              <a:rPr lang="en-US" dirty="0" smtClean="0"/>
              <a:t>At the beginning, you press the mouse button and </a:t>
            </a:r>
          </a:p>
          <a:p>
            <a:r>
              <a:rPr lang="en-US" dirty="0" smtClean="0"/>
              <a:t>see the object picked up with your cursor. </a:t>
            </a:r>
          </a:p>
          <a:p>
            <a:r>
              <a:rPr lang="en-US" dirty="0" smtClean="0"/>
              <a:t>In the middle, you move the object across the </a:t>
            </a:r>
          </a:p>
          <a:p>
            <a:r>
              <a:rPr lang="en-US" dirty="0" smtClean="0"/>
              <a:t>screen towards your target, getting feedback that </a:t>
            </a:r>
          </a:p>
          <a:p>
            <a:r>
              <a:rPr lang="en-US" dirty="0" smtClean="0"/>
              <a:t>it’s coming along. </a:t>
            </a:r>
          </a:p>
          <a:p>
            <a:r>
              <a:rPr lang="en-US" dirty="0" smtClean="0"/>
              <a:t>At the end, you release the mouse button, and see </a:t>
            </a:r>
          </a:p>
          <a:p>
            <a:r>
              <a:rPr lang="en-US" dirty="0" smtClean="0"/>
              <a:t>the effects of the drop. </a:t>
            </a:r>
          </a:p>
          <a:p>
            <a:r>
              <a:rPr lang="en-US" dirty="0" smtClean="0"/>
              <a:t>The key feature of closure is the feedback you get </a:t>
            </a:r>
          </a:p>
          <a:p>
            <a:r>
              <a:rPr lang="en-US" dirty="0" smtClean="0"/>
              <a:t>at the end of the operation.  This assurance that the </a:t>
            </a:r>
          </a:p>
          <a:p>
            <a:r>
              <a:rPr lang="en-US" dirty="0" smtClean="0"/>
              <a:t>operation completed provides the user with a sense </a:t>
            </a:r>
          </a:p>
          <a:p>
            <a:r>
              <a:rPr lang="en-US" dirty="0" smtClean="0"/>
              <a:t>of accomplishment, some relief, and an opportunity </a:t>
            </a:r>
          </a:p>
          <a:p>
            <a:r>
              <a:rPr lang="en-US" dirty="0" smtClean="0"/>
              <a:t>to clear their working memory of the details of the </a:t>
            </a:r>
          </a:p>
          <a:p>
            <a:r>
              <a:rPr lang="en-US" dirty="0" smtClean="0"/>
              <a:t>task in preparation for another. </a:t>
            </a:r>
          </a:p>
          <a:p>
            <a:r>
              <a:rPr lang="en-US" dirty="0" smtClean="0"/>
              <a:t>Some lapses can be addressed by designing forcing </a:t>
            </a:r>
          </a:p>
          <a:p>
            <a:r>
              <a:rPr lang="en-US" dirty="0" smtClean="0"/>
              <a:t>functions into the interface.  A forcing function is a </a:t>
            </a:r>
          </a:p>
          <a:p>
            <a:r>
              <a:rPr lang="en-US" dirty="0" smtClean="0"/>
              <a:t>feature that forces one step to be performed before </a:t>
            </a:r>
          </a:p>
          <a:p>
            <a:r>
              <a:rPr lang="en-US" dirty="0" smtClean="0"/>
              <a:t>another step.  For example, many cash machines </a:t>
            </a:r>
          </a:p>
          <a:p>
            <a:r>
              <a:rPr lang="en-US" dirty="0" smtClean="0"/>
              <a:t>require you to take your card back before they </a:t>
            </a:r>
          </a:p>
          <a:p>
            <a:r>
              <a:rPr lang="en-US" dirty="0" smtClean="0"/>
              <a:t>dispense any cash to you.  Forcing functions should </a:t>
            </a:r>
          </a:p>
          <a:p>
            <a:r>
              <a:rPr lang="en-US" dirty="0" smtClean="0"/>
              <a:t>be used sparingly, since they reduce user control </a:t>
            </a:r>
          </a:p>
          <a:p>
            <a:r>
              <a:rPr lang="en-US" dirty="0" smtClean="0"/>
              <a:t>and freedom, but when the forced step would be a </a:t>
            </a:r>
          </a:p>
          <a:p>
            <a:r>
              <a:rPr lang="en-US" dirty="0" smtClean="0"/>
              <a:t>costly lapse (like leaving your ATM card behind), </a:t>
            </a:r>
          </a:p>
          <a:p>
            <a:r>
              <a:rPr lang="en-US" dirty="0" smtClean="0"/>
              <a:t>then a forcing function may be worth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8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7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6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6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9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3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1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2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9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0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C4647-F725-634C-928C-C7D6E74F0818}" type="datetimeFigureOut">
              <a:rPr lang="en-US" smtClean="0"/>
              <a:t>12-11-14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1A93B-60F7-594A-B42A-2FB44E4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8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629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Everyone’s a designer…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00" y="0"/>
            <a:ext cx="87641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759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Loss of intention » forgetting the goal partway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» walking into a room, forgetting why you went there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Omissions due to interruption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» get coat out, interrupted by phone call; then go out without coat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Omissions due </a:t>
            </a:r>
            <a:r>
              <a:rPr lang="en-US" dirty="0" smtClean="0">
                <a:solidFill>
                  <a:srgbClr val="000000"/>
                </a:solidFill>
              </a:rPr>
              <a:t>to already satisfied goal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» walking away from ATM w/o card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» walking away from copier without originals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D9D9D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11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Lapses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procedures short</a:t>
            </a:r>
          </a:p>
          <a:p>
            <a:r>
              <a:rPr lang="en-US" dirty="0" smtClean="0"/>
              <a:t>Minimize interruptions</a:t>
            </a:r>
          </a:p>
          <a:p>
            <a:r>
              <a:rPr lang="en-US" dirty="0" smtClean="0"/>
              <a:t>Use forcing functions</a:t>
            </a:r>
          </a:p>
          <a:p>
            <a:pPr lvl="1"/>
            <a:r>
              <a:rPr lang="en-US" dirty="0" smtClean="0"/>
              <a:t>» automatic transmission: you must hold down brake to shift out of Park</a:t>
            </a:r>
          </a:p>
          <a:p>
            <a:pPr lvl="1"/>
            <a:r>
              <a:rPr lang="en-US" dirty="0" smtClean="0"/>
              <a:t>» must take card out of ATM before you get your money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04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Heuristic Evaluation 2 - Exercises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96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Distinguish between three types of interface consistency.</a:t>
            </a:r>
          </a:p>
          <a:p>
            <a:r>
              <a:rPr lang="en-US" dirty="0" smtClean="0"/>
              <a:t>Provide an example where an interface breaks each of these types of consistency.</a:t>
            </a:r>
          </a:p>
          <a:p>
            <a:r>
              <a:rPr lang="en-US" dirty="0" smtClean="0"/>
              <a:t>Distinguish between a capture error, a description error. Provide an example of each.</a:t>
            </a:r>
          </a:p>
        </p:txBody>
      </p:sp>
    </p:spTree>
    <p:extLst>
      <p:ext uri="{BB962C8B-B14F-4D97-AF65-F5344CB8AC3E}">
        <p14:creationId xmlns:p14="http://schemas.microsoft.com/office/powerpoint/2010/main" val="457358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Screen Shot 2013-06-15 at 10.46.5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36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87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Screen Shot 2013-06-15 at 10.47.1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97"/>
            <a:ext cx="9144000" cy="623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610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91" y="0"/>
            <a:ext cx="6022606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86697" y="2745978"/>
            <a:ext cx="2818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Apple hates Windows users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698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Drives me nuts every time I try to play my bill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6236" y="2896978"/>
            <a:ext cx="3050563" cy="3229185"/>
          </a:xfrm>
        </p:spPr>
        <p:txBody>
          <a:bodyPr/>
          <a:lstStyle/>
          <a:p>
            <a:r>
              <a:rPr lang="en-US" dirty="0" smtClean="0"/>
              <a:t>Silly Tony, did you really think that whole thing was a button?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Bell Canada Mobile Cell Phones, Wireless Internet, Satellite TV, Home Pho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4843961" cy="498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822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 (and lapses)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Capture error » frequently done activity takes charge instead of intended one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» leave your house, and end up walking toward school instead of to the grocery store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Description error » </a:t>
            </a:r>
            <a:r>
              <a:rPr lang="en-US" dirty="0" smtClean="0">
                <a:solidFill>
                  <a:srgbClr val="000000"/>
                </a:solidFill>
              </a:rPr>
              <a:t>correct action on the wrong object due to insufficient specification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» pour orange juice on cereal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» throwing shirt into toilet instead of hamper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48345" y="3273662"/>
            <a:ext cx="183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autopilot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48345" y="5987018"/>
            <a:ext cx="183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similarity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1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Preventing Capture and Description Slips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4189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Avoiding habitual action sequences with identical prefixes</a:t>
            </a:r>
          </a:p>
          <a:p>
            <a:r>
              <a:rPr lang="en-US" dirty="0" smtClean="0"/>
              <a:t>Avoid actions with very similar descriptions</a:t>
            </a:r>
          </a:p>
          <a:p>
            <a:r>
              <a:rPr lang="en-US" dirty="0" smtClean="0"/>
              <a:t>Keep dangerous commands away from common 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7100" y="1600200"/>
            <a:ext cx="3519700" cy="342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98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1350</Words>
  <Application>Microsoft Macintosh PowerPoint</Application>
  <PresentationFormat>On-screen Show (4:3)</PresentationFormat>
  <Paragraphs>178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Heuristic Evaluation 2 - Exercises</vt:lpstr>
      <vt:lpstr>Questions</vt:lpstr>
      <vt:lpstr>PowerPoint Presentation</vt:lpstr>
      <vt:lpstr>PowerPoint Presentation</vt:lpstr>
      <vt:lpstr>PowerPoint Presentation</vt:lpstr>
      <vt:lpstr>Drives me nuts every time I try to play my bill</vt:lpstr>
      <vt:lpstr>Slips (and lapses)</vt:lpstr>
      <vt:lpstr>Preventing Capture and Description Slips</vt:lpstr>
      <vt:lpstr>Lapses</vt:lpstr>
      <vt:lpstr>Avoiding Lapses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Tang</dc:creator>
  <cp:lastModifiedBy>Tony Tang</cp:lastModifiedBy>
  <cp:revision>8</cp:revision>
  <dcterms:created xsi:type="dcterms:W3CDTF">2014-11-06T02:52:54Z</dcterms:created>
  <dcterms:modified xsi:type="dcterms:W3CDTF">2014-11-12T16:52:23Z</dcterms:modified>
</cp:coreProperties>
</file>