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0" r:id="rId3"/>
    <p:sldId id="297" r:id="rId4"/>
    <p:sldId id="298" r:id="rId5"/>
    <p:sldId id="305" r:id="rId6"/>
    <p:sldId id="299" r:id="rId7"/>
    <p:sldId id="300" r:id="rId8"/>
    <p:sldId id="302" r:id="rId9"/>
    <p:sldId id="312" r:id="rId10"/>
    <p:sldId id="259" r:id="rId11"/>
    <p:sldId id="273" r:id="rId12"/>
    <p:sldId id="261" r:id="rId13"/>
    <p:sldId id="274" r:id="rId14"/>
    <p:sldId id="275" r:id="rId15"/>
    <p:sldId id="307" r:id="rId16"/>
    <p:sldId id="263" r:id="rId17"/>
    <p:sldId id="311" r:id="rId18"/>
    <p:sldId id="30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614" autoAdjust="0"/>
  </p:normalViewPr>
  <p:slideViewPr>
    <p:cSldViewPr snapToGrid="0" snapToObjects="1">
      <p:cViewPr varScale="1">
        <p:scale>
          <a:sx n="65" d="100"/>
          <a:sy n="65" d="100"/>
        </p:scale>
        <p:origin x="-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FEF5F-3B39-8C4F-9EDA-9CA413A4787D}" type="datetimeFigureOut">
              <a:rPr lang="en-US" smtClean="0"/>
              <a:pPr/>
              <a:t>01-11-14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2D20-5CD2-1540-9A97-C8CDFA67B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0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E8D9-D7C8-DB48-82D0-7C0E66850FE0}" type="datetimeFigureOut">
              <a:rPr lang="en-US" smtClean="0"/>
              <a:pPr/>
              <a:t>01-11-14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EC02C-7862-C04F-88CF-B6FBE0D0E7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0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Nielsen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Landaurer</a:t>
            </a:r>
            <a:r>
              <a:rPr lang="en-US" baseline="0" dirty="0" smtClean="0"/>
              <a:t> (1993)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heb.freeshell.org</a:t>
            </a:r>
            <a:r>
              <a:rPr lang="en-US" dirty="0" smtClean="0"/>
              <a:t>/ie662/lecture7small.pdf</a:t>
            </a:r>
          </a:p>
          <a:p>
            <a:endParaRPr lang="en-US" dirty="0" smtClean="0"/>
          </a:p>
          <a:p>
            <a:r>
              <a:rPr lang="en-US" dirty="0" smtClean="0"/>
              <a:t>Only equation in the class</a:t>
            </a:r>
          </a:p>
          <a:p>
            <a:r>
              <a:rPr lang="en-US" dirty="0" smtClean="0"/>
              <a:t>Rationale: you learn almost right away what</a:t>
            </a:r>
            <a:r>
              <a:rPr lang="en-US" baseline="0" dirty="0" smtClean="0"/>
              <a:t> is working well and what isn’t. if the first three people can’t login, you’re probably better off fixing the login page, rather than testing another 12 people on it</a:t>
            </a:r>
          </a:p>
          <a:p>
            <a:r>
              <a:rPr lang="en-US" baseline="0" dirty="0" smtClean="0"/>
              <a:t>Most usability tests will help show you obvious problems, and those are the ones you want to get rid of right away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7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www.how</a:t>
            </a:r>
            <a:r>
              <a:rPr lang="en-US" dirty="0" smtClean="0"/>
              <a:t>-to-</a:t>
            </a:r>
            <a:r>
              <a:rPr lang="en-US" dirty="0" err="1" smtClean="0"/>
              <a:t>kiss.us</a:t>
            </a:r>
            <a:r>
              <a:rPr lang="en-US" dirty="0" smtClean="0"/>
              <a:t>/get-to-know-</a:t>
            </a:r>
            <a:r>
              <a:rPr lang="en-US" dirty="0" err="1" smtClean="0"/>
              <a:t>someone.html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9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www.baran-systems.com</a:t>
            </a:r>
            <a:r>
              <a:rPr lang="en-US" dirty="0" smtClean="0"/>
              <a:t>/Products/Affinity%20Diagram%20for%20Excel/</a:t>
            </a:r>
            <a:r>
              <a:rPr lang="en-US" dirty="0" err="1" smtClean="0"/>
              <a:t>index_concept.htm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You’re doing this type</a:t>
            </a:r>
            <a:r>
              <a:rPr lang="en-US" baseline="0" dirty="0" smtClean="0"/>
              <a:t> of thing this week in tutorial. The main idea is to cluster ideas and observations so that you can make sense of what’s going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99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www.how</a:t>
            </a:r>
            <a:r>
              <a:rPr lang="en-US" dirty="0" smtClean="0"/>
              <a:t>-to-</a:t>
            </a:r>
            <a:r>
              <a:rPr lang="en-US" dirty="0" err="1" smtClean="0"/>
              <a:t>kiss.us</a:t>
            </a:r>
            <a:r>
              <a:rPr lang="en-US" dirty="0" smtClean="0"/>
              <a:t>/get-to-know-</a:t>
            </a:r>
            <a:r>
              <a:rPr lang="en-US" dirty="0" err="1" smtClean="0"/>
              <a:t>someone.html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 of affinity diagramming.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99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www.utexas.edu</a:t>
            </a:r>
            <a:r>
              <a:rPr lang="en-US" dirty="0" smtClean="0"/>
              <a:t>/learn/usability/</a:t>
            </a:r>
            <a:r>
              <a:rPr lang="en-US" dirty="0" err="1" smtClean="0"/>
              <a:t>report.html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2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B7961C-448B-B04C-A9E1-024D26EE0EBE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7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D52-A99A-D342-A739-BB7D56F7C636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3AA1-A1AA-1649-B18F-79CA9263B717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2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BF07-92EB-B946-AFD5-BE123E5F7F45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132B-B38A-5D4C-800F-FAEDFC149E6E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7586-A229-1544-A360-351E8B484D55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312C-814A-F64A-9DCE-17CD7A355725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9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2AA9-2D9C-3B49-AFD5-B09748D14B14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8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9982-0812-EA47-9A1F-AC3BE2E86E09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1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4E96-6981-BE46-81F3-C012122F066C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9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1474-C134-AE4E-B5D3-93AEFBD83E37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3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EC2FD-5C3B-B54A-B7FA-8548072860BF}" type="datetime1">
              <a:rPr lang="en-CA" smtClean="0"/>
              <a:pPr/>
              <a:t>01-11-14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Usability Testing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CPSC 481: HCI I</a:t>
            </a:r>
          </a:p>
          <a:p>
            <a:r>
              <a:rPr lang="en-US" dirty="0" smtClean="0"/>
              <a:t>Fall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8745" y="5638800"/>
            <a:ext cx="656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9D9D9"/>
                </a:solidFill>
              </a:rPr>
              <a:t>Anthony Tang</a:t>
            </a:r>
            <a:endParaRPr lang="en-US" dirty="0">
              <a:solidFill>
                <a:srgbClr val="D9D9D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Think-aloud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participants complete a task, you ask them to report</a:t>
            </a:r>
          </a:p>
          <a:p>
            <a:pPr lvl="1"/>
            <a:r>
              <a:rPr lang="en-US" dirty="0"/>
              <a:t>» what they are thinking</a:t>
            </a:r>
          </a:p>
          <a:p>
            <a:pPr lvl="1"/>
            <a:r>
              <a:rPr lang="en-US" dirty="0"/>
              <a:t>» what they are feeling</a:t>
            </a:r>
          </a:p>
          <a:p>
            <a:pPr lvl="1"/>
            <a:r>
              <a:rPr lang="en-US" dirty="0"/>
              <a:t>» rationale for their actions and decisions</a:t>
            </a:r>
          </a:p>
          <a:p>
            <a:r>
              <a:rPr lang="en-US" b="1" u="sng" dirty="0"/>
              <a:t>Idea</a:t>
            </a:r>
            <a:r>
              <a:rPr lang="en-US" dirty="0"/>
              <a:t>: rather than interpret their actions/lack of action, you can actually understand why they are doing what they are doing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2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Think-aloud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weird:</a:t>
            </a:r>
          </a:p>
          <a:p>
            <a:endParaRPr lang="en-US" dirty="0" smtClean="0"/>
          </a:p>
          <a:p>
            <a:r>
              <a:rPr lang="en-US" dirty="0" smtClean="0"/>
              <a:t>People are not normally used to saying things out loud as they work.</a:t>
            </a:r>
          </a:p>
          <a:p>
            <a:endParaRPr lang="en-US" dirty="0"/>
          </a:p>
          <a:p>
            <a:r>
              <a:rPr lang="en-US" dirty="0" smtClean="0"/>
              <a:t>They may also be </a:t>
            </a:r>
            <a:r>
              <a:rPr lang="en-US" dirty="0" err="1" smtClean="0"/>
              <a:t>embarassed</a:t>
            </a:r>
            <a:r>
              <a:rPr lang="en-US" dirty="0" smtClean="0"/>
              <a:t> to say things out loud.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2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Co-discovery Learning </a:t>
            </a:r>
            <a:r>
              <a:rPr lang="en-US" dirty="0" err="1" smtClean="0"/>
              <a:t>prototcol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Main idea</a:t>
            </a:r>
            <a:r>
              <a:rPr lang="en-US" dirty="0" smtClean="0"/>
              <a:t>: remove the awkwardness of think-aloud</a:t>
            </a:r>
          </a:p>
          <a:p>
            <a:endParaRPr lang="en-US" dirty="0"/>
          </a:p>
          <a:p>
            <a:r>
              <a:rPr lang="en-US" dirty="0" smtClean="0"/>
              <a:t>Two people sit down to complete tasks</a:t>
            </a:r>
          </a:p>
          <a:p>
            <a:r>
              <a:rPr lang="en-US" dirty="0" smtClean="0"/>
              <a:t>Only one person is allowed to touch the interface</a:t>
            </a:r>
          </a:p>
          <a:p>
            <a:r>
              <a:rPr lang="en-US" dirty="0" smtClean="0"/>
              <a:t>Monitor their conversation</a:t>
            </a:r>
          </a:p>
          <a:p>
            <a:endParaRPr lang="en-US" dirty="0"/>
          </a:p>
          <a:p>
            <a:r>
              <a:rPr lang="en-US" u="sng" dirty="0" smtClean="0"/>
              <a:t>Variation</a:t>
            </a:r>
            <a:r>
              <a:rPr lang="en-US" dirty="0" smtClean="0"/>
              <a:t>: use a semi-</a:t>
            </a:r>
            <a:r>
              <a:rPr lang="en-US" dirty="0" err="1" smtClean="0"/>
              <a:t>knowledgable</a:t>
            </a:r>
            <a:r>
              <a:rPr lang="en-US" dirty="0" smtClean="0"/>
              <a:t> “coach” and a novice (only the novice gets to touch the design)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44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design, but don’t say how it works</a:t>
            </a:r>
          </a:p>
          <a:p>
            <a:endParaRPr lang="en-US" dirty="0" smtClean="0"/>
          </a:p>
          <a:p>
            <a:r>
              <a:rPr lang="en-US" dirty="0" smtClean="0"/>
              <a:t>Ask the user to explain</a:t>
            </a:r>
          </a:p>
          <a:p>
            <a:pPr lvl="1"/>
            <a:r>
              <a:rPr lang="en-US" dirty="0" smtClean="0"/>
              <a:t>» function of each element</a:t>
            </a:r>
          </a:p>
          <a:p>
            <a:pPr lvl="1"/>
            <a:r>
              <a:rPr lang="en-US" dirty="0" smtClean="0"/>
              <a:t>» how they would perform a particular task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6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Initial conceptual model (before they use it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Formative </a:t>
            </a:r>
            <a:r>
              <a:rPr lang="en-US" dirty="0"/>
              <a:t>conceptual model (after they’ve used </a:t>
            </a:r>
            <a:r>
              <a:rPr lang="en-US" dirty="0" smtClean="0"/>
              <a:t>it)</a:t>
            </a:r>
          </a:p>
          <a:p>
            <a:endParaRPr lang="en-US" dirty="0"/>
          </a:p>
          <a:p>
            <a:r>
              <a:rPr lang="en-US" dirty="0" smtClean="0"/>
              <a:t>Good for: eliciting a user’s understanding before and after use</a:t>
            </a:r>
            <a:endParaRPr lang="en-US" dirty="0"/>
          </a:p>
          <a:p>
            <a:r>
              <a:rPr lang="en-US" dirty="0" smtClean="0"/>
              <a:t>Bad for: understanding exploration and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8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Basic Usability Test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Think-Aloud Protocol</a:t>
            </a:r>
          </a:p>
          <a:p>
            <a:endParaRPr lang="en-US" dirty="0"/>
          </a:p>
          <a:p>
            <a:r>
              <a:rPr lang="en-US" dirty="0" smtClean="0"/>
              <a:t>Co-Discovery Protocol</a:t>
            </a:r>
          </a:p>
          <a:p>
            <a:endParaRPr lang="en-US" dirty="0"/>
          </a:p>
          <a:p>
            <a:r>
              <a:rPr lang="en-US" dirty="0" smtClean="0"/>
              <a:t>Conceptual Model Extraction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0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on Usability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well do people learn the interface?</a:t>
            </a:r>
          </a:p>
          <a:p>
            <a:endParaRPr lang="en-US" dirty="0"/>
          </a:p>
          <a:p>
            <a:r>
              <a:rPr lang="en-US" dirty="0" smtClean="0"/>
              <a:t>Does the interface work with people’s actual real-life interactions?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well does this interface work when people are busy with other things?</a:t>
            </a:r>
          </a:p>
          <a:p>
            <a:endParaRPr lang="en-US" dirty="0"/>
          </a:p>
          <a:p>
            <a:r>
              <a:rPr lang="en-US" dirty="0"/>
              <a:t>How well does this interface work with only a few seconds of interaction at a time?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now be able to: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 Know how to select users for a usability test, and how many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 Be able to describe how to analyze data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 Describe three different usability test protocols, and their pros and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cons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24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6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this lecture, you should be able to: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 Know how to select users for a usability test, and how many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 Be able to describe how to analyze data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» Describe three different usability test protocols, and their pros and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cons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21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 Testing: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Depends on your needs</a:t>
            </a:r>
          </a:p>
          <a:p>
            <a:pPr lvl="1"/>
            <a:r>
              <a:rPr lang="en-US" b="1" dirty="0" smtClean="0"/>
              <a:t>Goal</a:t>
            </a:r>
            <a:r>
              <a:rPr lang="en-US" dirty="0" smtClean="0"/>
              <a:t>: get the people that will be using it, or people that represent those that will be using it</a:t>
            </a:r>
          </a:p>
          <a:p>
            <a:r>
              <a:rPr lang="en-US" dirty="0" smtClean="0"/>
              <a:t>How many?</a:t>
            </a:r>
          </a:p>
          <a:p>
            <a:pPr lvl="1"/>
            <a:r>
              <a:rPr lang="en-US" dirty="0" smtClean="0"/>
              <a:t>Considerable debate in the community. Rule of thumb: ~5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Tests: How many users?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9936"/>
            <a:ext cx="9144000" cy="25495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686504"/>
            <a:ext cx="780610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Main argument</a:t>
            </a:r>
            <a:r>
              <a:rPr lang="en-US" sz="2400" dirty="0" smtClean="0">
                <a:solidFill>
                  <a:schemeClr val="bg1"/>
                </a:solidFill>
              </a:rPr>
              <a:t>: If you have 15 people, it’s better to test three designs with 5 users each, rather than one design with 15 people. 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 Pragmatics, bang for buck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51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sense of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for:</a:t>
            </a:r>
          </a:p>
          <a:p>
            <a:pPr lvl="1"/>
            <a:r>
              <a:rPr lang="en-US" dirty="0" smtClean="0"/>
              <a:t>Big obvious problems</a:t>
            </a:r>
          </a:p>
          <a:p>
            <a:pPr lvl="1"/>
            <a:r>
              <a:rPr lang="en-US" dirty="0" smtClean="0"/>
              <a:t>Error trends</a:t>
            </a:r>
          </a:p>
          <a:p>
            <a:pPr lvl="1"/>
            <a:r>
              <a:rPr lang="en-US" dirty="0" smtClean="0"/>
              <a:t>Trends in comments</a:t>
            </a:r>
          </a:p>
          <a:p>
            <a:r>
              <a:rPr lang="en-US" dirty="0" smtClean="0"/>
              <a:t>Group issues in terms of severity/priority</a:t>
            </a:r>
          </a:p>
          <a:p>
            <a:pPr lvl="1"/>
            <a:r>
              <a:rPr lang="en-US" dirty="0" smtClean="0"/>
              <a:t>1: must fix/brick wall</a:t>
            </a:r>
          </a:p>
          <a:p>
            <a:pPr lvl="1"/>
            <a:r>
              <a:rPr lang="en-US" dirty="0" smtClean="0"/>
              <a:t>2: should fix/okay to wait</a:t>
            </a:r>
          </a:p>
          <a:p>
            <a:pPr lvl="1"/>
            <a:r>
              <a:rPr lang="en-US" dirty="0" smtClean="0"/>
              <a:t>3: okay as is/could be improved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sense of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Affinity diagrams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0" y="2228850"/>
            <a:ext cx="50800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sense of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with others who watched with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2416922"/>
            <a:ext cx="6324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8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Usability Testing: Providing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 your list of issues, provide a small handful of suggestions on how to address the issue</a:t>
            </a:r>
          </a:p>
          <a:p>
            <a:r>
              <a:rPr lang="en-US" dirty="0" smtClean="0"/>
              <a:t>Depending on the part of the design cycle you are in (early, middle, late), these should be bigger or smaller suggestions</a:t>
            </a:r>
          </a:p>
          <a:p>
            <a:r>
              <a:rPr lang="en-US" dirty="0" smtClean="0"/>
              <a:t>Provide video “proof” of people encountering issues</a:t>
            </a:r>
          </a:p>
          <a:p>
            <a:r>
              <a:rPr lang="en-US" u="sng" dirty="0" smtClean="0"/>
              <a:t>ITERATE ON THE DESIGN!!?!?!?</a:t>
            </a:r>
            <a:endParaRPr lang="en-US" u="sng" dirty="0"/>
          </a:p>
          <a:p>
            <a:r>
              <a:rPr lang="en-US" dirty="0" smtClean="0"/>
              <a:t>Sample </a:t>
            </a:r>
            <a:r>
              <a:rPr lang="en-US" dirty="0"/>
              <a:t>final report: </a:t>
            </a:r>
            <a:endParaRPr lang="en-US" dirty="0" smtClean="0"/>
          </a:p>
          <a:p>
            <a:pPr lvl="1"/>
            <a:r>
              <a:rPr lang="en-US" u="sng" dirty="0" smtClean="0"/>
              <a:t>http</a:t>
            </a:r>
            <a:r>
              <a:rPr lang="en-US" u="sng" dirty="0"/>
              <a:t>://</a:t>
            </a:r>
            <a:r>
              <a:rPr lang="en-US" u="sng" dirty="0" err="1"/>
              <a:t>www.utexas.edu</a:t>
            </a:r>
            <a:r>
              <a:rPr lang="en-US" u="sng" dirty="0"/>
              <a:t>/learn/usability/</a:t>
            </a:r>
            <a:r>
              <a:rPr lang="en-US" u="sng" dirty="0" err="1" smtClean="0"/>
              <a:t>report.html</a:t>
            </a:r>
            <a:endParaRPr lang="en-US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7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Basic Usability Test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Think-Aloud Protocol</a:t>
            </a:r>
          </a:p>
          <a:p>
            <a:endParaRPr lang="en-US" dirty="0"/>
          </a:p>
          <a:p>
            <a:r>
              <a:rPr lang="en-US" dirty="0" smtClean="0"/>
              <a:t>Co-Discovery Protocol</a:t>
            </a:r>
          </a:p>
          <a:p>
            <a:endParaRPr lang="en-US" dirty="0"/>
          </a:p>
          <a:p>
            <a:r>
              <a:rPr lang="en-US" dirty="0" smtClean="0"/>
              <a:t>Conceptual Model Extraction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24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-introdu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1-introduction</Template>
  <TotalTime>9317</TotalTime>
  <Words>830</Words>
  <Application>Microsoft Macintosh PowerPoint</Application>
  <PresentationFormat>On-screen Show (4:3)</PresentationFormat>
  <Paragraphs>132</Paragraphs>
  <Slides>18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1-introduction</vt:lpstr>
      <vt:lpstr>Usability Testing 2</vt:lpstr>
      <vt:lpstr>Learning Objectives</vt:lpstr>
      <vt:lpstr>Usability Testing: Users</vt:lpstr>
      <vt:lpstr>Usability Tests: How many users?</vt:lpstr>
      <vt:lpstr>Making sense of your data</vt:lpstr>
      <vt:lpstr>Making sense of your data</vt:lpstr>
      <vt:lpstr>Making sense of your data</vt:lpstr>
      <vt:lpstr>Usability Testing: Providing Feedback</vt:lpstr>
      <vt:lpstr>Three Basic Usability Test Protocols</vt:lpstr>
      <vt:lpstr>Think-aloud protocol</vt:lpstr>
      <vt:lpstr>Think-aloud protocol</vt:lpstr>
      <vt:lpstr>Co-discovery Learning prototcol</vt:lpstr>
      <vt:lpstr>Conceptual Model Extraction</vt:lpstr>
      <vt:lpstr>Conceptual Model Extraction</vt:lpstr>
      <vt:lpstr>Three Basic Usability Test Protocols</vt:lpstr>
      <vt:lpstr>Variations on Usability Tests</vt:lpstr>
      <vt:lpstr>Learning Objectives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people not like us</dc:title>
  <dc:creator>Tony</dc:creator>
  <cp:lastModifiedBy>Tony Tang</cp:lastModifiedBy>
  <cp:revision>81</cp:revision>
  <dcterms:created xsi:type="dcterms:W3CDTF">2012-08-20T05:23:43Z</dcterms:created>
  <dcterms:modified xsi:type="dcterms:W3CDTF">2014-11-01T22:56:25Z</dcterms:modified>
</cp:coreProperties>
</file>