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5"/>
  </p:notesMasterIdLst>
  <p:handoutMasterIdLst>
    <p:handoutMasterId r:id="rId36"/>
  </p:handoutMasterIdLst>
  <p:sldIdLst>
    <p:sldId id="256" r:id="rId3"/>
    <p:sldId id="260" r:id="rId4"/>
    <p:sldId id="308" r:id="rId5"/>
    <p:sldId id="261" r:id="rId6"/>
    <p:sldId id="262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6" r:id="rId19"/>
    <p:sldId id="284" r:id="rId20"/>
    <p:sldId id="285" r:id="rId21"/>
    <p:sldId id="286" r:id="rId22"/>
    <p:sldId id="287" r:id="rId23"/>
    <p:sldId id="292" r:id="rId24"/>
    <p:sldId id="293" r:id="rId25"/>
    <p:sldId id="294" r:id="rId26"/>
    <p:sldId id="295" r:id="rId27"/>
    <p:sldId id="296" r:id="rId28"/>
    <p:sldId id="298" r:id="rId29"/>
    <p:sldId id="299" r:id="rId30"/>
    <p:sldId id="305" r:id="rId31"/>
    <p:sldId id="306" r:id="rId32"/>
    <p:sldId id="307" r:id="rId33"/>
    <p:sldId id="30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53" autoAdjust="0"/>
    <p:restoredTop sz="84729" autoAdjust="0"/>
  </p:normalViewPr>
  <p:slideViewPr>
    <p:cSldViewPr snapToGrid="0" snapToObjects="1">
      <p:cViewPr varScale="1">
        <p:scale>
          <a:sx n="68" d="100"/>
          <a:sy n="68" d="100"/>
        </p:scale>
        <p:origin x="-1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04-10-14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04-10-14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Skeumorphism</a:t>
            </a:r>
            <a:r>
              <a:rPr lang="en-US" dirty="0" smtClean="0"/>
              <a:t>: designing to retain ornamental elements of past iterations no longer necessary to current object’s function.</a:t>
            </a:r>
          </a:p>
          <a:p>
            <a:endParaRPr lang="en-US" dirty="0" smtClean="0"/>
          </a:p>
          <a:p>
            <a:r>
              <a:rPr lang="en-US" dirty="0" smtClean="0"/>
              <a:t>How it looks suggests a certain way to use things</a:t>
            </a:r>
          </a:p>
          <a:p>
            <a:endParaRPr lang="en-US" dirty="0" smtClean="0"/>
          </a:p>
          <a:p>
            <a:r>
              <a:rPr lang="en-US" dirty="0" smtClean="0"/>
              <a:t>But this has certain types of trade offs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4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59591-60AD-0542-AFE2-3B36DDA31E85}" type="slidenum">
              <a:rPr lang="en-US"/>
              <a:pPr/>
              <a:t>15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C5CEC-6F24-0F42-A198-D3C7FA7EE856}" type="slidenum">
              <a:rPr lang="en-US"/>
              <a:pPr/>
              <a:t>21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7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 installs a</a:t>
            </a:r>
            <a:r>
              <a:rPr lang="en-US" baseline="0" dirty="0" smtClean="0"/>
              <a:t> few new apps on his phone</a:t>
            </a:r>
          </a:p>
          <a:p>
            <a:r>
              <a:rPr lang="en-US" baseline="0" dirty="0" smtClean="0"/>
              <a:t>An old one is hogging resources</a:t>
            </a:r>
          </a:p>
          <a:p>
            <a:r>
              <a:rPr lang="en-US" baseline="0" dirty="0" smtClean="0">
                <a:sym typeface="Wingdings"/>
              </a:rPr>
              <a:t> Blames the slowness of his phone on there not being enough storage</a:t>
            </a:r>
            <a:r>
              <a:rPr lang="en-US" baseline="0" smtClean="0">
                <a:sym typeface="Wingdings"/>
              </a:rPr>
              <a:t>/memory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3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04-10-14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Anthony Tang with acknowledgements to Saul Greenberg and Ehud </a:t>
            </a:r>
            <a:r>
              <a:rPr lang="en-US" dirty="0" err="1" smtClean="0">
                <a:solidFill>
                  <a:srgbClr val="D9D9D9"/>
                </a:solidFill>
              </a:rPr>
              <a:t>Sharlin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1557338"/>
            <a:ext cx="8964613" cy="4941887"/>
            <a:chOff x="0" y="1557338"/>
            <a:chExt cx="8964613" cy="494188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038" y="2271713"/>
              <a:ext cx="6997700" cy="4227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1084263" y="4005263"/>
              <a:ext cx="2119312" cy="5762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0" y="4156075"/>
              <a:ext cx="1173163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are these buttons?</a:t>
              </a: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1116013" y="4583113"/>
              <a:ext cx="1273175" cy="16557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619250" y="1563688"/>
              <a:ext cx="29686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is this equalizer control a toggle or button? </a:t>
              </a: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4500563" y="1916113"/>
              <a:ext cx="935037" cy="4333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096963" y="4583113"/>
              <a:ext cx="2035175" cy="10080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>
              <a:off x="6732588" y="1916113"/>
              <a:ext cx="144462" cy="3603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6732588" y="1557338"/>
              <a:ext cx="22320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button for pressing, </a:t>
              </a:r>
              <a:br>
                <a:rPr lang="en-US" sz="18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but action unknown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29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1844675"/>
            <a:ext cx="8763000" cy="4956175"/>
            <a:chOff x="0" y="1844675"/>
            <a:chExt cx="8763000" cy="4956175"/>
          </a:xfrm>
        </p:grpSpPr>
        <p:pic>
          <p:nvPicPr>
            <p:cNvPr id="6" name="Picture 10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565400"/>
              <a:ext cx="7239000" cy="375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1029"/>
            <p:cNvSpPr txBox="1">
              <a:spLocks noChangeArrowheads="1"/>
            </p:cNvSpPr>
            <p:nvPr/>
          </p:nvSpPr>
          <p:spPr bwMode="auto">
            <a:xfrm>
              <a:off x="1835150" y="1844675"/>
              <a:ext cx="2598738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A button is for pressing, but what does it do?</a:t>
              </a:r>
            </a:p>
          </p:txBody>
        </p:sp>
        <p:sp>
          <p:nvSpPr>
            <p:cNvPr id="8" name="Line 1030"/>
            <p:cNvSpPr>
              <a:spLocks noChangeShapeType="1"/>
            </p:cNvSpPr>
            <p:nvPr/>
          </p:nvSpPr>
          <p:spPr bwMode="auto">
            <a:xfrm>
              <a:off x="2895600" y="2471738"/>
              <a:ext cx="457200" cy="1295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 Box 1031"/>
            <p:cNvSpPr txBox="1">
              <a:spLocks noChangeArrowheads="1"/>
            </p:cNvSpPr>
            <p:nvPr/>
          </p:nvSpPr>
          <p:spPr bwMode="auto">
            <a:xfrm>
              <a:off x="0" y="1862138"/>
              <a:ext cx="1676400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Is this a graphic or a control?</a:t>
              </a:r>
            </a:p>
          </p:txBody>
        </p:sp>
        <p:sp>
          <p:nvSpPr>
            <p:cNvPr id="10" name="Line 1032"/>
            <p:cNvSpPr>
              <a:spLocks noChangeShapeType="1"/>
            </p:cNvSpPr>
            <p:nvPr/>
          </p:nvSpPr>
          <p:spPr bwMode="auto">
            <a:xfrm>
              <a:off x="533400" y="2852738"/>
              <a:ext cx="1230313" cy="7921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Text Box 1033"/>
            <p:cNvSpPr txBox="1">
              <a:spLocks noChangeArrowheads="1"/>
            </p:cNvSpPr>
            <p:nvPr/>
          </p:nvSpPr>
          <p:spPr bwMode="auto">
            <a:xfrm>
              <a:off x="4114800" y="6434138"/>
              <a:ext cx="398621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text is for editing, but it doesn</a:t>
              </a:r>
              <a:r>
                <a:rPr lang="ja-JP" altLang="en-US" sz="1800">
                  <a:solidFill>
                    <a:srgbClr val="FFFFFF"/>
                  </a:solidFill>
                  <a:latin typeface="Arial"/>
                </a:rPr>
                <a:t>’</a:t>
              </a: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t do it.</a:t>
              </a:r>
            </a:p>
          </p:txBody>
        </p:sp>
        <p:sp>
          <p:nvSpPr>
            <p:cNvPr id="12" name="Line 1034"/>
            <p:cNvSpPr>
              <a:spLocks noChangeShapeType="1"/>
            </p:cNvSpPr>
            <p:nvPr/>
          </p:nvSpPr>
          <p:spPr bwMode="auto">
            <a:xfrm flipH="1" flipV="1">
              <a:off x="3124200" y="5519738"/>
              <a:ext cx="990600" cy="1219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035"/>
            <p:cNvSpPr>
              <a:spLocks noChangeShapeType="1"/>
            </p:cNvSpPr>
            <p:nvPr/>
          </p:nvSpPr>
          <p:spPr bwMode="auto">
            <a:xfrm flipH="1" flipV="1">
              <a:off x="4067175" y="3141663"/>
              <a:ext cx="200025" cy="31400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Text Box 1036"/>
            <p:cNvSpPr txBox="1">
              <a:spLocks noChangeArrowheads="1"/>
            </p:cNvSpPr>
            <p:nvPr/>
          </p:nvSpPr>
          <p:spPr bwMode="auto">
            <a:xfrm>
              <a:off x="5580063" y="1916113"/>
              <a:ext cx="31686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Visual affordances for window controls are missing!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00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Skeumorphism</a:t>
            </a:r>
            <a:r>
              <a:rPr lang="en-US" dirty="0" smtClean="0"/>
              <a:t>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7239000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11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539750" y="1557338"/>
            <a:ext cx="8208963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Handles are for lifting, </a:t>
            </a:r>
            <a:br>
              <a:rPr lang="en-US" sz="2000" dirty="0" smtClean="0"/>
            </a:br>
            <a:r>
              <a:rPr lang="en-US" sz="2000" dirty="0" smtClean="0"/>
              <a:t>but these are for scrolling!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Complex things may need explaining but </a:t>
            </a:r>
            <a:br>
              <a:rPr lang="en-US" sz="2000" dirty="0" smtClean="0"/>
            </a:br>
            <a:r>
              <a:rPr lang="en-US" sz="2000" dirty="0" smtClean="0"/>
              <a:t>simple things should not</a:t>
            </a:r>
          </a:p>
          <a:p>
            <a:pPr lvl="1"/>
            <a:r>
              <a:rPr lang="en-US" sz="1600" dirty="0" smtClean="0"/>
              <a:t>when simple things need labels &amp; instructions, then design has failed</a:t>
            </a:r>
            <a:endParaRPr lang="en-CA" sz="1600" dirty="0"/>
          </a:p>
        </p:txBody>
      </p:sp>
      <p:pic>
        <p:nvPicPr>
          <p:cNvPr id="6" name="Picture 4" descr="I bet the real stereo lacks this fe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93963"/>
            <a:ext cx="6553200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900112" y="2276475"/>
            <a:ext cx="1691617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91730" y="2276475"/>
            <a:ext cx="4428196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2987675" y="3500438"/>
            <a:ext cx="0" cy="1368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5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Limiting the space of possible actions from an object’s appearance</a:t>
            </a:r>
          </a:p>
          <a:p>
            <a:pPr lvl="1"/>
            <a:r>
              <a:rPr lang="en-US" dirty="0" smtClean="0"/>
              <a:t>» provides people with a range of usage possibilities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/>
              <a:t>Visible Constraints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993"/>
            <a:ext cx="8229600" cy="4525963"/>
          </a:xfrm>
          <a:noFill/>
          <a:ln/>
        </p:spPr>
        <p:txBody>
          <a:bodyPr lIns="92075" tIns="46038" rIns="92075" bIns="46038">
            <a:normAutofit/>
          </a:bodyPr>
          <a:lstStyle/>
          <a:p>
            <a:r>
              <a:rPr lang="en-US" sz="2800" dirty="0" smtClean="0"/>
              <a:t>Limiting the space of possible actions from an object’s appearance</a:t>
            </a:r>
            <a:endParaRPr lang="en-US" sz="2800" dirty="0"/>
          </a:p>
          <a:p>
            <a:pPr lvl="1"/>
            <a:r>
              <a:rPr lang="en-US" sz="2400" dirty="0"/>
              <a:t>provides people with a range of usage possibilities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grpSp>
        <p:nvGrpSpPr>
          <p:cNvPr id="8473" name="Group 281"/>
          <p:cNvGrpSpPr>
            <a:grpSpLocks/>
          </p:cNvGrpSpPr>
          <p:nvPr/>
        </p:nvGrpSpPr>
        <p:grpSpPr bwMode="auto">
          <a:xfrm>
            <a:off x="844550" y="4476750"/>
            <a:ext cx="1349375" cy="2233613"/>
            <a:chOff x="542" y="2452"/>
            <a:chExt cx="850" cy="1407"/>
          </a:xfrm>
        </p:grpSpPr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600" y="2452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98" name="Oval 6"/>
            <p:cNvSpPr>
              <a:spLocks noChangeArrowheads="1"/>
            </p:cNvSpPr>
            <p:nvPr/>
          </p:nvSpPr>
          <p:spPr bwMode="auto">
            <a:xfrm>
              <a:off x="1056" y="2972"/>
              <a:ext cx="64" cy="7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542" y="3676"/>
              <a:ext cx="850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Push or pull?</a:t>
              </a:r>
            </a:p>
          </p:txBody>
        </p:sp>
      </p:grpSp>
      <p:grpSp>
        <p:nvGrpSpPr>
          <p:cNvPr id="8474" name="Group 282"/>
          <p:cNvGrpSpPr>
            <a:grpSpLocks/>
          </p:cNvGrpSpPr>
          <p:nvPr/>
        </p:nvGrpSpPr>
        <p:grpSpPr bwMode="auto">
          <a:xfrm>
            <a:off x="3790952" y="4451350"/>
            <a:ext cx="1255713" cy="2246313"/>
            <a:chOff x="2398" y="2436"/>
            <a:chExt cx="791" cy="1415"/>
          </a:xfrm>
        </p:grpSpPr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2456" y="2436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2398" y="3668"/>
              <a:ext cx="791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Which side?</a:t>
              </a:r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>
              <a:off x="2536" y="2980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5" name="Line 13"/>
            <p:cNvSpPr>
              <a:spLocks noChangeShapeType="1"/>
            </p:cNvSpPr>
            <p:nvPr/>
          </p:nvSpPr>
          <p:spPr bwMode="auto">
            <a:xfrm>
              <a:off x="2976" y="2964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>
              <a:off x="2528" y="3100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475" name="Group 283"/>
          <p:cNvGrpSpPr>
            <a:grpSpLocks/>
          </p:cNvGrpSpPr>
          <p:nvPr/>
        </p:nvGrpSpPr>
        <p:grpSpPr bwMode="auto">
          <a:xfrm>
            <a:off x="6300788" y="4425951"/>
            <a:ext cx="2568575" cy="2439988"/>
            <a:chOff x="4150" y="2420"/>
            <a:chExt cx="1618" cy="1537"/>
          </a:xfrm>
        </p:grpSpPr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4312" y="2420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4150" y="3652"/>
              <a:ext cx="1618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Can only push,</a:t>
              </a:r>
              <a:br>
                <a:rPr lang="en-US" sz="1400">
                  <a:solidFill>
                    <a:srgbClr val="FFFFFF"/>
                  </a:solidFill>
                  <a:latin typeface="Verdana" charset="0"/>
                </a:rPr>
              </a:b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side to push clearly visible</a:t>
              </a: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4384" y="3036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8" name="Rectangle 16"/>
            <p:cNvSpPr>
              <a:spLocks noChangeArrowheads="1"/>
            </p:cNvSpPr>
            <p:nvPr/>
          </p:nvSpPr>
          <p:spPr bwMode="auto">
            <a:xfrm>
              <a:off x="4632" y="3004"/>
              <a:ext cx="232" cy="72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684213" y="4292600"/>
            <a:ext cx="797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4392613" y="2819400"/>
            <a:ext cx="0" cy="1473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49" name="Group 57"/>
          <p:cNvGrpSpPr>
            <a:grpSpLocks/>
          </p:cNvGrpSpPr>
          <p:nvPr/>
        </p:nvGrpSpPr>
        <p:grpSpPr bwMode="auto">
          <a:xfrm>
            <a:off x="2411413" y="2736850"/>
            <a:ext cx="685800" cy="1431925"/>
            <a:chOff x="1529" y="1311"/>
            <a:chExt cx="432" cy="902"/>
          </a:xfrm>
        </p:grpSpPr>
        <p:sp>
          <p:nvSpPr>
            <p:cNvPr id="8211" name="Oval 19"/>
            <p:cNvSpPr>
              <a:spLocks noChangeArrowheads="1"/>
            </p:cNvSpPr>
            <p:nvPr/>
          </p:nvSpPr>
          <p:spPr bwMode="auto">
            <a:xfrm>
              <a:off x="1606" y="1944"/>
              <a:ext cx="281" cy="2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Freeform 20"/>
            <p:cNvSpPr>
              <a:spLocks/>
            </p:cNvSpPr>
            <p:nvPr/>
          </p:nvSpPr>
          <p:spPr bwMode="auto">
            <a:xfrm>
              <a:off x="1529" y="1326"/>
              <a:ext cx="411" cy="755"/>
            </a:xfrm>
            <a:custGeom>
              <a:avLst/>
              <a:gdLst>
                <a:gd name="T0" fmla="*/ 1 w 411"/>
                <a:gd name="T1" fmla="*/ 0 h 755"/>
                <a:gd name="T2" fmla="*/ 409 w 411"/>
                <a:gd name="T3" fmla="*/ 0 h 755"/>
                <a:gd name="T4" fmla="*/ 410 w 411"/>
                <a:gd name="T5" fmla="*/ 754 h 755"/>
                <a:gd name="T6" fmla="*/ 0 w 411"/>
                <a:gd name="T7" fmla="*/ 753 h 755"/>
                <a:gd name="T8" fmla="*/ 1 w 411"/>
                <a:gd name="T9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755">
                  <a:moveTo>
                    <a:pt x="1" y="0"/>
                  </a:moveTo>
                  <a:lnTo>
                    <a:pt x="409" y="0"/>
                  </a:lnTo>
                  <a:lnTo>
                    <a:pt x="410" y="754"/>
                  </a:lnTo>
                  <a:lnTo>
                    <a:pt x="0" y="753"/>
                  </a:lnTo>
                  <a:lnTo>
                    <a:pt x="1" y="0"/>
                  </a:lnTo>
                </a:path>
              </a:pathLst>
            </a:custGeom>
            <a:solidFill>
              <a:srgbClr val="FF9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Oval 21"/>
            <p:cNvSpPr>
              <a:spLocks noChangeArrowheads="1"/>
            </p:cNvSpPr>
            <p:nvPr/>
          </p:nvSpPr>
          <p:spPr bwMode="auto">
            <a:xfrm>
              <a:off x="1593" y="1956"/>
              <a:ext cx="281" cy="257"/>
            </a:xfrm>
            <a:prstGeom prst="ellipse">
              <a:avLst/>
            </a:prstGeom>
            <a:solidFill>
              <a:srgbClr val="FF9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auto">
            <a:xfrm>
              <a:off x="1530" y="1311"/>
              <a:ext cx="424" cy="17"/>
            </a:xfrm>
            <a:custGeom>
              <a:avLst/>
              <a:gdLst>
                <a:gd name="T0" fmla="*/ 15 w 424"/>
                <a:gd name="T1" fmla="*/ 0 h 17"/>
                <a:gd name="T2" fmla="*/ 423 w 424"/>
                <a:gd name="T3" fmla="*/ 0 h 17"/>
                <a:gd name="T4" fmla="*/ 408 w 424"/>
                <a:gd name="T5" fmla="*/ 16 h 17"/>
                <a:gd name="T6" fmla="*/ 0 w 424"/>
                <a:gd name="T7" fmla="*/ 16 h 17"/>
                <a:gd name="T8" fmla="*/ 15 w 4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17">
                  <a:moveTo>
                    <a:pt x="15" y="0"/>
                  </a:moveTo>
                  <a:lnTo>
                    <a:pt x="423" y="0"/>
                  </a:lnTo>
                  <a:lnTo>
                    <a:pt x="408" y="16"/>
                  </a:lnTo>
                  <a:lnTo>
                    <a:pt x="0" y="16"/>
                  </a:lnTo>
                  <a:lnTo>
                    <a:pt x="15" y="0"/>
                  </a:lnTo>
                </a:path>
              </a:pathLst>
            </a:custGeom>
            <a:solidFill>
              <a:srgbClr val="FFB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auto">
            <a:xfrm>
              <a:off x="1944" y="1312"/>
              <a:ext cx="17" cy="768"/>
            </a:xfrm>
            <a:custGeom>
              <a:avLst/>
              <a:gdLst>
                <a:gd name="T0" fmla="*/ 14 w 17"/>
                <a:gd name="T1" fmla="*/ 0 h 768"/>
                <a:gd name="T2" fmla="*/ 0 w 17"/>
                <a:gd name="T3" fmla="*/ 14 h 768"/>
                <a:gd name="T4" fmla="*/ 1 w 17"/>
                <a:gd name="T5" fmla="*/ 767 h 768"/>
                <a:gd name="T6" fmla="*/ 16 w 17"/>
                <a:gd name="T7" fmla="*/ 753 h 768"/>
                <a:gd name="T8" fmla="*/ 14 w 17"/>
                <a:gd name="T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68">
                  <a:moveTo>
                    <a:pt x="14" y="0"/>
                  </a:moveTo>
                  <a:lnTo>
                    <a:pt x="0" y="14"/>
                  </a:lnTo>
                  <a:lnTo>
                    <a:pt x="1" y="767"/>
                  </a:lnTo>
                  <a:lnTo>
                    <a:pt x="16" y="753"/>
                  </a:lnTo>
                  <a:lnTo>
                    <a:pt x="1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Oval 24"/>
            <p:cNvSpPr>
              <a:spLocks noChangeArrowheads="1"/>
            </p:cNvSpPr>
            <p:nvPr/>
          </p:nvSpPr>
          <p:spPr bwMode="auto">
            <a:xfrm>
              <a:off x="1618" y="1988"/>
              <a:ext cx="233" cy="20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auto">
            <a:xfrm>
              <a:off x="1559" y="1351"/>
              <a:ext cx="351" cy="17"/>
            </a:xfrm>
            <a:custGeom>
              <a:avLst/>
              <a:gdLst>
                <a:gd name="T0" fmla="*/ 0 w 351"/>
                <a:gd name="T1" fmla="*/ 0 h 17"/>
                <a:gd name="T2" fmla="*/ 350 w 351"/>
                <a:gd name="T3" fmla="*/ 0 h 17"/>
                <a:gd name="T4" fmla="*/ 328 w 351"/>
                <a:gd name="T5" fmla="*/ 16 h 17"/>
                <a:gd name="T6" fmla="*/ 21 w 351"/>
                <a:gd name="T7" fmla="*/ 16 h 17"/>
                <a:gd name="T8" fmla="*/ 0 w 35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17">
                  <a:moveTo>
                    <a:pt x="0" y="0"/>
                  </a:moveTo>
                  <a:lnTo>
                    <a:pt x="350" y="0"/>
                  </a:lnTo>
                  <a:lnTo>
                    <a:pt x="328" y="16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auto">
            <a:xfrm>
              <a:off x="1557" y="2047"/>
              <a:ext cx="81" cy="17"/>
            </a:xfrm>
            <a:custGeom>
              <a:avLst/>
              <a:gdLst>
                <a:gd name="T0" fmla="*/ 21 w 81"/>
                <a:gd name="T1" fmla="*/ 0 h 17"/>
                <a:gd name="T2" fmla="*/ 80 w 81"/>
                <a:gd name="T3" fmla="*/ 0 h 17"/>
                <a:gd name="T4" fmla="*/ 59 w 81"/>
                <a:gd name="T5" fmla="*/ 16 h 17"/>
                <a:gd name="T6" fmla="*/ 0 w 81"/>
                <a:gd name="T7" fmla="*/ 16 h 17"/>
                <a:gd name="T8" fmla="*/ 21 w 8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7">
                  <a:moveTo>
                    <a:pt x="21" y="0"/>
                  </a:moveTo>
                  <a:lnTo>
                    <a:pt x="80" y="0"/>
                  </a:lnTo>
                  <a:lnTo>
                    <a:pt x="59" y="16"/>
                  </a:lnTo>
                  <a:lnTo>
                    <a:pt x="0" y="16"/>
                  </a:lnTo>
                  <a:lnTo>
                    <a:pt x="2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auto">
            <a:xfrm>
              <a:off x="1829" y="2047"/>
              <a:ext cx="80" cy="17"/>
            </a:xfrm>
            <a:custGeom>
              <a:avLst/>
              <a:gdLst>
                <a:gd name="T0" fmla="*/ 0 w 80"/>
                <a:gd name="T1" fmla="*/ 1 h 17"/>
                <a:gd name="T2" fmla="*/ 20 w 80"/>
                <a:gd name="T3" fmla="*/ 16 h 17"/>
                <a:gd name="T4" fmla="*/ 79 w 80"/>
                <a:gd name="T5" fmla="*/ 16 h 17"/>
                <a:gd name="T6" fmla="*/ 59 w 80"/>
                <a:gd name="T7" fmla="*/ 0 h 17"/>
                <a:gd name="T8" fmla="*/ 0 w 80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7">
                  <a:moveTo>
                    <a:pt x="0" y="1"/>
                  </a:moveTo>
                  <a:lnTo>
                    <a:pt x="20" y="16"/>
                  </a:lnTo>
                  <a:lnTo>
                    <a:pt x="79" y="16"/>
                  </a:ln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Freeform 28"/>
            <p:cNvSpPr>
              <a:spLocks/>
            </p:cNvSpPr>
            <p:nvPr/>
          </p:nvSpPr>
          <p:spPr bwMode="auto">
            <a:xfrm>
              <a:off x="1893" y="1350"/>
              <a:ext cx="17" cy="712"/>
            </a:xfrm>
            <a:custGeom>
              <a:avLst/>
              <a:gdLst>
                <a:gd name="T0" fmla="*/ 16 w 17"/>
                <a:gd name="T1" fmla="*/ 0 h 712"/>
                <a:gd name="T2" fmla="*/ 15 w 17"/>
                <a:gd name="T3" fmla="*/ 711 h 712"/>
                <a:gd name="T4" fmla="*/ 0 w 17"/>
                <a:gd name="T5" fmla="*/ 691 h 712"/>
                <a:gd name="T6" fmla="*/ 0 w 17"/>
                <a:gd name="T7" fmla="*/ 20 h 712"/>
                <a:gd name="T8" fmla="*/ 16 w 17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12">
                  <a:moveTo>
                    <a:pt x="16" y="0"/>
                  </a:moveTo>
                  <a:lnTo>
                    <a:pt x="15" y="711"/>
                  </a:lnTo>
                  <a:lnTo>
                    <a:pt x="0" y="691"/>
                  </a:lnTo>
                  <a:lnTo>
                    <a:pt x="0" y="20"/>
                  </a:lnTo>
                  <a:lnTo>
                    <a:pt x="1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auto">
            <a:xfrm>
              <a:off x="1557" y="1350"/>
              <a:ext cx="18" cy="712"/>
            </a:xfrm>
            <a:custGeom>
              <a:avLst/>
              <a:gdLst>
                <a:gd name="T0" fmla="*/ 1 w 18"/>
                <a:gd name="T1" fmla="*/ 0 h 712"/>
                <a:gd name="T2" fmla="*/ 0 w 18"/>
                <a:gd name="T3" fmla="*/ 711 h 712"/>
                <a:gd name="T4" fmla="*/ 17 w 18"/>
                <a:gd name="T5" fmla="*/ 691 h 712"/>
                <a:gd name="T6" fmla="*/ 17 w 18"/>
                <a:gd name="T7" fmla="*/ 20 h 712"/>
                <a:gd name="T8" fmla="*/ 1 w 18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12">
                  <a:moveTo>
                    <a:pt x="1" y="0"/>
                  </a:moveTo>
                  <a:lnTo>
                    <a:pt x="0" y="711"/>
                  </a:lnTo>
                  <a:lnTo>
                    <a:pt x="17" y="691"/>
                  </a:lnTo>
                  <a:lnTo>
                    <a:pt x="17" y="20"/>
                  </a:lnTo>
                  <a:lnTo>
                    <a:pt x="1" y="0"/>
                  </a:lnTo>
                </a:path>
              </a:pathLst>
            </a:custGeom>
            <a:solidFill>
              <a:srgbClr val="FFB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Oval 30"/>
            <p:cNvSpPr>
              <a:spLocks noChangeArrowheads="1"/>
            </p:cNvSpPr>
            <p:nvPr/>
          </p:nvSpPr>
          <p:spPr bwMode="auto">
            <a:xfrm>
              <a:off x="1634" y="1991"/>
              <a:ext cx="201" cy="187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Freeform 31"/>
            <p:cNvSpPr>
              <a:spLocks/>
            </p:cNvSpPr>
            <p:nvPr/>
          </p:nvSpPr>
          <p:spPr bwMode="auto">
            <a:xfrm>
              <a:off x="1580" y="1369"/>
              <a:ext cx="308" cy="673"/>
            </a:xfrm>
            <a:custGeom>
              <a:avLst/>
              <a:gdLst>
                <a:gd name="T0" fmla="*/ 0 w 308"/>
                <a:gd name="T1" fmla="*/ 0 h 673"/>
                <a:gd name="T2" fmla="*/ 307 w 308"/>
                <a:gd name="T3" fmla="*/ 1 h 673"/>
                <a:gd name="T4" fmla="*/ 307 w 308"/>
                <a:gd name="T5" fmla="*/ 672 h 673"/>
                <a:gd name="T6" fmla="*/ 0 w 308"/>
                <a:gd name="T7" fmla="*/ 672 h 673"/>
                <a:gd name="T8" fmla="*/ 0 w 308"/>
                <a:gd name="T9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673">
                  <a:moveTo>
                    <a:pt x="0" y="0"/>
                  </a:moveTo>
                  <a:lnTo>
                    <a:pt x="307" y="1"/>
                  </a:lnTo>
                  <a:lnTo>
                    <a:pt x="307" y="672"/>
                  </a:lnTo>
                  <a:lnTo>
                    <a:pt x="0" y="672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Oval 32"/>
            <p:cNvSpPr>
              <a:spLocks noChangeArrowheads="1"/>
            </p:cNvSpPr>
            <p:nvPr/>
          </p:nvSpPr>
          <p:spPr bwMode="auto">
            <a:xfrm>
              <a:off x="1596" y="1479"/>
              <a:ext cx="246" cy="2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auto">
            <a:xfrm>
              <a:off x="1596" y="1481"/>
              <a:ext cx="240" cy="2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" name="Oval 34"/>
            <p:cNvSpPr>
              <a:spLocks noChangeArrowheads="1"/>
            </p:cNvSpPr>
            <p:nvPr/>
          </p:nvSpPr>
          <p:spPr bwMode="auto">
            <a:xfrm>
              <a:off x="1638" y="1520"/>
              <a:ext cx="97" cy="88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auto">
            <a:xfrm>
              <a:off x="1701" y="1781"/>
              <a:ext cx="55" cy="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8" name="Freeform 36"/>
            <p:cNvSpPr>
              <a:spLocks/>
            </p:cNvSpPr>
            <p:nvPr/>
          </p:nvSpPr>
          <p:spPr bwMode="auto">
            <a:xfrm>
              <a:off x="1693" y="1828"/>
              <a:ext cx="76" cy="155"/>
            </a:xfrm>
            <a:custGeom>
              <a:avLst/>
              <a:gdLst>
                <a:gd name="T0" fmla="*/ 22 w 76"/>
                <a:gd name="T1" fmla="*/ 4 h 155"/>
                <a:gd name="T2" fmla="*/ 0 w 76"/>
                <a:gd name="T3" fmla="*/ 154 h 155"/>
                <a:gd name="T4" fmla="*/ 75 w 76"/>
                <a:gd name="T5" fmla="*/ 154 h 155"/>
                <a:gd name="T6" fmla="*/ 51 w 76"/>
                <a:gd name="T7" fmla="*/ 0 h 155"/>
                <a:gd name="T8" fmla="*/ 22 w 76"/>
                <a:gd name="T9" fmla="*/ 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55">
                  <a:moveTo>
                    <a:pt x="22" y="4"/>
                  </a:moveTo>
                  <a:lnTo>
                    <a:pt x="0" y="154"/>
                  </a:lnTo>
                  <a:lnTo>
                    <a:pt x="75" y="154"/>
                  </a:lnTo>
                  <a:lnTo>
                    <a:pt x="51" y="0"/>
                  </a:lnTo>
                  <a:lnTo>
                    <a:pt x="22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31" name="Group 39"/>
            <p:cNvGrpSpPr>
              <a:grpSpLocks/>
            </p:cNvGrpSpPr>
            <p:nvPr/>
          </p:nvGrpSpPr>
          <p:grpSpPr bwMode="auto">
            <a:xfrm>
              <a:off x="1833" y="1389"/>
              <a:ext cx="35" cy="31"/>
              <a:chOff x="1833" y="1389"/>
              <a:chExt cx="35" cy="31"/>
            </a:xfrm>
          </p:grpSpPr>
          <p:sp>
            <p:nvSpPr>
              <p:cNvPr id="8229" name="Oval 37"/>
              <p:cNvSpPr>
                <a:spLocks noChangeArrowheads="1"/>
              </p:cNvSpPr>
              <p:nvPr/>
            </p:nvSpPr>
            <p:spPr bwMode="auto">
              <a:xfrm>
                <a:off x="1833" y="1389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0" name="Oval 38"/>
              <p:cNvSpPr>
                <a:spLocks noChangeArrowheads="1"/>
              </p:cNvSpPr>
              <p:nvPr/>
            </p:nvSpPr>
            <p:spPr bwMode="auto">
              <a:xfrm>
                <a:off x="1839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2" name="Oval 40"/>
            <p:cNvSpPr>
              <a:spLocks noChangeArrowheads="1"/>
            </p:cNvSpPr>
            <p:nvPr/>
          </p:nvSpPr>
          <p:spPr bwMode="auto">
            <a:xfrm>
              <a:off x="1844" y="1396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Freeform 41"/>
            <p:cNvSpPr>
              <a:spLocks/>
            </p:cNvSpPr>
            <p:nvPr/>
          </p:nvSpPr>
          <p:spPr bwMode="auto">
            <a:xfrm>
              <a:off x="1834" y="1404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36" name="Group 44"/>
            <p:cNvGrpSpPr>
              <a:grpSpLocks/>
            </p:cNvGrpSpPr>
            <p:nvPr/>
          </p:nvGrpSpPr>
          <p:grpSpPr bwMode="auto">
            <a:xfrm>
              <a:off x="1834" y="1993"/>
              <a:ext cx="34" cy="31"/>
              <a:chOff x="1834" y="1993"/>
              <a:chExt cx="34" cy="31"/>
            </a:xfrm>
          </p:grpSpPr>
          <p:sp>
            <p:nvSpPr>
              <p:cNvPr id="8234" name="Oval 42"/>
              <p:cNvSpPr>
                <a:spLocks noChangeArrowheads="1"/>
              </p:cNvSpPr>
              <p:nvPr/>
            </p:nvSpPr>
            <p:spPr bwMode="auto">
              <a:xfrm>
                <a:off x="1834" y="1993"/>
                <a:ext cx="34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5" name="Oval 43"/>
              <p:cNvSpPr>
                <a:spLocks noChangeArrowheads="1"/>
              </p:cNvSpPr>
              <p:nvPr/>
            </p:nvSpPr>
            <p:spPr bwMode="auto">
              <a:xfrm>
                <a:off x="1839" y="1997"/>
                <a:ext cx="17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7" name="Oval 45"/>
            <p:cNvSpPr>
              <a:spLocks noChangeArrowheads="1"/>
            </p:cNvSpPr>
            <p:nvPr/>
          </p:nvSpPr>
          <p:spPr bwMode="auto">
            <a:xfrm>
              <a:off x="1845" y="2000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8" name="Freeform 46"/>
            <p:cNvSpPr>
              <a:spLocks/>
            </p:cNvSpPr>
            <p:nvPr/>
          </p:nvSpPr>
          <p:spPr bwMode="auto">
            <a:xfrm>
              <a:off x="1835" y="2008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41" name="Group 49"/>
            <p:cNvGrpSpPr>
              <a:grpSpLocks/>
            </p:cNvGrpSpPr>
            <p:nvPr/>
          </p:nvGrpSpPr>
          <p:grpSpPr bwMode="auto">
            <a:xfrm>
              <a:off x="1595" y="1993"/>
              <a:ext cx="35" cy="31"/>
              <a:chOff x="1595" y="1993"/>
              <a:chExt cx="35" cy="31"/>
            </a:xfrm>
          </p:grpSpPr>
          <p:sp>
            <p:nvSpPr>
              <p:cNvPr id="8239" name="Oval 47"/>
              <p:cNvSpPr>
                <a:spLocks noChangeArrowheads="1"/>
              </p:cNvSpPr>
              <p:nvPr/>
            </p:nvSpPr>
            <p:spPr bwMode="auto">
              <a:xfrm>
                <a:off x="1595" y="1993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0" name="Oval 48"/>
              <p:cNvSpPr>
                <a:spLocks noChangeArrowheads="1"/>
              </p:cNvSpPr>
              <p:nvPr/>
            </p:nvSpPr>
            <p:spPr bwMode="auto">
              <a:xfrm>
                <a:off x="1601" y="1998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42" name="Oval 50"/>
            <p:cNvSpPr>
              <a:spLocks noChangeArrowheads="1"/>
            </p:cNvSpPr>
            <p:nvPr/>
          </p:nvSpPr>
          <p:spPr bwMode="auto">
            <a:xfrm>
              <a:off x="1606" y="2001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3" name="Freeform 51"/>
            <p:cNvSpPr>
              <a:spLocks/>
            </p:cNvSpPr>
            <p:nvPr/>
          </p:nvSpPr>
          <p:spPr bwMode="auto">
            <a:xfrm>
              <a:off x="1597" y="2008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46" name="Group 54"/>
            <p:cNvGrpSpPr>
              <a:grpSpLocks/>
            </p:cNvGrpSpPr>
            <p:nvPr/>
          </p:nvGrpSpPr>
          <p:grpSpPr bwMode="auto">
            <a:xfrm>
              <a:off x="1595" y="1388"/>
              <a:ext cx="35" cy="31"/>
              <a:chOff x="1595" y="1388"/>
              <a:chExt cx="35" cy="31"/>
            </a:xfrm>
          </p:grpSpPr>
          <p:sp>
            <p:nvSpPr>
              <p:cNvPr id="8244" name="Oval 52"/>
              <p:cNvSpPr>
                <a:spLocks noChangeArrowheads="1"/>
              </p:cNvSpPr>
              <p:nvPr/>
            </p:nvSpPr>
            <p:spPr bwMode="auto">
              <a:xfrm>
                <a:off x="1595" y="1388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5" name="Oval 53"/>
              <p:cNvSpPr>
                <a:spLocks noChangeArrowheads="1"/>
              </p:cNvSpPr>
              <p:nvPr/>
            </p:nvSpPr>
            <p:spPr bwMode="auto">
              <a:xfrm>
                <a:off x="1601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47" name="Oval 55"/>
            <p:cNvSpPr>
              <a:spLocks noChangeArrowheads="1"/>
            </p:cNvSpPr>
            <p:nvPr/>
          </p:nvSpPr>
          <p:spPr bwMode="auto">
            <a:xfrm>
              <a:off x="1606" y="1396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8" name="Freeform 56"/>
            <p:cNvSpPr>
              <a:spLocks/>
            </p:cNvSpPr>
            <p:nvPr/>
          </p:nvSpPr>
          <p:spPr bwMode="auto">
            <a:xfrm>
              <a:off x="1597" y="1403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58" name="Group 66"/>
          <p:cNvGrpSpPr>
            <a:grpSpLocks/>
          </p:cNvGrpSpPr>
          <p:nvPr/>
        </p:nvGrpSpPr>
        <p:grpSpPr bwMode="auto">
          <a:xfrm>
            <a:off x="1014413" y="3095625"/>
            <a:ext cx="1158875" cy="384175"/>
            <a:chOff x="649" y="1537"/>
            <a:chExt cx="730" cy="242"/>
          </a:xfrm>
        </p:grpSpPr>
        <p:sp>
          <p:nvSpPr>
            <p:cNvPr id="8250" name="Freeform 58"/>
            <p:cNvSpPr>
              <a:spLocks/>
            </p:cNvSpPr>
            <p:nvPr/>
          </p:nvSpPr>
          <p:spPr bwMode="auto">
            <a:xfrm>
              <a:off x="1167" y="1672"/>
              <a:ext cx="150" cy="100"/>
            </a:xfrm>
            <a:custGeom>
              <a:avLst/>
              <a:gdLst>
                <a:gd name="T0" fmla="*/ 0 w 150"/>
                <a:gd name="T1" fmla="*/ 0 h 100"/>
                <a:gd name="T2" fmla="*/ 0 w 150"/>
                <a:gd name="T3" fmla="*/ 99 h 100"/>
                <a:gd name="T4" fmla="*/ 26 w 150"/>
                <a:gd name="T5" fmla="*/ 99 h 100"/>
                <a:gd name="T6" fmla="*/ 26 w 150"/>
                <a:gd name="T7" fmla="*/ 79 h 100"/>
                <a:gd name="T8" fmla="*/ 38 w 150"/>
                <a:gd name="T9" fmla="*/ 79 h 100"/>
                <a:gd name="T10" fmla="*/ 38 w 150"/>
                <a:gd name="T11" fmla="*/ 70 h 100"/>
                <a:gd name="T12" fmla="*/ 55 w 150"/>
                <a:gd name="T13" fmla="*/ 70 h 100"/>
                <a:gd name="T14" fmla="*/ 55 w 150"/>
                <a:gd name="T15" fmla="*/ 81 h 100"/>
                <a:gd name="T16" fmla="*/ 77 w 150"/>
                <a:gd name="T17" fmla="*/ 81 h 100"/>
                <a:gd name="T18" fmla="*/ 77 w 150"/>
                <a:gd name="T19" fmla="*/ 46 h 100"/>
                <a:gd name="T20" fmla="*/ 93 w 150"/>
                <a:gd name="T21" fmla="*/ 46 h 100"/>
                <a:gd name="T22" fmla="*/ 93 w 150"/>
                <a:gd name="T23" fmla="*/ 71 h 100"/>
                <a:gd name="T24" fmla="*/ 105 w 150"/>
                <a:gd name="T25" fmla="*/ 74 h 100"/>
                <a:gd name="T26" fmla="*/ 105 w 150"/>
                <a:gd name="T27" fmla="*/ 91 h 100"/>
                <a:gd name="T28" fmla="*/ 149 w 150"/>
                <a:gd name="T29" fmla="*/ 91 h 100"/>
                <a:gd name="T30" fmla="*/ 149 w 150"/>
                <a:gd name="T31" fmla="*/ 72 h 100"/>
                <a:gd name="T32" fmla="*/ 137 w 150"/>
                <a:gd name="T33" fmla="*/ 72 h 100"/>
                <a:gd name="T34" fmla="*/ 137 w 150"/>
                <a:gd name="T35" fmla="*/ 0 h 100"/>
                <a:gd name="T36" fmla="*/ 0 w 150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00">
                  <a:moveTo>
                    <a:pt x="0" y="0"/>
                  </a:moveTo>
                  <a:lnTo>
                    <a:pt x="0" y="99"/>
                  </a:lnTo>
                  <a:lnTo>
                    <a:pt x="26" y="99"/>
                  </a:lnTo>
                  <a:lnTo>
                    <a:pt x="26" y="79"/>
                  </a:lnTo>
                  <a:lnTo>
                    <a:pt x="38" y="79"/>
                  </a:lnTo>
                  <a:lnTo>
                    <a:pt x="38" y="70"/>
                  </a:lnTo>
                  <a:lnTo>
                    <a:pt x="55" y="70"/>
                  </a:lnTo>
                  <a:lnTo>
                    <a:pt x="55" y="81"/>
                  </a:lnTo>
                  <a:lnTo>
                    <a:pt x="77" y="81"/>
                  </a:lnTo>
                  <a:lnTo>
                    <a:pt x="77" y="46"/>
                  </a:lnTo>
                  <a:lnTo>
                    <a:pt x="93" y="46"/>
                  </a:lnTo>
                  <a:lnTo>
                    <a:pt x="93" y="71"/>
                  </a:lnTo>
                  <a:lnTo>
                    <a:pt x="105" y="74"/>
                  </a:lnTo>
                  <a:lnTo>
                    <a:pt x="105" y="91"/>
                  </a:lnTo>
                  <a:lnTo>
                    <a:pt x="149" y="91"/>
                  </a:lnTo>
                  <a:lnTo>
                    <a:pt x="149" y="72"/>
                  </a:lnTo>
                  <a:lnTo>
                    <a:pt x="137" y="72"/>
                  </a:lnTo>
                  <a:lnTo>
                    <a:pt x="137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54" name="Group 62"/>
            <p:cNvGrpSpPr>
              <a:grpSpLocks/>
            </p:cNvGrpSpPr>
            <p:nvPr/>
          </p:nvGrpSpPr>
          <p:grpSpPr bwMode="auto">
            <a:xfrm>
              <a:off x="649" y="1537"/>
              <a:ext cx="252" cy="242"/>
              <a:chOff x="649" y="1537"/>
              <a:chExt cx="252" cy="242"/>
            </a:xfrm>
          </p:grpSpPr>
          <p:sp>
            <p:nvSpPr>
              <p:cNvPr id="8251" name="Oval 59"/>
              <p:cNvSpPr>
                <a:spLocks noChangeArrowheads="1"/>
              </p:cNvSpPr>
              <p:nvPr/>
            </p:nvSpPr>
            <p:spPr bwMode="auto">
              <a:xfrm>
                <a:off x="649" y="1600"/>
                <a:ext cx="128" cy="115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2" name="Oval 60"/>
              <p:cNvSpPr>
                <a:spLocks noChangeArrowheads="1"/>
              </p:cNvSpPr>
              <p:nvPr/>
            </p:nvSpPr>
            <p:spPr bwMode="auto">
              <a:xfrm>
                <a:off x="766" y="1663"/>
                <a:ext cx="130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3" name="Oval 61"/>
              <p:cNvSpPr>
                <a:spLocks noChangeArrowheads="1"/>
              </p:cNvSpPr>
              <p:nvPr/>
            </p:nvSpPr>
            <p:spPr bwMode="auto">
              <a:xfrm>
                <a:off x="770" y="1537"/>
                <a:ext cx="131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57" name="Group 65"/>
            <p:cNvGrpSpPr>
              <a:grpSpLocks/>
            </p:cNvGrpSpPr>
            <p:nvPr/>
          </p:nvGrpSpPr>
          <p:grpSpPr bwMode="auto">
            <a:xfrm>
              <a:off x="851" y="1647"/>
              <a:ext cx="528" cy="25"/>
              <a:chOff x="851" y="1647"/>
              <a:chExt cx="528" cy="25"/>
            </a:xfrm>
          </p:grpSpPr>
          <p:sp>
            <p:nvSpPr>
              <p:cNvPr id="8255" name="AutoShape 63"/>
              <p:cNvSpPr>
                <a:spLocks noChangeArrowheads="1"/>
              </p:cNvSpPr>
              <p:nvPr/>
            </p:nvSpPr>
            <p:spPr bwMode="auto">
              <a:xfrm>
                <a:off x="851" y="1647"/>
                <a:ext cx="528" cy="25"/>
              </a:xfrm>
              <a:prstGeom prst="roundRect">
                <a:avLst>
                  <a:gd name="adj" fmla="val 41931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6" name="Line 64"/>
              <p:cNvSpPr>
                <a:spLocks noChangeShapeType="1"/>
              </p:cNvSpPr>
              <p:nvPr/>
            </p:nvSpPr>
            <p:spPr bwMode="auto">
              <a:xfrm>
                <a:off x="901" y="1654"/>
                <a:ext cx="459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8477" name="Picture 285" descr="j0300848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24175"/>
            <a:ext cx="181610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29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side do you use for cutting?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5" descr="(picture of knif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15714"/>
            <a:ext cx="81375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66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9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30" name="Group 38"/>
          <p:cNvGrpSpPr>
            <a:grpSpLocks/>
          </p:cNvGrpSpPr>
          <p:nvPr/>
        </p:nvGrpSpPr>
        <p:grpSpPr bwMode="auto">
          <a:xfrm>
            <a:off x="3048000" y="1752600"/>
            <a:ext cx="3200400" cy="3886200"/>
            <a:chOff x="2352" y="1296"/>
            <a:chExt cx="1776" cy="1968"/>
          </a:xfrm>
        </p:grpSpPr>
        <p:sp>
          <p:nvSpPr>
            <p:cNvPr id="59398" name="AutoShape 6"/>
            <p:cNvSpPr>
              <a:spLocks noChangeArrowheads="1"/>
            </p:cNvSpPr>
            <p:nvPr/>
          </p:nvSpPr>
          <p:spPr bwMode="auto">
            <a:xfrm>
              <a:off x="2352" y="1488"/>
              <a:ext cx="1776" cy="1776"/>
            </a:xfrm>
            <a:prstGeom prst="cube">
              <a:avLst>
                <a:gd name="adj" fmla="val 33472"/>
              </a:avLst>
            </a:prstGeom>
            <a:solidFill>
              <a:srgbClr val="FFFFFF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2400" y="2112"/>
              <a:ext cx="1104" cy="1104"/>
            </a:xfrm>
            <a:prstGeom prst="rect">
              <a:avLst/>
            </a:prstGeom>
            <a:noFill/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2640" y="2352"/>
              <a:ext cx="624" cy="192"/>
            </a:xfrm>
            <a:prstGeom prst="rect">
              <a:avLst/>
            </a:prstGeom>
            <a:solidFill>
              <a:schemeClr val="bg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1" name="Line 9"/>
            <p:cNvSpPr>
              <a:spLocks noChangeShapeType="1"/>
            </p:cNvSpPr>
            <p:nvPr/>
          </p:nvSpPr>
          <p:spPr bwMode="auto">
            <a:xfrm>
              <a:off x="2736" y="2208"/>
              <a:ext cx="4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2" name="AutoShape 10"/>
            <p:cNvSpPr>
              <a:spLocks noChangeArrowheads="1"/>
            </p:cNvSpPr>
            <p:nvPr/>
          </p:nvSpPr>
          <p:spPr bwMode="auto">
            <a:xfrm>
              <a:off x="2880" y="1296"/>
              <a:ext cx="1248" cy="240"/>
            </a:xfrm>
            <a:prstGeom prst="cube">
              <a:avLst>
                <a:gd name="adj" fmla="val 19792"/>
              </a:avLst>
            </a:prstGeom>
            <a:solidFill>
              <a:srgbClr val="FFFFFF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7" name="Freeform 15"/>
            <p:cNvSpPr>
              <a:spLocks/>
            </p:cNvSpPr>
            <p:nvPr/>
          </p:nvSpPr>
          <p:spPr bwMode="auto">
            <a:xfrm>
              <a:off x="2688" y="1776"/>
              <a:ext cx="336" cy="250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8" name="Freeform 16"/>
            <p:cNvSpPr>
              <a:spLocks/>
            </p:cNvSpPr>
            <p:nvPr/>
          </p:nvSpPr>
          <p:spPr bwMode="auto">
            <a:xfrm>
              <a:off x="3216" y="1776"/>
              <a:ext cx="336" cy="250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10" name="Freeform 18"/>
            <p:cNvSpPr>
              <a:spLocks/>
            </p:cNvSpPr>
            <p:nvPr/>
          </p:nvSpPr>
          <p:spPr bwMode="auto">
            <a:xfrm>
              <a:off x="3456" y="1584"/>
              <a:ext cx="288" cy="202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2928" y="1584"/>
              <a:ext cx="288" cy="202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9417" name="Group 25"/>
            <p:cNvGrpSpPr>
              <a:grpSpLocks/>
            </p:cNvGrpSpPr>
            <p:nvPr/>
          </p:nvGrpSpPr>
          <p:grpSpPr bwMode="auto">
            <a:xfrm>
              <a:off x="2976" y="1392"/>
              <a:ext cx="96" cy="96"/>
              <a:chOff x="2688" y="1104"/>
              <a:chExt cx="144" cy="144"/>
            </a:xfrm>
          </p:grpSpPr>
          <p:sp>
            <p:nvSpPr>
              <p:cNvPr id="59415" name="Oval 23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16" name="Oval 24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18" name="Group 26"/>
            <p:cNvGrpSpPr>
              <a:grpSpLocks/>
            </p:cNvGrpSpPr>
            <p:nvPr/>
          </p:nvGrpSpPr>
          <p:grpSpPr bwMode="auto">
            <a:xfrm>
              <a:off x="3168" y="1392"/>
              <a:ext cx="96" cy="96"/>
              <a:chOff x="2688" y="1104"/>
              <a:chExt cx="144" cy="144"/>
            </a:xfrm>
          </p:grpSpPr>
          <p:sp>
            <p:nvSpPr>
              <p:cNvPr id="59419" name="Oval 27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0" name="Oval 28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21" name="Group 29"/>
            <p:cNvGrpSpPr>
              <a:grpSpLocks/>
            </p:cNvGrpSpPr>
            <p:nvPr/>
          </p:nvGrpSpPr>
          <p:grpSpPr bwMode="auto">
            <a:xfrm>
              <a:off x="3360" y="1392"/>
              <a:ext cx="96" cy="96"/>
              <a:chOff x="2688" y="1104"/>
              <a:chExt cx="144" cy="144"/>
            </a:xfrm>
          </p:grpSpPr>
          <p:sp>
            <p:nvSpPr>
              <p:cNvPr id="59422" name="Oval 30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3" name="Oval 31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24" name="Group 32"/>
            <p:cNvGrpSpPr>
              <a:grpSpLocks/>
            </p:cNvGrpSpPr>
            <p:nvPr/>
          </p:nvGrpSpPr>
          <p:grpSpPr bwMode="auto">
            <a:xfrm>
              <a:off x="3552" y="1392"/>
              <a:ext cx="96" cy="96"/>
              <a:chOff x="2688" y="1104"/>
              <a:chExt cx="144" cy="144"/>
            </a:xfrm>
          </p:grpSpPr>
          <p:sp>
            <p:nvSpPr>
              <p:cNvPr id="59425" name="Oval 33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6" name="Oval 34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27" name="Group 35"/>
            <p:cNvGrpSpPr>
              <a:grpSpLocks/>
            </p:cNvGrpSpPr>
            <p:nvPr/>
          </p:nvGrpSpPr>
          <p:grpSpPr bwMode="auto">
            <a:xfrm>
              <a:off x="3744" y="1392"/>
              <a:ext cx="96" cy="96"/>
              <a:chOff x="2688" y="1104"/>
              <a:chExt cx="144" cy="144"/>
            </a:xfrm>
          </p:grpSpPr>
          <p:sp>
            <p:nvSpPr>
              <p:cNvPr id="59428" name="Oval 36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9" name="Oval 37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59437" name="Oval 45"/>
          <p:cNvSpPr>
            <a:spLocks noChangeArrowheads="1"/>
          </p:cNvSpPr>
          <p:nvPr/>
        </p:nvSpPr>
        <p:spPr bwMode="auto">
          <a:xfrm>
            <a:off x="5410200" y="1905000"/>
            <a:ext cx="76200" cy="76200"/>
          </a:xfrm>
          <a:prstGeom prst="ellipse">
            <a:avLst/>
          </a:prstGeom>
          <a:solidFill>
            <a:schemeClr val="hlink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59442" name="Group 50"/>
          <p:cNvGrpSpPr>
            <a:grpSpLocks/>
          </p:cNvGrpSpPr>
          <p:nvPr/>
        </p:nvGrpSpPr>
        <p:grpSpPr bwMode="auto">
          <a:xfrm>
            <a:off x="3352800" y="2362200"/>
            <a:ext cx="2514600" cy="1143000"/>
            <a:chOff x="2112" y="1488"/>
            <a:chExt cx="1584" cy="720"/>
          </a:xfrm>
        </p:grpSpPr>
        <p:grpSp>
          <p:nvGrpSpPr>
            <p:cNvPr id="59436" name="Group 44"/>
            <p:cNvGrpSpPr>
              <a:grpSpLocks/>
            </p:cNvGrpSpPr>
            <p:nvPr/>
          </p:nvGrpSpPr>
          <p:grpSpPr bwMode="auto">
            <a:xfrm>
              <a:off x="2928" y="1488"/>
              <a:ext cx="768" cy="528"/>
              <a:chOff x="1179" y="1248"/>
              <a:chExt cx="741" cy="480"/>
            </a:xfrm>
          </p:grpSpPr>
          <p:sp>
            <p:nvSpPr>
              <p:cNvPr id="59432" name="Oval 40"/>
              <p:cNvSpPr>
                <a:spLocks noChangeArrowheads="1"/>
              </p:cNvSpPr>
              <p:nvPr/>
            </p:nvSpPr>
            <p:spPr bwMode="auto">
              <a:xfrm rot="2437869">
                <a:off x="1200" y="1344"/>
                <a:ext cx="336" cy="384"/>
              </a:xfrm>
              <a:prstGeom prst="ellipse">
                <a:avLst/>
              </a:prstGeom>
              <a:solidFill>
                <a:schemeClr val="bg2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31" name="Oval 39"/>
              <p:cNvSpPr>
                <a:spLocks noChangeArrowheads="1"/>
              </p:cNvSpPr>
              <p:nvPr/>
            </p:nvSpPr>
            <p:spPr bwMode="auto">
              <a:xfrm rot="2437869">
                <a:off x="1200" y="1248"/>
                <a:ext cx="336" cy="384"/>
              </a:xfrm>
              <a:prstGeom prst="ellipse">
                <a:avLst/>
              </a:prstGeom>
              <a:solidFill>
                <a:schemeClr val="bg2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33" name="Freeform 41"/>
              <p:cNvSpPr>
                <a:spLocks/>
              </p:cNvSpPr>
              <p:nvPr/>
            </p:nvSpPr>
            <p:spPr bwMode="auto">
              <a:xfrm>
                <a:off x="1179" y="1418"/>
                <a:ext cx="356" cy="297"/>
              </a:xfrm>
              <a:custGeom>
                <a:avLst/>
                <a:gdLst>
                  <a:gd name="T0" fmla="*/ 16 w 356"/>
                  <a:gd name="T1" fmla="*/ 0 h 297"/>
                  <a:gd name="T2" fmla="*/ 10 w 356"/>
                  <a:gd name="T3" fmla="*/ 16 h 297"/>
                  <a:gd name="T4" fmla="*/ 42 w 356"/>
                  <a:gd name="T5" fmla="*/ 95 h 297"/>
                  <a:gd name="T6" fmla="*/ 111 w 356"/>
                  <a:gd name="T7" fmla="*/ 127 h 297"/>
                  <a:gd name="T8" fmla="*/ 265 w 356"/>
                  <a:gd name="T9" fmla="*/ 122 h 297"/>
                  <a:gd name="T10" fmla="*/ 308 w 356"/>
                  <a:gd name="T11" fmla="*/ 85 h 297"/>
                  <a:gd name="T12" fmla="*/ 329 w 356"/>
                  <a:gd name="T13" fmla="*/ 53 h 297"/>
                  <a:gd name="T14" fmla="*/ 334 w 356"/>
                  <a:gd name="T15" fmla="*/ 37 h 297"/>
                  <a:gd name="T16" fmla="*/ 350 w 356"/>
                  <a:gd name="T17" fmla="*/ 42 h 297"/>
                  <a:gd name="T18" fmla="*/ 355 w 356"/>
                  <a:gd name="T19" fmla="*/ 100 h 297"/>
                  <a:gd name="T20" fmla="*/ 324 w 356"/>
                  <a:gd name="T21" fmla="*/ 196 h 297"/>
                  <a:gd name="T22" fmla="*/ 281 w 356"/>
                  <a:gd name="T23" fmla="*/ 239 h 297"/>
                  <a:gd name="T24" fmla="*/ 148 w 356"/>
                  <a:gd name="T25" fmla="*/ 297 h 297"/>
                  <a:gd name="T26" fmla="*/ 79 w 356"/>
                  <a:gd name="T27" fmla="*/ 281 h 297"/>
                  <a:gd name="T28" fmla="*/ 37 w 356"/>
                  <a:gd name="T29" fmla="*/ 244 h 297"/>
                  <a:gd name="T30" fmla="*/ 0 w 356"/>
                  <a:gd name="T31" fmla="*/ 143 h 297"/>
                  <a:gd name="T32" fmla="*/ 16 w 356"/>
                  <a:gd name="T3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6" h="297">
                    <a:moveTo>
                      <a:pt x="16" y="0"/>
                    </a:moveTo>
                    <a:cubicBezTo>
                      <a:pt x="14" y="5"/>
                      <a:pt x="10" y="10"/>
                      <a:pt x="10" y="16"/>
                    </a:cubicBezTo>
                    <a:cubicBezTo>
                      <a:pt x="10" y="24"/>
                      <a:pt x="32" y="86"/>
                      <a:pt x="42" y="95"/>
                    </a:cubicBezTo>
                    <a:cubicBezTo>
                      <a:pt x="64" y="115"/>
                      <a:pt x="84" y="120"/>
                      <a:pt x="111" y="127"/>
                    </a:cubicBezTo>
                    <a:cubicBezTo>
                      <a:pt x="164" y="123"/>
                      <a:pt x="213" y="128"/>
                      <a:pt x="265" y="122"/>
                    </a:cubicBezTo>
                    <a:cubicBezTo>
                      <a:pt x="297" y="100"/>
                      <a:pt x="292" y="109"/>
                      <a:pt x="308" y="85"/>
                    </a:cubicBezTo>
                    <a:cubicBezTo>
                      <a:pt x="315" y="74"/>
                      <a:pt x="329" y="53"/>
                      <a:pt x="329" y="53"/>
                    </a:cubicBezTo>
                    <a:cubicBezTo>
                      <a:pt x="331" y="48"/>
                      <a:pt x="329" y="40"/>
                      <a:pt x="334" y="37"/>
                    </a:cubicBezTo>
                    <a:cubicBezTo>
                      <a:pt x="339" y="34"/>
                      <a:pt x="348" y="37"/>
                      <a:pt x="350" y="42"/>
                    </a:cubicBezTo>
                    <a:cubicBezTo>
                      <a:pt x="356" y="60"/>
                      <a:pt x="353" y="81"/>
                      <a:pt x="355" y="100"/>
                    </a:cubicBezTo>
                    <a:cubicBezTo>
                      <a:pt x="350" y="135"/>
                      <a:pt x="355" y="175"/>
                      <a:pt x="324" y="196"/>
                    </a:cubicBezTo>
                    <a:cubicBezTo>
                      <a:pt x="311" y="214"/>
                      <a:pt x="299" y="226"/>
                      <a:pt x="281" y="239"/>
                    </a:cubicBezTo>
                    <a:cubicBezTo>
                      <a:pt x="262" y="297"/>
                      <a:pt x="199" y="288"/>
                      <a:pt x="148" y="297"/>
                    </a:cubicBezTo>
                    <a:cubicBezTo>
                      <a:pt x="124" y="293"/>
                      <a:pt x="102" y="288"/>
                      <a:pt x="79" y="281"/>
                    </a:cubicBezTo>
                    <a:cubicBezTo>
                      <a:pt x="62" y="269"/>
                      <a:pt x="55" y="255"/>
                      <a:pt x="37" y="244"/>
                    </a:cubicBezTo>
                    <a:cubicBezTo>
                      <a:pt x="26" y="210"/>
                      <a:pt x="9" y="179"/>
                      <a:pt x="0" y="143"/>
                    </a:cubicBezTo>
                    <a:cubicBezTo>
                      <a:pt x="10" y="82"/>
                      <a:pt x="16" y="74"/>
                      <a:pt x="1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2699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35" name="AutoShape 43"/>
              <p:cNvSpPr>
                <a:spLocks noChangeArrowheads="1"/>
              </p:cNvSpPr>
              <p:nvPr/>
            </p:nvSpPr>
            <p:spPr bwMode="auto">
              <a:xfrm rot="-548825">
                <a:off x="1536" y="1344"/>
                <a:ext cx="384" cy="48"/>
              </a:xfrm>
              <a:prstGeom prst="parallelogram">
                <a:avLst>
                  <a:gd name="adj" fmla="val 0"/>
                </a:avLst>
              </a:prstGeom>
              <a:solidFill>
                <a:schemeClr val="bg2"/>
              </a:solidFill>
              <a:ln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9438" name="AutoShape 46"/>
            <p:cNvSpPr>
              <a:spLocks noChangeArrowheads="1"/>
            </p:cNvSpPr>
            <p:nvPr/>
          </p:nvSpPr>
          <p:spPr bwMode="auto">
            <a:xfrm rot="-1678664">
              <a:off x="2112" y="1776"/>
              <a:ext cx="624" cy="432"/>
            </a:xfrm>
            <a:prstGeom prst="flowChartPunchedTap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9441" name="Group 49"/>
          <p:cNvGrpSpPr>
            <a:grpSpLocks/>
          </p:cNvGrpSpPr>
          <p:nvPr/>
        </p:nvGrpSpPr>
        <p:grpSpPr bwMode="auto">
          <a:xfrm>
            <a:off x="3505200" y="1447800"/>
            <a:ext cx="762000" cy="1811338"/>
            <a:chOff x="816" y="2544"/>
            <a:chExt cx="480" cy="1141"/>
          </a:xfrm>
          <a:solidFill>
            <a:srgbClr val="FF6600"/>
          </a:solidFill>
        </p:grpSpPr>
        <p:sp>
          <p:nvSpPr>
            <p:cNvPr id="59439" name="Freeform 47"/>
            <p:cNvSpPr>
              <a:spLocks/>
            </p:cNvSpPr>
            <p:nvPr/>
          </p:nvSpPr>
          <p:spPr bwMode="auto">
            <a:xfrm>
              <a:off x="816" y="2544"/>
              <a:ext cx="463" cy="1127"/>
            </a:xfrm>
            <a:custGeom>
              <a:avLst/>
              <a:gdLst>
                <a:gd name="T0" fmla="*/ 117 w 415"/>
                <a:gd name="T1" fmla="*/ 941 h 1079"/>
                <a:gd name="T2" fmla="*/ 143 w 415"/>
                <a:gd name="T3" fmla="*/ 861 h 1079"/>
                <a:gd name="T4" fmla="*/ 111 w 415"/>
                <a:gd name="T5" fmla="*/ 628 h 1079"/>
                <a:gd name="T6" fmla="*/ 63 w 415"/>
                <a:gd name="T7" fmla="*/ 458 h 1079"/>
                <a:gd name="T8" fmla="*/ 21 w 415"/>
                <a:gd name="T9" fmla="*/ 367 h 1079"/>
                <a:gd name="T10" fmla="*/ 10 w 415"/>
                <a:gd name="T11" fmla="*/ 336 h 1079"/>
                <a:gd name="T12" fmla="*/ 5 w 415"/>
                <a:gd name="T13" fmla="*/ 320 h 1079"/>
                <a:gd name="T14" fmla="*/ 37 w 415"/>
                <a:gd name="T15" fmla="*/ 341 h 1079"/>
                <a:gd name="T16" fmla="*/ 101 w 415"/>
                <a:gd name="T17" fmla="*/ 484 h 1079"/>
                <a:gd name="T18" fmla="*/ 127 w 415"/>
                <a:gd name="T19" fmla="*/ 564 h 1079"/>
                <a:gd name="T20" fmla="*/ 170 w 415"/>
                <a:gd name="T21" fmla="*/ 681 h 1079"/>
                <a:gd name="T22" fmla="*/ 159 w 415"/>
                <a:gd name="T23" fmla="*/ 585 h 1079"/>
                <a:gd name="T24" fmla="*/ 117 w 415"/>
                <a:gd name="T25" fmla="*/ 442 h 1079"/>
                <a:gd name="T26" fmla="*/ 74 w 415"/>
                <a:gd name="T27" fmla="*/ 198 h 1079"/>
                <a:gd name="T28" fmla="*/ 95 w 415"/>
                <a:gd name="T29" fmla="*/ 325 h 1079"/>
                <a:gd name="T30" fmla="*/ 122 w 415"/>
                <a:gd name="T31" fmla="*/ 362 h 1079"/>
                <a:gd name="T32" fmla="*/ 127 w 415"/>
                <a:gd name="T33" fmla="*/ 383 h 1079"/>
                <a:gd name="T34" fmla="*/ 148 w 415"/>
                <a:gd name="T35" fmla="*/ 580 h 1079"/>
                <a:gd name="T36" fmla="*/ 159 w 415"/>
                <a:gd name="T37" fmla="*/ 617 h 1079"/>
                <a:gd name="T38" fmla="*/ 180 w 415"/>
                <a:gd name="T39" fmla="*/ 622 h 1079"/>
                <a:gd name="T40" fmla="*/ 207 w 415"/>
                <a:gd name="T41" fmla="*/ 537 h 1079"/>
                <a:gd name="T42" fmla="*/ 186 w 415"/>
                <a:gd name="T43" fmla="*/ 288 h 1079"/>
                <a:gd name="T44" fmla="*/ 180 w 415"/>
                <a:gd name="T45" fmla="*/ 229 h 1079"/>
                <a:gd name="T46" fmla="*/ 175 w 415"/>
                <a:gd name="T47" fmla="*/ 304 h 1079"/>
                <a:gd name="T48" fmla="*/ 164 w 415"/>
                <a:gd name="T49" fmla="*/ 527 h 1079"/>
                <a:gd name="T50" fmla="*/ 170 w 415"/>
                <a:gd name="T51" fmla="*/ 718 h 1079"/>
                <a:gd name="T52" fmla="*/ 191 w 415"/>
                <a:gd name="T53" fmla="*/ 776 h 1079"/>
                <a:gd name="T54" fmla="*/ 223 w 415"/>
                <a:gd name="T55" fmla="*/ 702 h 1079"/>
                <a:gd name="T56" fmla="*/ 255 w 415"/>
                <a:gd name="T57" fmla="*/ 304 h 1079"/>
                <a:gd name="T58" fmla="*/ 249 w 415"/>
                <a:gd name="T59" fmla="*/ 633 h 1079"/>
                <a:gd name="T60" fmla="*/ 260 w 415"/>
                <a:gd name="T61" fmla="*/ 750 h 1079"/>
                <a:gd name="T62" fmla="*/ 276 w 415"/>
                <a:gd name="T63" fmla="*/ 686 h 1079"/>
                <a:gd name="T64" fmla="*/ 313 w 415"/>
                <a:gd name="T65" fmla="*/ 548 h 1079"/>
                <a:gd name="T66" fmla="*/ 318 w 415"/>
                <a:gd name="T67" fmla="*/ 474 h 1079"/>
                <a:gd name="T68" fmla="*/ 324 w 415"/>
                <a:gd name="T69" fmla="*/ 325 h 1079"/>
                <a:gd name="T70" fmla="*/ 329 w 415"/>
                <a:gd name="T71" fmla="*/ 304 h 1079"/>
                <a:gd name="T72" fmla="*/ 271 w 415"/>
                <a:gd name="T73" fmla="*/ 665 h 1079"/>
                <a:gd name="T74" fmla="*/ 249 w 415"/>
                <a:gd name="T75" fmla="*/ 835 h 1079"/>
                <a:gd name="T76" fmla="*/ 302 w 415"/>
                <a:gd name="T77" fmla="*/ 787 h 1079"/>
                <a:gd name="T78" fmla="*/ 377 w 415"/>
                <a:gd name="T79" fmla="*/ 564 h 1079"/>
                <a:gd name="T80" fmla="*/ 409 w 415"/>
                <a:gd name="T81" fmla="*/ 511 h 1079"/>
                <a:gd name="T82" fmla="*/ 403 w 415"/>
                <a:gd name="T83" fmla="*/ 527 h 1079"/>
                <a:gd name="T84" fmla="*/ 382 w 415"/>
                <a:gd name="T85" fmla="*/ 590 h 1079"/>
                <a:gd name="T86" fmla="*/ 329 w 415"/>
                <a:gd name="T87" fmla="*/ 675 h 1079"/>
                <a:gd name="T88" fmla="*/ 286 w 415"/>
                <a:gd name="T89" fmla="*/ 920 h 1079"/>
                <a:gd name="T90" fmla="*/ 324 w 415"/>
                <a:gd name="T91" fmla="*/ 925 h 1079"/>
                <a:gd name="T92" fmla="*/ 366 w 415"/>
                <a:gd name="T93" fmla="*/ 734 h 1079"/>
                <a:gd name="T94" fmla="*/ 377 w 415"/>
                <a:gd name="T95" fmla="*/ 659 h 1079"/>
                <a:gd name="T96" fmla="*/ 387 w 415"/>
                <a:gd name="T97" fmla="*/ 628 h 1079"/>
                <a:gd name="T98" fmla="*/ 393 w 415"/>
                <a:gd name="T99" fmla="*/ 612 h 1079"/>
                <a:gd name="T100" fmla="*/ 377 w 415"/>
                <a:gd name="T101" fmla="*/ 659 h 1079"/>
                <a:gd name="T102" fmla="*/ 329 w 415"/>
                <a:gd name="T103" fmla="*/ 999 h 1079"/>
                <a:gd name="T104" fmla="*/ 324 w 415"/>
                <a:gd name="T105" fmla="*/ 1063 h 1079"/>
                <a:gd name="T106" fmla="*/ 318 w 415"/>
                <a:gd name="T107" fmla="*/ 1036 h 1079"/>
                <a:gd name="T108" fmla="*/ 302 w 415"/>
                <a:gd name="T109" fmla="*/ 1042 h 1079"/>
                <a:gd name="T110" fmla="*/ 286 w 415"/>
                <a:gd name="T111" fmla="*/ 1010 h 1079"/>
                <a:gd name="T112" fmla="*/ 265 w 415"/>
                <a:gd name="T113" fmla="*/ 1026 h 1079"/>
                <a:gd name="T114" fmla="*/ 255 w 415"/>
                <a:gd name="T115" fmla="*/ 1079 h 1079"/>
                <a:gd name="T116" fmla="*/ 217 w 415"/>
                <a:gd name="T117" fmla="*/ 994 h 1079"/>
                <a:gd name="T118" fmla="*/ 175 w 415"/>
                <a:gd name="T119" fmla="*/ 957 h 1079"/>
                <a:gd name="T120" fmla="*/ 117 w 415"/>
                <a:gd name="T121" fmla="*/ 941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5" h="1079">
                  <a:moveTo>
                    <a:pt x="117" y="941"/>
                  </a:moveTo>
                  <a:cubicBezTo>
                    <a:pt x="132" y="917"/>
                    <a:pt x="137" y="888"/>
                    <a:pt x="143" y="861"/>
                  </a:cubicBezTo>
                  <a:cubicBezTo>
                    <a:pt x="138" y="782"/>
                    <a:pt x="124" y="706"/>
                    <a:pt x="111" y="628"/>
                  </a:cubicBezTo>
                  <a:cubicBezTo>
                    <a:pt x="107" y="567"/>
                    <a:pt x="110" y="503"/>
                    <a:pt x="63" y="458"/>
                  </a:cubicBezTo>
                  <a:cubicBezTo>
                    <a:pt x="53" y="427"/>
                    <a:pt x="40" y="394"/>
                    <a:pt x="21" y="367"/>
                  </a:cubicBezTo>
                  <a:cubicBezTo>
                    <a:pt x="7" y="324"/>
                    <a:pt x="25" y="378"/>
                    <a:pt x="10" y="336"/>
                  </a:cubicBezTo>
                  <a:cubicBezTo>
                    <a:pt x="8" y="331"/>
                    <a:pt x="0" y="319"/>
                    <a:pt x="5" y="320"/>
                  </a:cubicBezTo>
                  <a:cubicBezTo>
                    <a:pt x="18" y="322"/>
                    <a:pt x="37" y="341"/>
                    <a:pt x="37" y="341"/>
                  </a:cubicBezTo>
                  <a:cubicBezTo>
                    <a:pt x="50" y="396"/>
                    <a:pt x="72" y="437"/>
                    <a:pt x="101" y="484"/>
                  </a:cubicBezTo>
                  <a:cubicBezTo>
                    <a:pt x="108" y="513"/>
                    <a:pt x="111" y="539"/>
                    <a:pt x="127" y="564"/>
                  </a:cubicBezTo>
                  <a:cubicBezTo>
                    <a:pt x="133" y="609"/>
                    <a:pt x="130" y="654"/>
                    <a:pt x="170" y="681"/>
                  </a:cubicBezTo>
                  <a:cubicBezTo>
                    <a:pt x="189" y="651"/>
                    <a:pt x="174" y="614"/>
                    <a:pt x="159" y="585"/>
                  </a:cubicBezTo>
                  <a:cubicBezTo>
                    <a:pt x="147" y="536"/>
                    <a:pt x="129" y="491"/>
                    <a:pt x="117" y="442"/>
                  </a:cubicBezTo>
                  <a:cubicBezTo>
                    <a:pt x="108" y="364"/>
                    <a:pt x="111" y="268"/>
                    <a:pt x="74" y="198"/>
                  </a:cubicBezTo>
                  <a:cubicBezTo>
                    <a:pt x="74" y="201"/>
                    <a:pt x="90" y="311"/>
                    <a:pt x="95" y="325"/>
                  </a:cubicBezTo>
                  <a:cubicBezTo>
                    <a:pt x="100" y="339"/>
                    <a:pt x="115" y="348"/>
                    <a:pt x="122" y="362"/>
                  </a:cubicBezTo>
                  <a:cubicBezTo>
                    <a:pt x="124" y="369"/>
                    <a:pt x="126" y="376"/>
                    <a:pt x="127" y="383"/>
                  </a:cubicBezTo>
                  <a:cubicBezTo>
                    <a:pt x="132" y="448"/>
                    <a:pt x="125" y="518"/>
                    <a:pt x="148" y="580"/>
                  </a:cubicBezTo>
                  <a:cubicBezTo>
                    <a:pt x="153" y="592"/>
                    <a:pt x="150" y="608"/>
                    <a:pt x="159" y="617"/>
                  </a:cubicBezTo>
                  <a:cubicBezTo>
                    <a:pt x="164" y="622"/>
                    <a:pt x="173" y="620"/>
                    <a:pt x="180" y="622"/>
                  </a:cubicBezTo>
                  <a:cubicBezTo>
                    <a:pt x="199" y="594"/>
                    <a:pt x="200" y="573"/>
                    <a:pt x="207" y="537"/>
                  </a:cubicBezTo>
                  <a:cubicBezTo>
                    <a:pt x="205" y="476"/>
                    <a:pt x="206" y="351"/>
                    <a:pt x="186" y="288"/>
                  </a:cubicBezTo>
                  <a:cubicBezTo>
                    <a:pt x="184" y="268"/>
                    <a:pt x="191" y="213"/>
                    <a:pt x="180" y="229"/>
                  </a:cubicBezTo>
                  <a:cubicBezTo>
                    <a:pt x="166" y="250"/>
                    <a:pt x="176" y="279"/>
                    <a:pt x="175" y="304"/>
                  </a:cubicBezTo>
                  <a:cubicBezTo>
                    <a:pt x="165" y="532"/>
                    <a:pt x="176" y="375"/>
                    <a:pt x="164" y="527"/>
                  </a:cubicBezTo>
                  <a:cubicBezTo>
                    <a:pt x="166" y="591"/>
                    <a:pt x="165" y="654"/>
                    <a:pt x="170" y="718"/>
                  </a:cubicBezTo>
                  <a:cubicBezTo>
                    <a:pt x="172" y="739"/>
                    <a:pt x="191" y="776"/>
                    <a:pt x="191" y="776"/>
                  </a:cubicBezTo>
                  <a:cubicBezTo>
                    <a:pt x="199" y="751"/>
                    <a:pt x="211" y="725"/>
                    <a:pt x="223" y="702"/>
                  </a:cubicBezTo>
                  <a:cubicBezTo>
                    <a:pt x="231" y="565"/>
                    <a:pt x="176" y="0"/>
                    <a:pt x="255" y="304"/>
                  </a:cubicBezTo>
                  <a:cubicBezTo>
                    <a:pt x="253" y="414"/>
                    <a:pt x="248" y="523"/>
                    <a:pt x="249" y="633"/>
                  </a:cubicBezTo>
                  <a:cubicBezTo>
                    <a:pt x="249" y="672"/>
                    <a:pt x="242" y="715"/>
                    <a:pt x="260" y="750"/>
                  </a:cubicBezTo>
                  <a:cubicBezTo>
                    <a:pt x="270" y="770"/>
                    <a:pt x="270" y="707"/>
                    <a:pt x="276" y="686"/>
                  </a:cubicBezTo>
                  <a:cubicBezTo>
                    <a:pt x="324" y="509"/>
                    <a:pt x="273" y="707"/>
                    <a:pt x="313" y="548"/>
                  </a:cubicBezTo>
                  <a:cubicBezTo>
                    <a:pt x="315" y="523"/>
                    <a:pt x="317" y="499"/>
                    <a:pt x="318" y="474"/>
                  </a:cubicBezTo>
                  <a:cubicBezTo>
                    <a:pt x="320" y="424"/>
                    <a:pt x="321" y="375"/>
                    <a:pt x="324" y="325"/>
                  </a:cubicBezTo>
                  <a:cubicBezTo>
                    <a:pt x="324" y="318"/>
                    <a:pt x="330" y="297"/>
                    <a:pt x="329" y="304"/>
                  </a:cubicBezTo>
                  <a:cubicBezTo>
                    <a:pt x="312" y="425"/>
                    <a:pt x="291" y="545"/>
                    <a:pt x="271" y="665"/>
                  </a:cubicBezTo>
                  <a:cubicBezTo>
                    <a:pt x="262" y="721"/>
                    <a:pt x="264" y="781"/>
                    <a:pt x="249" y="835"/>
                  </a:cubicBezTo>
                  <a:cubicBezTo>
                    <a:pt x="278" y="890"/>
                    <a:pt x="293" y="810"/>
                    <a:pt x="302" y="787"/>
                  </a:cubicBezTo>
                  <a:cubicBezTo>
                    <a:pt x="317" y="697"/>
                    <a:pt x="323" y="637"/>
                    <a:pt x="377" y="564"/>
                  </a:cubicBezTo>
                  <a:cubicBezTo>
                    <a:pt x="382" y="557"/>
                    <a:pt x="401" y="511"/>
                    <a:pt x="409" y="511"/>
                  </a:cubicBezTo>
                  <a:cubicBezTo>
                    <a:pt x="415" y="511"/>
                    <a:pt x="405" y="522"/>
                    <a:pt x="403" y="527"/>
                  </a:cubicBezTo>
                  <a:cubicBezTo>
                    <a:pt x="396" y="548"/>
                    <a:pt x="392" y="570"/>
                    <a:pt x="382" y="590"/>
                  </a:cubicBezTo>
                  <a:cubicBezTo>
                    <a:pt x="367" y="620"/>
                    <a:pt x="347" y="647"/>
                    <a:pt x="329" y="675"/>
                  </a:cubicBezTo>
                  <a:cubicBezTo>
                    <a:pt x="309" y="757"/>
                    <a:pt x="293" y="835"/>
                    <a:pt x="286" y="920"/>
                  </a:cubicBezTo>
                  <a:cubicBezTo>
                    <a:pt x="295" y="961"/>
                    <a:pt x="298" y="951"/>
                    <a:pt x="324" y="925"/>
                  </a:cubicBezTo>
                  <a:cubicBezTo>
                    <a:pt x="339" y="866"/>
                    <a:pt x="340" y="788"/>
                    <a:pt x="366" y="734"/>
                  </a:cubicBezTo>
                  <a:cubicBezTo>
                    <a:pt x="371" y="686"/>
                    <a:pt x="367" y="693"/>
                    <a:pt x="377" y="659"/>
                  </a:cubicBezTo>
                  <a:cubicBezTo>
                    <a:pt x="380" y="649"/>
                    <a:pt x="384" y="638"/>
                    <a:pt x="387" y="628"/>
                  </a:cubicBezTo>
                  <a:cubicBezTo>
                    <a:pt x="389" y="623"/>
                    <a:pt x="395" y="607"/>
                    <a:pt x="393" y="612"/>
                  </a:cubicBezTo>
                  <a:cubicBezTo>
                    <a:pt x="388" y="628"/>
                    <a:pt x="377" y="659"/>
                    <a:pt x="377" y="659"/>
                  </a:cubicBezTo>
                  <a:cubicBezTo>
                    <a:pt x="366" y="774"/>
                    <a:pt x="354" y="886"/>
                    <a:pt x="329" y="999"/>
                  </a:cubicBezTo>
                  <a:cubicBezTo>
                    <a:pt x="327" y="1020"/>
                    <a:pt x="330" y="1042"/>
                    <a:pt x="324" y="1063"/>
                  </a:cubicBezTo>
                  <a:cubicBezTo>
                    <a:pt x="321" y="1072"/>
                    <a:pt x="325" y="1042"/>
                    <a:pt x="318" y="1036"/>
                  </a:cubicBezTo>
                  <a:cubicBezTo>
                    <a:pt x="314" y="1032"/>
                    <a:pt x="307" y="1040"/>
                    <a:pt x="302" y="1042"/>
                  </a:cubicBezTo>
                  <a:cubicBezTo>
                    <a:pt x="297" y="1031"/>
                    <a:pt x="297" y="1015"/>
                    <a:pt x="286" y="1010"/>
                  </a:cubicBezTo>
                  <a:cubicBezTo>
                    <a:pt x="278" y="1007"/>
                    <a:pt x="269" y="1018"/>
                    <a:pt x="265" y="1026"/>
                  </a:cubicBezTo>
                  <a:cubicBezTo>
                    <a:pt x="258" y="1042"/>
                    <a:pt x="258" y="1061"/>
                    <a:pt x="255" y="1079"/>
                  </a:cubicBezTo>
                  <a:cubicBezTo>
                    <a:pt x="250" y="1025"/>
                    <a:pt x="265" y="1003"/>
                    <a:pt x="217" y="994"/>
                  </a:cubicBezTo>
                  <a:cubicBezTo>
                    <a:pt x="205" y="975"/>
                    <a:pt x="197" y="964"/>
                    <a:pt x="175" y="957"/>
                  </a:cubicBezTo>
                  <a:cubicBezTo>
                    <a:pt x="150" y="963"/>
                    <a:pt x="126" y="970"/>
                    <a:pt x="117" y="941"/>
                  </a:cubicBezTo>
                  <a:close/>
                </a:path>
              </a:pathLst>
            </a:custGeom>
            <a:grpFill/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40" name="Freeform 48"/>
            <p:cNvSpPr>
              <a:spLocks/>
            </p:cNvSpPr>
            <p:nvPr/>
          </p:nvSpPr>
          <p:spPr bwMode="auto">
            <a:xfrm>
              <a:off x="871" y="2976"/>
              <a:ext cx="425" cy="709"/>
            </a:xfrm>
            <a:custGeom>
              <a:avLst/>
              <a:gdLst>
                <a:gd name="T0" fmla="*/ 42 w 436"/>
                <a:gd name="T1" fmla="*/ 510 h 563"/>
                <a:gd name="T2" fmla="*/ 95 w 436"/>
                <a:gd name="T3" fmla="*/ 345 h 563"/>
                <a:gd name="T4" fmla="*/ 117 w 436"/>
                <a:gd name="T5" fmla="*/ 53 h 563"/>
                <a:gd name="T6" fmla="*/ 143 w 436"/>
                <a:gd name="T7" fmla="*/ 133 h 563"/>
                <a:gd name="T8" fmla="*/ 191 w 436"/>
                <a:gd name="T9" fmla="*/ 414 h 563"/>
                <a:gd name="T10" fmla="*/ 143 w 436"/>
                <a:gd name="T11" fmla="*/ 393 h 563"/>
                <a:gd name="T12" fmla="*/ 148 w 436"/>
                <a:gd name="T13" fmla="*/ 329 h 563"/>
                <a:gd name="T14" fmla="*/ 170 w 436"/>
                <a:gd name="T15" fmla="*/ 297 h 563"/>
                <a:gd name="T16" fmla="*/ 180 w 436"/>
                <a:gd name="T17" fmla="*/ 281 h 563"/>
                <a:gd name="T18" fmla="*/ 228 w 436"/>
                <a:gd name="T19" fmla="*/ 154 h 563"/>
                <a:gd name="T20" fmla="*/ 233 w 436"/>
                <a:gd name="T21" fmla="*/ 127 h 563"/>
                <a:gd name="T22" fmla="*/ 239 w 436"/>
                <a:gd name="T23" fmla="*/ 143 h 563"/>
                <a:gd name="T24" fmla="*/ 260 w 436"/>
                <a:gd name="T25" fmla="*/ 212 h 563"/>
                <a:gd name="T26" fmla="*/ 281 w 436"/>
                <a:gd name="T27" fmla="*/ 393 h 563"/>
                <a:gd name="T28" fmla="*/ 271 w 436"/>
                <a:gd name="T29" fmla="*/ 329 h 563"/>
                <a:gd name="T30" fmla="*/ 271 w 436"/>
                <a:gd name="T31" fmla="*/ 154 h 563"/>
                <a:gd name="T32" fmla="*/ 276 w 436"/>
                <a:gd name="T33" fmla="*/ 127 h 563"/>
                <a:gd name="T34" fmla="*/ 286 w 436"/>
                <a:gd name="T35" fmla="*/ 95 h 563"/>
                <a:gd name="T36" fmla="*/ 313 w 436"/>
                <a:gd name="T37" fmla="*/ 90 h 563"/>
                <a:gd name="T38" fmla="*/ 345 w 436"/>
                <a:gd name="T39" fmla="*/ 170 h 563"/>
                <a:gd name="T40" fmla="*/ 350 w 436"/>
                <a:gd name="T41" fmla="*/ 345 h 563"/>
                <a:gd name="T42" fmla="*/ 345 w 436"/>
                <a:gd name="T43" fmla="*/ 372 h 563"/>
                <a:gd name="T44" fmla="*/ 356 w 436"/>
                <a:gd name="T45" fmla="*/ 297 h 563"/>
                <a:gd name="T46" fmla="*/ 340 w 436"/>
                <a:gd name="T47" fmla="*/ 106 h 563"/>
                <a:gd name="T48" fmla="*/ 361 w 436"/>
                <a:gd name="T49" fmla="*/ 0 h 563"/>
                <a:gd name="T50" fmla="*/ 435 w 436"/>
                <a:gd name="T51" fmla="*/ 154 h 563"/>
                <a:gd name="T52" fmla="*/ 387 w 436"/>
                <a:gd name="T53" fmla="*/ 403 h 563"/>
                <a:gd name="T54" fmla="*/ 356 w 436"/>
                <a:gd name="T55" fmla="*/ 456 h 563"/>
                <a:gd name="T56" fmla="*/ 350 w 436"/>
                <a:gd name="T57" fmla="*/ 536 h 563"/>
                <a:gd name="T58" fmla="*/ 308 w 436"/>
                <a:gd name="T59" fmla="*/ 552 h 563"/>
                <a:gd name="T60" fmla="*/ 148 w 436"/>
                <a:gd name="T61" fmla="*/ 552 h 563"/>
                <a:gd name="T62" fmla="*/ 117 w 436"/>
                <a:gd name="T63" fmla="*/ 525 h 563"/>
                <a:gd name="T64" fmla="*/ 101 w 436"/>
                <a:gd name="T65" fmla="*/ 520 h 563"/>
                <a:gd name="T66" fmla="*/ 74 w 436"/>
                <a:gd name="T67" fmla="*/ 488 h 563"/>
                <a:gd name="T68" fmla="*/ 42 w 436"/>
                <a:gd name="T69" fmla="*/ 51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6" h="563">
                  <a:moveTo>
                    <a:pt x="42" y="510"/>
                  </a:moveTo>
                  <a:cubicBezTo>
                    <a:pt x="62" y="457"/>
                    <a:pt x="65" y="394"/>
                    <a:pt x="95" y="345"/>
                  </a:cubicBezTo>
                  <a:cubicBezTo>
                    <a:pt x="113" y="250"/>
                    <a:pt x="106" y="150"/>
                    <a:pt x="117" y="53"/>
                  </a:cubicBezTo>
                  <a:cubicBezTo>
                    <a:pt x="124" y="82"/>
                    <a:pt x="127" y="108"/>
                    <a:pt x="143" y="133"/>
                  </a:cubicBezTo>
                  <a:cubicBezTo>
                    <a:pt x="139" y="216"/>
                    <a:pt x="106" y="355"/>
                    <a:pt x="191" y="414"/>
                  </a:cubicBezTo>
                  <a:cubicBezTo>
                    <a:pt x="166" y="422"/>
                    <a:pt x="160" y="410"/>
                    <a:pt x="143" y="393"/>
                  </a:cubicBezTo>
                  <a:cubicBezTo>
                    <a:pt x="137" y="375"/>
                    <a:pt x="141" y="346"/>
                    <a:pt x="148" y="329"/>
                  </a:cubicBezTo>
                  <a:cubicBezTo>
                    <a:pt x="153" y="317"/>
                    <a:pt x="163" y="308"/>
                    <a:pt x="170" y="297"/>
                  </a:cubicBezTo>
                  <a:cubicBezTo>
                    <a:pt x="173" y="292"/>
                    <a:pt x="180" y="281"/>
                    <a:pt x="180" y="281"/>
                  </a:cubicBezTo>
                  <a:cubicBezTo>
                    <a:pt x="189" y="249"/>
                    <a:pt x="210" y="180"/>
                    <a:pt x="228" y="154"/>
                  </a:cubicBezTo>
                  <a:cubicBezTo>
                    <a:pt x="230" y="145"/>
                    <a:pt x="227" y="133"/>
                    <a:pt x="233" y="127"/>
                  </a:cubicBezTo>
                  <a:cubicBezTo>
                    <a:pt x="237" y="123"/>
                    <a:pt x="237" y="138"/>
                    <a:pt x="239" y="143"/>
                  </a:cubicBezTo>
                  <a:cubicBezTo>
                    <a:pt x="247" y="166"/>
                    <a:pt x="254" y="189"/>
                    <a:pt x="260" y="212"/>
                  </a:cubicBezTo>
                  <a:cubicBezTo>
                    <a:pt x="266" y="272"/>
                    <a:pt x="267" y="335"/>
                    <a:pt x="281" y="393"/>
                  </a:cubicBezTo>
                  <a:cubicBezTo>
                    <a:pt x="281" y="393"/>
                    <a:pt x="276" y="350"/>
                    <a:pt x="271" y="329"/>
                  </a:cubicBezTo>
                  <a:cubicBezTo>
                    <a:pt x="265" y="272"/>
                    <a:pt x="250" y="210"/>
                    <a:pt x="271" y="154"/>
                  </a:cubicBezTo>
                  <a:cubicBezTo>
                    <a:pt x="273" y="145"/>
                    <a:pt x="274" y="136"/>
                    <a:pt x="276" y="127"/>
                  </a:cubicBezTo>
                  <a:cubicBezTo>
                    <a:pt x="279" y="116"/>
                    <a:pt x="286" y="95"/>
                    <a:pt x="286" y="95"/>
                  </a:cubicBezTo>
                  <a:cubicBezTo>
                    <a:pt x="296" y="25"/>
                    <a:pt x="292" y="60"/>
                    <a:pt x="313" y="90"/>
                  </a:cubicBezTo>
                  <a:cubicBezTo>
                    <a:pt x="321" y="117"/>
                    <a:pt x="332" y="145"/>
                    <a:pt x="345" y="170"/>
                  </a:cubicBezTo>
                  <a:cubicBezTo>
                    <a:pt x="360" y="245"/>
                    <a:pt x="359" y="219"/>
                    <a:pt x="350" y="345"/>
                  </a:cubicBezTo>
                  <a:cubicBezTo>
                    <a:pt x="349" y="354"/>
                    <a:pt x="345" y="381"/>
                    <a:pt x="345" y="372"/>
                  </a:cubicBezTo>
                  <a:cubicBezTo>
                    <a:pt x="345" y="331"/>
                    <a:pt x="347" y="327"/>
                    <a:pt x="356" y="297"/>
                  </a:cubicBezTo>
                  <a:cubicBezTo>
                    <a:pt x="352" y="233"/>
                    <a:pt x="346" y="170"/>
                    <a:pt x="340" y="106"/>
                  </a:cubicBezTo>
                  <a:cubicBezTo>
                    <a:pt x="344" y="65"/>
                    <a:pt x="349" y="37"/>
                    <a:pt x="361" y="0"/>
                  </a:cubicBezTo>
                  <a:cubicBezTo>
                    <a:pt x="404" y="13"/>
                    <a:pt x="428" y="110"/>
                    <a:pt x="435" y="154"/>
                  </a:cubicBezTo>
                  <a:cubicBezTo>
                    <a:pt x="425" y="237"/>
                    <a:pt x="436" y="332"/>
                    <a:pt x="387" y="403"/>
                  </a:cubicBezTo>
                  <a:cubicBezTo>
                    <a:pt x="381" y="428"/>
                    <a:pt x="374" y="438"/>
                    <a:pt x="356" y="456"/>
                  </a:cubicBezTo>
                  <a:cubicBezTo>
                    <a:pt x="362" y="490"/>
                    <a:pt x="371" y="506"/>
                    <a:pt x="350" y="536"/>
                  </a:cubicBezTo>
                  <a:cubicBezTo>
                    <a:pt x="342" y="561"/>
                    <a:pt x="332" y="558"/>
                    <a:pt x="308" y="552"/>
                  </a:cubicBezTo>
                  <a:cubicBezTo>
                    <a:pt x="233" y="562"/>
                    <a:pt x="256" y="563"/>
                    <a:pt x="148" y="552"/>
                  </a:cubicBezTo>
                  <a:cubicBezTo>
                    <a:pt x="138" y="543"/>
                    <a:pt x="128" y="533"/>
                    <a:pt x="117" y="525"/>
                  </a:cubicBezTo>
                  <a:cubicBezTo>
                    <a:pt x="112" y="522"/>
                    <a:pt x="105" y="524"/>
                    <a:pt x="101" y="520"/>
                  </a:cubicBezTo>
                  <a:cubicBezTo>
                    <a:pt x="39" y="460"/>
                    <a:pt x="136" y="531"/>
                    <a:pt x="74" y="488"/>
                  </a:cubicBezTo>
                  <a:cubicBezTo>
                    <a:pt x="65" y="491"/>
                    <a:pt x="0" y="510"/>
                    <a:pt x="42" y="510"/>
                  </a:cubicBezTo>
                  <a:close/>
                </a:path>
              </a:pathLst>
            </a:custGeom>
            <a:grpFill/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497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8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913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We’ve seen that a lot of things are designed poorly, be it computer interfaces, or physical objects</a:t>
            </a:r>
          </a:p>
          <a:p>
            <a:r>
              <a:rPr lang="en-US" dirty="0" smtClean="0"/>
              <a:t>Formally, there is a vocabulary around these concepts that we have discussed</a:t>
            </a:r>
          </a:p>
          <a:p>
            <a:pPr lvl="1"/>
            <a:r>
              <a:rPr lang="en-US" dirty="0" smtClean="0"/>
              <a:t>» perceived affordances</a:t>
            </a:r>
          </a:p>
          <a:p>
            <a:pPr lvl="1"/>
            <a:r>
              <a:rPr lang="en-US" dirty="0" smtClean="0"/>
              <a:t>» visible constraints</a:t>
            </a:r>
          </a:p>
          <a:p>
            <a:pPr lvl="1"/>
            <a:r>
              <a:rPr lang="en-US" dirty="0" smtClean="0"/>
              <a:t>» causality</a:t>
            </a:r>
          </a:p>
          <a:p>
            <a:pPr lvl="1"/>
            <a:r>
              <a:rPr lang="en-US" dirty="0" smtClean="0"/>
              <a:t>» mapping</a:t>
            </a:r>
          </a:p>
          <a:p>
            <a:pPr lvl="1"/>
            <a:r>
              <a:rPr lang="en-US" dirty="0" smtClean="0"/>
              <a:t>» transfer effects</a:t>
            </a:r>
          </a:p>
          <a:p>
            <a:pPr lvl="1"/>
            <a:r>
              <a:rPr lang="en-US" dirty="0" smtClean="0"/>
              <a:t>» idioms &amp; population stereotypes</a:t>
            </a:r>
          </a:p>
          <a:p>
            <a:pPr lvl="1"/>
            <a:r>
              <a:rPr lang="en-US" dirty="0" smtClean="0"/>
              <a:t>» conceptual models</a:t>
            </a:r>
          </a:p>
          <a:p>
            <a:pPr lvl="1"/>
            <a:r>
              <a:rPr lang="en-US" dirty="0" smtClean="0"/>
              <a:t>» individual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2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926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/>
              <a:t>Mapping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>
            <a:normAutofit/>
          </a:bodyPr>
          <a:lstStyle/>
          <a:p>
            <a:r>
              <a:rPr lang="en-US" sz="2800" dirty="0"/>
              <a:t>The set of possible relations between objects</a:t>
            </a:r>
          </a:p>
          <a:p>
            <a:endParaRPr lang="en-US" sz="900" dirty="0"/>
          </a:p>
          <a:p>
            <a:r>
              <a:rPr lang="en-US" sz="2800" dirty="0"/>
              <a:t>Control-display compatibility</a:t>
            </a:r>
          </a:p>
          <a:p>
            <a:pPr lvl="1"/>
            <a:r>
              <a:rPr lang="en-US" sz="2400" dirty="0"/>
              <a:t>the natural relationship between controls and displays</a:t>
            </a:r>
          </a:p>
          <a:p>
            <a:pPr lvl="1"/>
            <a:r>
              <a:rPr lang="en-US" sz="2400" dirty="0"/>
              <a:t>e.g., visual mapping of stove controls to elements</a:t>
            </a:r>
          </a:p>
          <a:p>
            <a:pPr>
              <a:spcBef>
                <a:spcPct val="0"/>
              </a:spcBef>
            </a:pPr>
            <a:endParaRPr lang="en-US" sz="1800" b="1" dirty="0"/>
          </a:p>
        </p:txBody>
      </p:sp>
      <p:grpSp>
        <p:nvGrpSpPr>
          <p:cNvPr id="10382" name="Group 142"/>
          <p:cNvGrpSpPr>
            <a:grpSpLocks/>
          </p:cNvGrpSpPr>
          <p:nvPr/>
        </p:nvGrpSpPr>
        <p:grpSpPr bwMode="auto">
          <a:xfrm>
            <a:off x="276225" y="3656013"/>
            <a:ext cx="2225676" cy="3249612"/>
            <a:chOff x="174" y="1801"/>
            <a:chExt cx="1402" cy="2047"/>
          </a:xfrm>
        </p:grpSpPr>
        <p:grpSp>
          <p:nvGrpSpPr>
            <p:cNvPr id="10247" name="Group 7"/>
            <p:cNvGrpSpPr>
              <a:grpSpLocks/>
            </p:cNvGrpSpPr>
            <p:nvPr/>
          </p:nvGrpSpPr>
          <p:grpSpPr bwMode="auto">
            <a:xfrm>
              <a:off x="872" y="2048"/>
              <a:ext cx="328" cy="424"/>
              <a:chOff x="872" y="2048"/>
              <a:chExt cx="328" cy="424"/>
            </a:xfrm>
          </p:grpSpPr>
          <p:sp>
            <p:nvSpPr>
              <p:cNvPr id="10244" name="Oval 4"/>
              <p:cNvSpPr>
                <a:spLocks noChangeArrowheads="1"/>
              </p:cNvSpPr>
              <p:nvPr/>
            </p:nvSpPr>
            <p:spPr bwMode="auto">
              <a:xfrm>
                <a:off x="872" y="2048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5" name="Oval 5"/>
              <p:cNvSpPr>
                <a:spLocks noChangeArrowheads="1"/>
              </p:cNvSpPr>
              <p:nvPr/>
            </p:nvSpPr>
            <p:spPr bwMode="auto">
              <a:xfrm>
                <a:off x="1000" y="2232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6" name="Oval 6"/>
              <p:cNvSpPr>
                <a:spLocks noChangeArrowheads="1"/>
              </p:cNvSpPr>
              <p:nvPr/>
            </p:nvSpPr>
            <p:spPr bwMode="auto">
              <a:xfrm>
                <a:off x="1024" y="2264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51" name="Group 11"/>
            <p:cNvGrpSpPr>
              <a:grpSpLocks/>
            </p:cNvGrpSpPr>
            <p:nvPr/>
          </p:nvGrpSpPr>
          <p:grpSpPr bwMode="auto">
            <a:xfrm>
              <a:off x="496" y="2099"/>
              <a:ext cx="248" cy="322"/>
              <a:chOff x="496" y="2099"/>
              <a:chExt cx="248" cy="322"/>
            </a:xfrm>
          </p:grpSpPr>
          <p:sp>
            <p:nvSpPr>
              <p:cNvPr id="10248" name="Oval 8"/>
              <p:cNvSpPr>
                <a:spLocks noChangeArrowheads="1"/>
              </p:cNvSpPr>
              <p:nvPr/>
            </p:nvSpPr>
            <p:spPr bwMode="auto">
              <a:xfrm>
                <a:off x="496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9" name="Oval 9"/>
              <p:cNvSpPr>
                <a:spLocks noChangeArrowheads="1"/>
              </p:cNvSpPr>
              <p:nvPr/>
            </p:nvSpPr>
            <p:spPr bwMode="auto">
              <a:xfrm>
                <a:off x="594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0" name="Oval 10"/>
              <p:cNvSpPr>
                <a:spLocks noChangeArrowheads="1"/>
              </p:cNvSpPr>
              <p:nvPr/>
            </p:nvSpPr>
            <p:spPr bwMode="auto">
              <a:xfrm>
                <a:off x="613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55" name="Group 15"/>
            <p:cNvGrpSpPr>
              <a:grpSpLocks/>
            </p:cNvGrpSpPr>
            <p:nvPr/>
          </p:nvGrpSpPr>
          <p:grpSpPr bwMode="auto">
            <a:xfrm>
              <a:off x="448" y="2496"/>
              <a:ext cx="328" cy="424"/>
              <a:chOff x="448" y="2496"/>
              <a:chExt cx="328" cy="424"/>
            </a:xfrm>
          </p:grpSpPr>
          <p:sp>
            <p:nvSpPr>
              <p:cNvPr id="10252" name="Oval 12"/>
              <p:cNvSpPr>
                <a:spLocks noChangeArrowheads="1"/>
              </p:cNvSpPr>
              <p:nvPr/>
            </p:nvSpPr>
            <p:spPr bwMode="auto">
              <a:xfrm>
                <a:off x="448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3" name="Oval 13"/>
              <p:cNvSpPr>
                <a:spLocks noChangeArrowheads="1"/>
              </p:cNvSpPr>
              <p:nvPr/>
            </p:nvSpPr>
            <p:spPr bwMode="auto">
              <a:xfrm>
                <a:off x="576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4" name="Oval 14"/>
              <p:cNvSpPr>
                <a:spLocks noChangeArrowheads="1"/>
              </p:cNvSpPr>
              <p:nvPr/>
            </p:nvSpPr>
            <p:spPr bwMode="auto">
              <a:xfrm>
                <a:off x="600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59" name="Group 19"/>
            <p:cNvGrpSpPr>
              <a:grpSpLocks/>
            </p:cNvGrpSpPr>
            <p:nvPr/>
          </p:nvGrpSpPr>
          <p:grpSpPr bwMode="auto">
            <a:xfrm>
              <a:off x="920" y="2579"/>
              <a:ext cx="248" cy="322"/>
              <a:chOff x="920" y="2579"/>
              <a:chExt cx="248" cy="322"/>
            </a:xfrm>
          </p:grpSpPr>
          <p:sp>
            <p:nvSpPr>
              <p:cNvPr id="10256" name="Oval 16"/>
              <p:cNvSpPr>
                <a:spLocks noChangeArrowheads="1"/>
              </p:cNvSpPr>
              <p:nvPr/>
            </p:nvSpPr>
            <p:spPr bwMode="auto">
              <a:xfrm>
                <a:off x="920" y="257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7" name="Oval 17"/>
              <p:cNvSpPr>
                <a:spLocks noChangeArrowheads="1"/>
              </p:cNvSpPr>
              <p:nvPr/>
            </p:nvSpPr>
            <p:spPr bwMode="auto">
              <a:xfrm>
                <a:off x="1018" y="272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8" name="Oval 18"/>
              <p:cNvSpPr>
                <a:spLocks noChangeArrowheads="1"/>
              </p:cNvSpPr>
              <p:nvPr/>
            </p:nvSpPr>
            <p:spPr bwMode="auto">
              <a:xfrm>
                <a:off x="1037" y="274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62" name="Group 22"/>
            <p:cNvGrpSpPr>
              <a:grpSpLocks/>
            </p:cNvGrpSpPr>
            <p:nvPr/>
          </p:nvGrpSpPr>
          <p:grpSpPr bwMode="auto">
            <a:xfrm>
              <a:off x="324" y="3052"/>
              <a:ext cx="88" cy="120"/>
              <a:chOff x="324" y="3052"/>
              <a:chExt cx="88" cy="120"/>
            </a:xfrm>
          </p:grpSpPr>
          <p:sp>
            <p:nvSpPr>
              <p:cNvPr id="10260" name="Oval 20"/>
              <p:cNvSpPr>
                <a:spLocks noChangeArrowheads="1"/>
              </p:cNvSpPr>
              <p:nvPr/>
            </p:nvSpPr>
            <p:spPr bwMode="auto">
              <a:xfrm>
                <a:off x="324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1" name="Rectangle 21"/>
              <p:cNvSpPr>
                <a:spLocks noChangeArrowheads="1"/>
              </p:cNvSpPr>
              <p:nvPr/>
            </p:nvSpPr>
            <p:spPr bwMode="auto">
              <a:xfrm>
                <a:off x="356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65" name="Group 25"/>
            <p:cNvGrpSpPr>
              <a:grpSpLocks/>
            </p:cNvGrpSpPr>
            <p:nvPr/>
          </p:nvGrpSpPr>
          <p:grpSpPr bwMode="auto">
            <a:xfrm>
              <a:off x="636" y="3052"/>
              <a:ext cx="88" cy="120"/>
              <a:chOff x="636" y="3052"/>
              <a:chExt cx="88" cy="120"/>
            </a:xfrm>
          </p:grpSpPr>
          <p:sp>
            <p:nvSpPr>
              <p:cNvPr id="10263" name="Oval 23"/>
              <p:cNvSpPr>
                <a:spLocks noChangeArrowheads="1"/>
              </p:cNvSpPr>
              <p:nvPr/>
            </p:nvSpPr>
            <p:spPr bwMode="auto">
              <a:xfrm>
                <a:off x="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4" name="Rectangle 24"/>
              <p:cNvSpPr>
                <a:spLocks noChangeArrowheads="1"/>
              </p:cNvSpPr>
              <p:nvPr/>
            </p:nvSpPr>
            <p:spPr bwMode="auto">
              <a:xfrm>
                <a:off x="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68" name="Group 28"/>
            <p:cNvGrpSpPr>
              <a:grpSpLocks/>
            </p:cNvGrpSpPr>
            <p:nvPr/>
          </p:nvGrpSpPr>
          <p:grpSpPr bwMode="auto">
            <a:xfrm>
              <a:off x="916" y="3060"/>
              <a:ext cx="88" cy="120"/>
              <a:chOff x="916" y="3060"/>
              <a:chExt cx="88" cy="120"/>
            </a:xfrm>
          </p:grpSpPr>
          <p:sp>
            <p:nvSpPr>
              <p:cNvPr id="10266" name="Oval 26"/>
              <p:cNvSpPr>
                <a:spLocks noChangeArrowheads="1"/>
              </p:cNvSpPr>
              <p:nvPr/>
            </p:nvSpPr>
            <p:spPr bwMode="auto">
              <a:xfrm>
                <a:off x="9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7" name="Rectangle 27"/>
              <p:cNvSpPr>
                <a:spLocks noChangeArrowheads="1"/>
              </p:cNvSpPr>
              <p:nvPr/>
            </p:nvSpPr>
            <p:spPr bwMode="auto">
              <a:xfrm>
                <a:off x="9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71" name="Group 31"/>
            <p:cNvGrpSpPr>
              <a:grpSpLocks/>
            </p:cNvGrpSpPr>
            <p:nvPr/>
          </p:nvGrpSpPr>
          <p:grpSpPr bwMode="auto">
            <a:xfrm>
              <a:off x="1116" y="3060"/>
              <a:ext cx="88" cy="120"/>
              <a:chOff x="1116" y="3060"/>
              <a:chExt cx="88" cy="120"/>
            </a:xfrm>
          </p:grpSpPr>
          <p:sp>
            <p:nvSpPr>
              <p:cNvPr id="10269" name="Oval 29"/>
              <p:cNvSpPr>
                <a:spLocks noChangeArrowheads="1"/>
              </p:cNvSpPr>
              <p:nvPr/>
            </p:nvSpPr>
            <p:spPr bwMode="auto">
              <a:xfrm>
                <a:off x="11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0" name="Rectangle 30"/>
              <p:cNvSpPr>
                <a:spLocks noChangeArrowheads="1"/>
              </p:cNvSpPr>
              <p:nvPr/>
            </p:nvSpPr>
            <p:spPr bwMode="auto">
              <a:xfrm>
                <a:off x="11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272" name="Rectangle 32"/>
            <p:cNvSpPr>
              <a:spLocks noChangeArrowheads="1"/>
            </p:cNvSpPr>
            <p:nvPr/>
          </p:nvSpPr>
          <p:spPr bwMode="auto">
            <a:xfrm>
              <a:off x="428" y="2020"/>
              <a:ext cx="808" cy="95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73" name="Rectangle 33"/>
            <p:cNvSpPr>
              <a:spLocks noChangeArrowheads="1"/>
            </p:cNvSpPr>
            <p:nvPr/>
          </p:nvSpPr>
          <p:spPr bwMode="auto">
            <a:xfrm>
              <a:off x="230" y="3173"/>
              <a:ext cx="3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right</a:t>
              </a:r>
            </a:p>
          </p:txBody>
        </p:sp>
        <p:sp>
          <p:nvSpPr>
            <p:cNvPr id="10274" name="Rectangle 34"/>
            <p:cNvSpPr>
              <a:spLocks noChangeArrowheads="1"/>
            </p:cNvSpPr>
            <p:nvPr/>
          </p:nvSpPr>
          <p:spPr bwMode="auto">
            <a:xfrm>
              <a:off x="542" y="3173"/>
              <a:ext cx="3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left</a:t>
              </a:r>
            </a:p>
          </p:txBody>
        </p:sp>
        <p:sp>
          <p:nvSpPr>
            <p:cNvPr id="10275" name="Rectangle 35"/>
            <p:cNvSpPr>
              <a:spLocks noChangeArrowheads="1"/>
            </p:cNvSpPr>
            <p:nvPr/>
          </p:nvSpPr>
          <p:spPr bwMode="auto">
            <a:xfrm>
              <a:off x="822" y="3173"/>
              <a:ext cx="3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left</a:t>
              </a:r>
            </a:p>
          </p:txBody>
        </p:sp>
        <p:sp>
          <p:nvSpPr>
            <p:cNvPr id="10276" name="Rectangle 36"/>
            <p:cNvSpPr>
              <a:spLocks noChangeArrowheads="1"/>
            </p:cNvSpPr>
            <p:nvPr/>
          </p:nvSpPr>
          <p:spPr bwMode="auto">
            <a:xfrm>
              <a:off x="1086" y="3173"/>
              <a:ext cx="3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right</a:t>
              </a:r>
            </a:p>
          </p:txBody>
        </p:sp>
        <p:sp>
          <p:nvSpPr>
            <p:cNvPr id="10277" name="Rectangle 37"/>
            <p:cNvSpPr>
              <a:spLocks noChangeArrowheads="1"/>
            </p:cNvSpPr>
            <p:nvPr/>
          </p:nvSpPr>
          <p:spPr bwMode="auto">
            <a:xfrm>
              <a:off x="174" y="3518"/>
              <a:ext cx="140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24 possibilities, requires: </a:t>
              </a:r>
            </a:p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  -visible labels + memory</a:t>
              </a:r>
              <a:endParaRPr lang="en-US" sz="18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78" name="Rectangle 38"/>
            <p:cNvSpPr>
              <a:spLocks noChangeArrowheads="1"/>
            </p:cNvSpPr>
            <p:nvPr/>
          </p:nvSpPr>
          <p:spPr bwMode="auto">
            <a:xfrm>
              <a:off x="518" y="1801"/>
              <a:ext cx="6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arbitrary</a:t>
              </a:r>
            </a:p>
          </p:txBody>
        </p:sp>
        <p:sp>
          <p:nvSpPr>
            <p:cNvPr id="10316" name="Rectangle 76"/>
            <p:cNvSpPr>
              <a:spLocks noChangeArrowheads="1"/>
            </p:cNvSpPr>
            <p:nvPr/>
          </p:nvSpPr>
          <p:spPr bwMode="auto">
            <a:xfrm>
              <a:off x="188" y="2980"/>
              <a:ext cx="1184" cy="45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386" name="Group 146"/>
          <p:cNvGrpSpPr>
            <a:grpSpLocks/>
          </p:cNvGrpSpPr>
          <p:nvPr/>
        </p:nvGrpSpPr>
        <p:grpSpPr bwMode="auto">
          <a:xfrm>
            <a:off x="2417764" y="3643313"/>
            <a:ext cx="2230438" cy="3249612"/>
            <a:chOff x="1523" y="2295"/>
            <a:chExt cx="1405" cy="2047"/>
          </a:xfrm>
        </p:grpSpPr>
        <p:grpSp>
          <p:nvGrpSpPr>
            <p:cNvPr id="10282" name="Group 42"/>
            <p:cNvGrpSpPr>
              <a:grpSpLocks/>
            </p:cNvGrpSpPr>
            <p:nvPr/>
          </p:nvGrpSpPr>
          <p:grpSpPr bwMode="auto">
            <a:xfrm>
              <a:off x="2408" y="2558"/>
              <a:ext cx="328" cy="424"/>
              <a:chOff x="2408" y="2056"/>
              <a:chExt cx="328" cy="424"/>
            </a:xfrm>
          </p:grpSpPr>
          <p:sp>
            <p:nvSpPr>
              <p:cNvPr id="10279" name="Oval 39"/>
              <p:cNvSpPr>
                <a:spLocks noChangeArrowheads="1"/>
              </p:cNvSpPr>
              <p:nvPr/>
            </p:nvSpPr>
            <p:spPr bwMode="auto">
              <a:xfrm>
                <a:off x="2408" y="205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0" name="Oval 40"/>
              <p:cNvSpPr>
                <a:spLocks noChangeArrowheads="1"/>
              </p:cNvSpPr>
              <p:nvPr/>
            </p:nvSpPr>
            <p:spPr bwMode="auto">
              <a:xfrm>
                <a:off x="2536" y="224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1" name="Oval 41"/>
              <p:cNvSpPr>
                <a:spLocks noChangeArrowheads="1"/>
              </p:cNvSpPr>
              <p:nvPr/>
            </p:nvSpPr>
            <p:spPr bwMode="auto">
              <a:xfrm>
                <a:off x="2560" y="227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86" name="Group 46"/>
            <p:cNvGrpSpPr>
              <a:grpSpLocks/>
            </p:cNvGrpSpPr>
            <p:nvPr/>
          </p:nvGrpSpPr>
          <p:grpSpPr bwMode="auto">
            <a:xfrm>
              <a:off x="1840" y="2601"/>
              <a:ext cx="248" cy="322"/>
              <a:chOff x="1840" y="2099"/>
              <a:chExt cx="248" cy="322"/>
            </a:xfrm>
          </p:grpSpPr>
          <p:sp>
            <p:nvSpPr>
              <p:cNvPr id="10283" name="Oval 43"/>
              <p:cNvSpPr>
                <a:spLocks noChangeArrowheads="1"/>
              </p:cNvSpPr>
              <p:nvPr/>
            </p:nvSpPr>
            <p:spPr bwMode="auto">
              <a:xfrm>
                <a:off x="1840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4" name="Oval 44"/>
              <p:cNvSpPr>
                <a:spLocks noChangeArrowheads="1"/>
              </p:cNvSpPr>
              <p:nvPr/>
            </p:nvSpPr>
            <p:spPr bwMode="auto">
              <a:xfrm>
                <a:off x="1938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5" name="Oval 45"/>
              <p:cNvSpPr>
                <a:spLocks noChangeArrowheads="1"/>
              </p:cNvSpPr>
              <p:nvPr/>
            </p:nvSpPr>
            <p:spPr bwMode="auto">
              <a:xfrm>
                <a:off x="1957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90" name="Group 50"/>
            <p:cNvGrpSpPr>
              <a:grpSpLocks/>
            </p:cNvGrpSpPr>
            <p:nvPr/>
          </p:nvGrpSpPr>
          <p:grpSpPr bwMode="auto">
            <a:xfrm>
              <a:off x="1792" y="2998"/>
              <a:ext cx="328" cy="424"/>
              <a:chOff x="1792" y="2496"/>
              <a:chExt cx="328" cy="424"/>
            </a:xfrm>
          </p:grpSpPr>
          <p:sp>
            <p:nvSpPr>
              <p:cNvPr id="10287" name="Oval 47"/>
              <p:cNvSpPr>
                <a:spLocks noChangeArrowheads="1"/>
              </p:cNvSpPr>
              <p:nvPr/>
            </p:nvSpPr>
            <p:spPr bwMode="auto">
              <a:xfrm>
                <a:off x="1792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8" name="Oval 48"/>
              <p:cNvSpPr>
                <a:spLocks noChangeArrowheads="1"/>
              </p:cNvSpPr>
              <p:nvPr/>
            </p:nvSpPr>
            <p:spPr bwMode="auto">
              <a:xfrm>
                <a:off x="1920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9" name="Oval 49"/>
              <p:cNvSpPr>
                <a:spLocks noChangeArrowheads="1"/>
              </p:cNvSpPr>
              <p:nvPr/>
            </p:nvSpPr>
            <p:spPr bwMode="auto">
              <a:xfrm>
                <a:off x="1944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94" name="Group 54"/>
            <p:cNvGrpSpPr>
              <a:grpSpLocks/>
            </p:cNvGrpSpPr>
            <p:nvPr/>
          </p:nvGrpSpPr>
          <p:grpSpPr bwMode="auto">
            <a:xfrm>
              <a:off x="2456" y="3089"/>
              <a:ext cx="248" cy="322"/>
              <a:chOff x="2456" y="2587"/>
              <a:chExt cx="248" cy="322"/>
            </a:xfrm>
          </p:grpSpPr>
          <p:sp>
            <p:nvSpPr>
              <p:cNvPr id="10291" name="Oval 51"/>
              <p:cNvSpPr>
                <a:spLocks noChangeArrowheads="1"/>
              </p:cNvSpPr>
              <p:nvPr/>
            </p:nvSpPr>
            <p:spPr bwMode="auto">
              <a:xfrm>
                <a:off x="2456" y="2587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2" name="Oval 52"/>
              <p:cNvSpPr>
                <a:spLocks noChangeArrowheads="1"/>
              </p:cNvSpPr>
              <p:nvPr/>
            </p:nvSpPr>
            <p:spPr bwMode="auto">
              <a:xfrm>
                <a:off x="2554" y="2728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3" name="Oval 53"/>
              <p:cNvSpPr>
                <a:spLocks noChangeArrowheads="1"/>
              </p:cNvSpPr>
              <p:nvPr/>
            </p:nvSpPr>
            <p:spPr bwMode="auto">
              <a:xfrm>
                <a:off x="2573" y="2753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97" name="Group 57"/>
            <p:cNvGrpSpPr>
              <a:grpSpLocks/>
            </p:cNvGrpSpPr>
            <p:nvPr/>
          </p:nvGrpSpPr>
          <p:grpSpPr bwMode="auto">
            <a:xfrm>
              <a:off x="1780" y="3546"/>
              <a:ext cx="88" cy="120"/>
              <a:chOff x="1780" y="3044"/>
              <a:chExt cx="88" cy="120"/>
            </a:xfrm>
          </p:grpSpPr>
          <p:sp>
            <p:nvSpPr>
              <p:cNvPr id="10295" name="Oval 55"/>
              <p:cNvSpPr>
                <a:spLocks noChangeArrowheads="1"/>
              </p:cNvSpPr>
              <p:nvPr/>
            </p:nvSpPr>
            <p:spPr bwMode="auto">
              <a:xfrm>
                <a:off x="1780" y="3052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6" name="Rectangle 56"/>
              <p:cNvSpPr>
                <a:spLocks noChangeArrowheads="1"/>
              </p:cNvSpPr>
              <p:nvPr/>
            </p:nvSpPr>
            <p:spPr bwMode="auto">
              <a:xfrm>
                <a:off x="1812" y="3044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00" name="Group 60"/>
            <p:cNvGrpSpPr>
              <a:grpSpLocks/>
            </p:cNvGrpSpPr>
            <p:nvPr/>
          </p:nvGrpSpPr>
          <p:grpSpPr bwMode="auto">
            <a:xfrm>
              <a:off x="2012" y="3538"/>
              <a:ext cx="88" cy="120"/>
              <a:chOff x="2012" y="3036"/>
              <a:chExt cx="88" cy="120"/>
            </a:xfrm>
          </p:grpSpPr>
          <p:sp>
            <p:nvSpPr>
              <p:cNvPr id="10298" name="Oval 58"/>
              <p:cNvSpPr>
                <a:spLocks noChangeArrowheads="1"/>
              </p:cNvSpPr>
              <p:nvPr/>
            </p:nvSpPr>
            <p:spPr bwMode="auto">
              <a:xfrm>
                <a:off x="2012" y="3044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9" name="Rectangle 59"/>
              <p:cNvSpPr>
                <a:spLocks noChangeArrowheads="1"/>
              </p:cNvSpPr>
              <p:nvPr/>
            </p:nvSpPr>
            <p:spPr bwMode="auto">
              <a:xfrm>
                <a:off x="2044" y="3036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03" name="Group 63"/>
            <p:cNvGrpSpPr>
              <a:grpSpLocks/>
            </p:cNvGrpSpPr>
            <p:nvPr/>
          </p:nvGrpSpPr>
          <p:grpSpPr bwMode="auto">
            <a:xfrm>
              <a:off x="2452" y="3554"/>
              <a:ext cx="88" cy="120"/>
              <a:chOff x="2452" y="3052"/>
              <a:chExt cx="88" cy="120"/>
            </a:xfrm>
          </p:grpSpPr>
          <p:sp>
            <p:nvSpPr>
              <p:cNvPr id="10301" name="Oval 61"/>
              <p:cNvSpPr>
                <a:spLocks noChangeArrowheads="1"/>
              </p:cNvSpPr>
              <p:nvPr/>
            </p:nvSpPr>
            <p:spPr bwMode="auto">
              <a:xfrm>
                <a:off x="2452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02" name="Rectangle 62"/>
              <p:cNvSpPr>
                <a:spLocks noChangeArrowheads="1"/>
              </p:cNvSpPr>
              <p:nvPr/>
            </p:nvSpPr>
            <p:spPr bwMode="auto">
              <a:xfrm>
                <a:off x="2484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06" name="Group 66"/>
            <p:cNvGrpSpPr>
              <a:grpSpLocks/>
            </p:cNvGrpSpPr>
            <p:nvPr/>
          </p:nvGrpSpPr>
          <p:grpSpPr bwMode="auto">
            <a:xfrm>
              <a:off x="2636" y="3554"/>
              <a:ext cx="88" cy="120"/>
              <a:chOff x="2636" y="3052"/>
              <a:chExt cx="88" cy="120"/>
            </a:xfrm>
          </p:grpSpPr>
          <p:sp>
            <p:nvSpPr>
              <p:cNvPr id="10304" name="Oval 64"/>
              <p:cNvSpPr>
                <a:spLocks noChangeArrowheads="1"/>
              </p:cNvSpPr>
              <p:nvPr/>
            </p:nvSpPr>
            <p:spPr bwMode="auto">
              <a:xfrm>
                <a:off x="2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05" name="Rectangle 65"/>
              <p:cNvSpPr>
                <a:spLocks noChangeArrowheads="1"/>
              </p:cNvSpPr>
              <p:nvPr/>
            </p:nvSpPr>
            <p:spPr bwMode="auto">
              <a:xfrm>
                <a:off x="2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07" name="Rectangle 67"/>
            <p:cNvSpPr>
              <a:spLocks noChangeArrowheads="1"/>
            </p:cNvSpPr>
            <p:nvPr/>
          </p:nvSpPr>
          <p:spPr bwMode="auto">
            <a:xfrm>
              <a:off x="1668" y="2514"/>
              <a:ext cx="1232" cy="14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08" name="Rectangle 68"/>
            <p:cNvSpPr>
              <a:spLocks noChangeArrowheads="1"/>
            </p:cNvSpPr>
            <p:nvPr/>
          </p:nvSpPr>
          <p:spPr bwMode="auto">
            <a:xfrm>
              <a:off x="1686" y="3667"/>
              <a:ext cx="3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endParaRPr lang="en-US" sz="1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09" name="Rectangle 69"/>
            <p:cNvSpPr>
              <a:spLocks noChangeArrowheads="1"/>
            </p:cNvSpPr>
            <p:nvPr/>
          </p:nvSpPr>
          <p:spPr bwMode="auto">
            <a:xfrm>
              <a:off x="1918" y="3659"/>
              <a:ext cx="3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endParaRPr lang="en-US" sz="1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10" name="Rectangle 70"/>
            <p:cNvSpPr>
              <a:spLocks noChangeArrowheads="1"/>
            </p:cNvSpPr>
            <p:nvPr/>
          </p:nvSpPr>
          <p:spPr bwMode="auto">
            <a:xfrm>
              <a:off x="2358" y="3667"/>
              <a:ext cx="311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</a:p>
          </p:txBody>
        </p:sp>
        <p:sp>
          <p:nvSpPr>
            <p:cNvPr id="10311" name="Rectangle 71"/>
            <p:cNvSpPr>
              <a:spLocks noChangeArrowheads="1"/>
            </p:cNvSpPr>
            <p:nvPr/>
          </p:nvSpPr>
          <p:spPr bwMode="auto">
            <a:xfrm>
              <a:off x="2606" y="3667"/>
              <a:ext cx="322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</a:p>
          </p:txBody>
        </p:sp>
        <p:sp>
          <p:nvSpPr>
            <p:cNvPr id="10312" name="Rectangle 72"/>
            <p:cNvSpPr>
              <a:spLocks noChangeArrowheads="1"/>
            </p:cNvSpPr>
            <p:nvPr/>
          </p:nvSpPr>
          <p:spPr bwMode="auto">
            <a:xfrm>
              <a:off x="1670" y="4012"/>
              <a:ext cx="122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2 possibilities per side </a:t>
              </a:r>
            </a:p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 =4 total possibilities</a:t>
              </a:r>
            </a:p>
          </p:txBody>
        </p:sp>
        <p:sp>
          <p:nvSpPr>
            <p:cNvPr id="10313" name="Rectangle 73"/>
            <p:cNvSpPr>
              <a:spLocks noChangeArrowheads="1"/>
            </p:cNvSpPr>
            <p:nvPr/>
          </p:nvSpPr>
          <p:spPr bwMode="auto">
            <a:xfrm>
              <a:off x="1974" y="2295"/>
              <a:ext cx="5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paired</a:t>
              </a:r>
            </a:p>
          </p:txBody>
        </p:sp>
        <p:sp>
          <p:nvSpPr>
            <p:cNvPr id="10314" name="Rectangle 74"/>
            <p:cNvSpPr>
              <a:spLocks noChangeArrowheads="1"/>
            </p:cNvSpPr>
            <p:nvPr/>
          </p:nvSpPr>
          <p:spPr bwMode="auto">
            <a:xfrm>
              <a:off x="1684" y="3530"/>
              <a:ext cx="528" cy="28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15" name="Rectangle 75"/>
            <p:cNvSpPr>
              <a:spLocks noChangeArrowheads="1"/>
            </p:cNvSpPr>
            <p:nvPr/>
          </p:nvSpPr>
          <p:spPr bwMode="auto">
            <a:xfrm>
              <a:off x="2356" y="3522"/>
              <a:ext cx="528" cy="28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17" name="Line 77"/>
            <p:cNvSpPr>
              <a:spLocks noChangeShapeType="1"/>
            </p:cNvSpPr>
            <p:nvPr/>
          </p:nvSpPr>
          <p:spPr bwMode="auto">
            <a:xfrm flipV="1">
              <a:off x="2296" y="3838"/>
              <a:ext cx="232" cy="18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18" name="Line 78"/>
            <p:cNvSpPr>
              <a:spLocks noChangeShapeType="1"/>
            </p:cNvSpPr>
            <p:nvPr/>
          </p:nvSpPr>
          <p:spPr bwMode="auto">
            <a:xfrm flipH="1" flipV="1">
              <a:off x="2040" y="3846"/>
              <a:ext cx="240" cy="17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80" name="Line 140"/>
            <p:cNvSpPr>
              <a:spLocks noChangeShapeType="1"/>
            </p:cNvSpPr>
            <p:nvPr/>
          </p:nvSpPr>
          <p:spPr bwMode="auto">
            <a:xfrm>
              <a:off x="1523" y="2456"/>
              <a:ext cx="0" cy="186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387" name="Group 147"/>
          <p:cNvGrpSpPr>
            <a:grpSpLocks/>
          </p:cNvGrpSpPr>
          <p:nvPr/>
        </p:nvGrpSpPr>
        <p:grpSpPr bwMode="auto">
          <a:xfrm>
            <a:off x="4910138" y="3611563"/>
            <a:ext cx="3810000" cy="3246437"/>
            <a:chOff x="3093" y="2275"/>
            <a:chExt cx="2400" cy="2045"/>
          </a:xfrm>
        </p:grpSpPr>
        <p:grpSp>
          <p:nvGrpSpPr>
            <p:cNvPr id="10384" name="Group 144"/>
            <p:cNvGrpSpPr>
              <a:grpSpLocks/>
            </p:cNvGrpSpPr>
            <p:nvPr/>
          </p:nvGrpSpPr>
          <p:grpSpPr bwMode="auto">
            <a:xfrm>
              <a:off x="3205" y="2275"/>
              <a:ext cx="2288" cy="1611"/>
              <a:chOff x="3205" y="1773"/>
              <a:chExt cx="2288" cy="1611"/>
            </a:xfrm>
          </p:grpSpPr>
          <p:grpSp>
            <p:nvGrpSpPr>
              <p:cNvPr id="10322" name="Group 82"/>
              <p:cNvGrpSpPr>
                <a:grpSpLocks/>
              </p:cNvGrpSpPr>
              <p:nvPr/>
            </p:nvGrpSpPr>
            <p:grpSpPr bwMode="auto">
              <a:xfrm>
                <a:off x="4481" y="2028"/>
                <a:ext cx="328" cy="424"/>
                <a:chOff x="4481" y="2028"/>
                <a:chExt cx="328" cy="424"/>
              </a:xfrm>
            </p:grpSpPr>
            <p:sp>
              <p:nvSpPr>
                <p:cNvPr id="10319" name="Oval 79"/>
                <p:cNvSpPr>
                  <a:spLocks noChangeArrowheads="1"/>
                </p:cNvSpPr>
                <p:nvPr/>
              </p:nvSpPr>
              <p:spPr bwMode="auto">
                <a:xfrm>
                  <a:off x="4481" y="20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0" name="Oval 80"/>
                <p:cNvSpPr>
                  <a:spLocks noChangeArrowheads="1"/>
                </p:cNvSpPr>
                <p:nvPr/>
              </p:nvSpPr>
              <p:spPr bwMode="auto">
                <a:xfrm>
                  <a:off x="4609" y="22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1" name="Oval 81"/>
                <p:cNvSpPr>
                  <a:spLocks noChangeArrowheads="1"/>
                </p:cNvSpPr>
                <p:nvPr/>
              </p:nvSpPr>
              <p:spPr bwMode="auto">
                <a:xfrm>
                  <a:off x="4633" y="22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26" name="Group 86"/>
              <p:cNvGrpSpPr>
                <a:grpSpLocks/>
              </p:cNvGrpSpPr>
              <p:nvPr/>
            </p:nvGrpSpPr>
            <p:grpSpPr bwMode="auto">
              <a:xfrm>
                <a:off x="4689" y="2535"/>
                <a:ext cx="248" cy="322"/>
                <a:chOff x="4689" y="2535"/>
                <a:chExt cx="248" cy="322"/>
              </a:xfrm>
            </p:grpSpPr>
            <p:sp>
              <p:nvSpPr>
                <p:cNvPr id="10323" name="Oval 83"/>
                <p:cNvSpPr>
                  <a:spLocks noChangeArrowheads="1"/>
                </p:cNvSpPr>
                <p:nvPr/>
              </p:nvSpPr>
              <p:spPr bwMode="auto">
                <a:xfrm>
                  <a:off x="4689" y="2535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4" name="Oval 84"/>
                <p:cNvSpPr>
                  <a:spLocks noChangeArrowheads="1"/>
                </p:cNvSpPr>
                <p:nvPr/>
              </p:nvSpPr>
              <p:spPr bwMode="auto">
                <a:xfrm>
                  <a:off x="4787" y="2676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5" name="Oval 85"/>
                <p:cNvSpPr>
                  <a:spLocks noChangeArrowheads="1"/>
                </p:cNvSpPr>
                <p:nvPr/>
              </p:nvSpPr>
              <p:spPr bwMode="auto">
                <a:xfrm>
                  <a:off x="4806" y="2701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30" name="Group 90"/>
              <p:cNvGrpSpPr>
                <a:grpSpLocks/>
              </p:cNvGrpSpPr>
              <p:nvPr/>
            </p:nvGrpSpPr>
            <p:grpSpPr bwMode="auto">
              <a:xfrm>
                <a:off x="5113" y="2468"/>
                <a:ext cx="328" cy="424"/>
                <a:chOff x="5113" y="2468"/>
                <a:chExt cx="328" cy="424"/>
              </a:xfrm>
            </p:grpSpPr>
            <p:sp>
              <p:nvSpPr>
                <p:cNvPr id="10327" name="Oval 87"/>
                <p:cNvSpPr>
                  <a:spLocks noChangeArrowheads="1"/>
                </p:cNvSpPr>
                <p:nvPr/>
              </p:nvSpPr>
              <p:spPr bwMode="auto">
                <a:xfrm>
                  <a:off x="5113" y="246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8" name="Oval 88"/>
                <p:cNvSpPr>
                  <a:spLocks noChangeArrowheads="1"/>
                </p:cNvSpPr>
                <p:nvPr/>
              </p:nvSpPr>
              <p:spPr bwMode="auto">
                <a:xfrm>
                  <a:off x="5241" y="265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9" name="Oval 89"/>
                <p:cNvSpPr>
                  <a:spLocks noChangeArrowheads="1"/>
                </p:cNvSpPr>
                <p:nvPr/>
              </p:nvSpPr>
              <p:spPr bwMode="auto">
                <a:xfrm>
                  <a:off x="5265" y="268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34" name="Group 94"/>
              <p:cNvGrpSpPr>
                <a:grpSpLocks/>
              </p:cNvGrpSpPr>
              <p:nvPr/>
            </p:nvGrpSpPr>
            <p:grpSpPr bwMode="auto">
              <a:xfrm>
                <a:off x="4977" y="2063"/>
                <a:ext cx="248" cy="322"/>
                <a:chOff x="4977" y="2063"/>
                <a:chExt cx="248" cy="322"/>
              </a:xfrm>
            </p:grpSpPr>
            <p:sp>
              <p:nvSpPr>
                <p:cNvPr id="10331" name="Oval 91"/>
                <p:cNvSpPr>
                  <a:spLocks noChangeArrowheads="1"/>
                </p:cNvSpPr>
                <p:nvPr/>
              </p:nvSpPr>
              <p:spPr bwMode="auto">
                <a:xfrm>
                  <a:off x="4977" y="2063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2" name="Oval 92"/>
                <p:cNvSpPr>
                  <a:spLocks noChangeArrowheads="1"/>
                </p:cNvSpPr>
                <p:nvPr/>
              </p:nvSpPr>
              <p:spPr bwMode="auto">
                <a:xfrm>
                  <a:off x="5075" y="2204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3" name="Oval 93"/>
                <p:cNvSpPr>
                  <a:spLocks noChangeArrowheads="1"/>
                </p:cNvSpPr>
                <p:nvPr/>
              </p:nvSpPr>
              <p:spPr bwMode="auto">
                <a:xfrm>
                  <a:off x="5094" y="2229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37" name="Group 97"/>
              <p:cNvGrpSpPr>
                <a:grpSpLocks/>
              </p:cNvGrpSpPr>
              <p:nvPr/>
            </p:nvGrpSpPr>
            <p:grpSpPr bwMode="auto">
              <a:xfrm>
                <a:off x="4533" y="3024"/>
                <a:ext cx="88" cy="120"/>
                <a:chOff x="4533" y="3024"/>
                <a:chExt cx="88" cy="120"/>
              </a:xfrm>
            </p:grpSpPr>
            <p:sp>
              <p:nvSpPr>
                <p:cNvPr id="10335" name="Oval 95"/>
                <p:cNvSpPr>
                  <a:spLocks noChangeArrowheads="1"/>
                </p:cNvSpPr>
                <p:nvPr/>
              </p:nvSpPr>
              <p:spPr bwMode="auto">
                <a:xfrm>
                  <a:off x="4533" y="303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6" name="Rectangle 96"/>
                <p:cNvSpPr>
                  <a:spLocks noChangeArrowheads="1"/>
                </p:cNvSpPr>
                <p:nvPr/>
              </p:nvSpPr>
              <p:spPr bwMode="auto">
                <a:xfrm>
                  <a:off x="4565" y="302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40" name="Group 100"/>
              <p:cNvGrpSpPr>
                <a:grpSpLocks/>
              </p:cNvGrpSpPr>
              <p:nvPr/>
            </p:nvGrpSpPr>
            <p:grpSpPr bwMode="auto">
              <a:xfrm>
                <a:off x="4725" y="3024"/>
                <a:ext cx="88" cy="120"/>
                <a:chOff x="4725" y="3024"/>
                <a:chExt cx="88" cy="120"/>
              </a:xfrm>
            </p:grpSpPr>
            <p:sp>
              <p:nvSpPr>
                <p:cNvPr id="10338" name="Oval 98"/>
                <p:cNvSpPr>
                  <a:spLocks noChangeArrowheads="1"/>
                </p:cNvSpPr>
                <p:nvPr/>
              </p:nvSpPr>
              <p:spPr bwMode="auto">
                <a:xfrm>
                  <a:off x="4725" y="303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9" name="Rectangle 99"/>
                <p:cNvSpPr>
                  <a:spLocks noChangeArrowheads="1"/>
                </p:cNvSpPr>
                <p:nvPr/>
              </p:nvSpPr>
              <p:spPr bwMode="auto">
                <a:xfrm>
                  <a:off x="4757" y="302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43" name="Group 103"/>
              <p:cNvGrpSpPr>
                <a:grpSpLocks/>
              </p:cNvGrpSpPr>
              <p:nvPr/>
            </p:nvGrpSpPr>
            <p:grpSpPr bwMode="auto">
              <a:xfrm>
                <a:off x="4629" y="3192"/>
                <a:ext cx="88" cy="120"/>
                <a:chOff x="4629" y="3192"/>
                <a:chExt cx="88" cy="120"/>
              </a:xfrm>
            </p:grpSpPr>
            <p:sp>
              <p:nvSpPr>
                <p:cNvPr id="10341" name="Oval 101"/>
                <p:cNvSpPr>
                  <a:spLocks noChangeArrowheads="1"/>
                </p:cNvSpPr>
                <p:nvPr/>
              </p:nvSpPr>
              <p:spPr bwMode="auto">
                <a:xfrm>
                  <a:off x="4629" y="3200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42" name="Rectangle 102"/>
                <p:cNvSpPr>
                  <a:spLocks noChangeArrowheads="1"/>
                </p:cNvSpPr>
                <p:nvPr/>
              </p:nvSpPr>
              <p:spPr bwMode="auto">
                <a:xfrm>
                  <a:off x="4661" y="3192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46" name="Group 106"/>
              <p:cNvGrpSpPr>
                <a:grpSpLocks/>
              </p:cNvGrpSpPr>
              <p:nvPr/>
            </p:nvGrpSpPr>
            <p:grpSpPr bwMode="auto">
              <a:xfrm>
                <a:off x="4845" y="3184"/>
                <a:ext cx="88" cy="120"/>
                <a:chOff x="4845" y="3184"/>
                <a:chExt cx="88" cy="120"/>
              </a:xfrm>
            </p:grpSpPr>
            <p:sp>
              <p:nvSpPr>
                <p:cNvPr id="10344" name="Oval 104"/>
                <p:cNvSpPr>
                  <a:spLocks noChangeArrowheads="1"/>
                </p:cNvSpPr>
                <p:nvPr/>
              </p:nvSpPr>
              <p:spPr bwMode="auto">
                <a:xfrm>
                  <a:off x="4845" y="319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45" name="Rectangle 105"/>
                <p:cNvSpPr>
                  <a:spLocks noChangeArrowheads="1"/>
                </p:cNvSpPr>
                <p:nvPr/>
              </p:nvSpPr>
              <p:spPr bwMode="auto">
                <a:xfrm>
                  <a:off x="4877" y="318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347" name="Rectangle 107"/>
              <p:cNvSpPr>
                <a:spLocks noChangeArrowheads="1"/>
              </p:cNvSpPr>
              <p:nvPr/>
            </p:nvSpPr>
            <p:spPr bwMode="auto">
              <a:xfrm>
                <a:off x="4429" y="1992"/>
                <a:ext cx="1064" cy="139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48" name="Rectangle 108"/>
              <p:cNvSpPr>
                <a:spLocks noChangeArrowheads="1"/>
              </p:cNvSpPr>
              <p:nvPr/>
            </p:nvSpPr>
            <p:spPr bwMode="auto">
              <a:xfrm>
                <a:off x="3927" y="1773"/>
                <a:ext cx="90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FFFFFF"/>
                    </a:solidFill>
                    <a:latin typeface="Arial" charset="0"/>
                  </a:rPr>
                  <a:t>full mapping</a:t>
                </a:r>
              </a:p>
            </p:txBody>
          </p:sp>
          <p:sp>
            <p:nvSpPr>
              <p:cNvPr id="10349" name="Rectangle 109"/>
              <p:cNvSpPr>
                <a:spLocks noChangeArrowheads="1"/>
              </p:cNvSpPr>
              <p:nvPr/>
            </p:nvSpPr>
            <p:spPr bwMode="auto">
              <a:xfrm>
                <a:off x="4493" y="3008"/>
                <a:ext cx="456" cy="35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353" name="Group 113"/>
              <p:cNvGrpSpPr>
                <a:grpSpLocks/>
              </p:cNvGrpSpPr>
              <p:nvPr/>
            </p:nvGrpSpPr>
            <p:grpSpPr bwMode="auto">
              <a:xfrm>
                <a:off x="3225" y="2428"/>
                <a:ext cx="328" cy="424"/>
                <a:chOff x="3225" y="2428"/>
                <a:chExt cx="328" cy="424"/>
              </a:xfrm>
            </p:grpSpPr>
            <p:sp>
              <p:nvSpPr>
                <p:cNvPr id="10350" name="Oval 110"/>
                <p:cNvSpPr>
                  <a:spLocks noChangeArrowheads="1"/>
                </p:cNvSpPr>
                <p:nvPr/>
              </p:nvSpPr>
              <p:spPr bwMode="auto">
                <a:xfrm>
                  <a:off x="3225" y="24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1" name="Oval 111"/>
                <p:cNvSpPr>
                  <a:spLocks noChangeArrowheads="1"/>
                </p:cNvSpPr>
                <p:nvPr/>
              </p:nvSpPr>
              <p:spPr bwMode="auto">
                <a:xfrm>
                  <a:off x="3353" y="26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2" name="Oval 112"/>
                <p:cNvSpPr>
                  <a:spLocks noChangeArrowheads="1"/>
                </p:cNvSpPr>
                <p:nvPr/>
              </p:nvSpPr>
              <p:spPr bwMode="auto">
                <a:xfrm>
                  <a:off x="3377" y="26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57" name="Group 117"/>
              <p:cNvGrpSpPr>
                <a:grpSpLocks/>
              </p:cNvGrpSpPr>
              <p:nvPr/>
            </p:nvGrpSpPr>
            <p:grpSpPr bwMode="auto">
              <a:xfrm>
                <a:off x="3465" y="2031"/>
                <a:ext cx="248" cy="322"/>
                <a:chOff x="3465" y="2031"/>
                <a:chExt cx="248" cy="322"/>
              </a:xfrm>
            </p:grpSpPr>
            <p:sp>
              <p:nvSpPr>
                <p:cNvPr id="10354" name="Oval 114"/>
                <p:cNvSpPr>
                  <a:spLocks noChangeArrowheads="1"/>
                </p:cNvSpPr>
                <p:nvPr/>
              </p:nvSpPr>
              <p:spPr bwMode="auto">
                <a:xfrm>
                  <a:off x="3465" y="2031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5" name="Oval 115"/>
                <p:cNvSpPr>
                  <a:spLocks noChangeArrowheads="1"/>
                </p:cNvSpPr>
                <p:nvPr/>
              </p:nvSpPr>
              <p:spPr bwMode="auto">
                <a:xfrm>
                  <a:off x="3563" y="2172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6" name="Oval 116"/>
                <p:cNvSpPr>
                  <a:spLocks noChangeArrowheads="1"/>
                </p:cNvSpPr>
                <p:nvPr/>
              </p:nvSpPr>
              <p:spPr bwMode="auto">
                <a:xfrm>
                  <a:off x="3582" y="2197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61" name="Group 121"/>
              <p:cNvGrpSpPr>
                <a:grpSpLocks/>
              </p:cNvGrpSpPr>
              <p:nvPr/>
            </p:nvGrpSpPr>
            <p:grpSpPr bwMode="auto">
              <a:xfrm>
                <a:off x="3905" y="2428"/>
                <a:ext cx="328" cy="424"/>
                <a:chOff x="3905" y="2428"/>
                <a:chExt cx="328" cy="424"/>
              </a:xfrm>
            </p:grpSpPr>
            <p:sp>
              <p:nvSpPr>
                <p:cNvPr id="10358" name="Oval 118"/>
                <p:cNvSpPr>
                  <a:spLocks noChangeArrowheads="1"/>
                </p:cNvSpPr>
                <p:nvPr/>
              </p:nvSpPr>
              <p:spPr bwMode="auto">
                <a:xfrm>
                  <a:off x="3905" y="24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9" name="Oval 119"/>
                <p:cNvSpPr>
                  <a:spLocks noChangeArrowheads="1"/>
                </p:cNvSpPr>
                <p:nvPr/>
              </p:nvSpPr>
              <p:spPr bwMode="auto">
                <a:xfrm>
                  <a:off x="4033" y="26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0" name="Oval 120"/>
                <p:cNvSpPr>
                  <a:spLocks noChangeArrowheads="1"/>
                </p:cNvSpPr>
                <p:nvPr/>
              </p:nvSpPr>
              <p:spPr bwMode="auto">
                <a:xfrm>
                  <a:off x="4057" y="26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65" name="Group 125"/>
              <p:cNvGrpSpPr>
                <a:grpSpLocks/>
              </p:cNvGrpSpPr>
              <p:nvPr/>
            </p:nvGrpSpPr>
            <p:grpSpPr bwMode="auto">
              <a:xfrm>
                <a:off x="3801" y="2031"/>
                <a:ext cx="248" cy="322"/>
                <a:chOff x="3801" y="2031"/>
                <a:chExt cx="248" cy="322"/>
              </a:xfrm>
            </p:grpSpPr>
            <p:sp>
              <p:nvSpPr>
                <p:cNvPr id="10362" name="Oval 122"/>
                <p:cNvSpPr>
                  <a:spLocks noChangeArrowheads="1"/>
                </p:cNvSpPr>
                <p:nvPr/>
              </p:nvSpPr>
              <p:spPr bwMode="auto">
                <a:xfrm>
                  <a:off x="3801" y="2031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3" name="Oval 123"/>
                <p:cNvSpPr>
                  <a:spLocks noChangeArrowheads="1"/>
                </p:cNvSpPr>
                <p:nvPr/>
              </p:nvSpPr>
              <p:spPr bwMode="auto">
                <a:xfrm>
                  <a:off x="3899" y="2172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4" name="Oval 124"/>
                <p:cNvSpPr>
                  <a:spLocks noChangeArrowheads="1"/>
                </p:cNvSpPr>
                <p:nvPr/>
              </p:nvSpPr>
              <p:spPr bwMode="auto">
                <a:xfrm>
                  <a:off x="3918" y="2197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68" name="Group 128"/>
              <p:cNvGrpSpPr>
                <a:grpSpLocks/>
              </p:cNvGrpSpPr>
              <p:nvPr/>
            </p:nvGrpSpPr>
            <p:grpSpPr bwMode="auto">
              <a:xfrm>
                <a:off x="3621" y="2976"/>
                <a:ext cx="88" cy="120"/>
                <a:chOff x="3621" y="2976"/>
                <a:chExt cx="88" cy="120"/>
              </a:xfrm>
            </p:grpSpPr>
            <p:sp>
              <p:nvSpPr>
                <p:cNvPr id="10366" name="Oval 126"/>
                <p:cNvSpPr>
                  <a:spLocks noChangeArrowheads="1"/>
                </p:cNvSpPr>
                <p:nvPr/>
              </p:nvSpPr>
              <p:spPr bwMode="auto">
                <a:xfrm>
                  <a:off x="3621" y="2984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7" name="Rectangle 127"/>
                <p:cNvSpPr>
                  <a:spLocks noChangeArrowheads="1"/>
                </p:cNvSpPr>
                <p:nvPr/>
              </p:nvSpPr>
              <p:spPr bwMode="auto">
                <a:xfrm>
                  <a:off x="3653" y="2976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71" name="Group 131"/>
              <p:cNvGrpSpPr>
                <a:grpSpLocks/>
              </p:cNvGrpSpPr>
              <p:nvPr/>
            </p:nvGrpSpPr>
            <p:grpSpPr bwMode="auto">
              <a:xfrm>
                <a:off x="3765" y="2984"/>
                <a:ext cx="88" cy="120"/>
                <a:chOff x="3765" y="2984"/>
                <a:chExt cx="88" cy="120"/>
              </a:xfrm>
            </p:grpSpPr>
            <p:sp>
              <p:nvSpPr>
                <p:cNvPr id="10369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299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70" name="Rectangle 130"/>
                <p:cNvSpPr>
                  <a:spLocks noChangeArrowheads="1"/>
                </p:cNvSpPr>
                <p:nvPr/>
              </p:nvSpPr>
              <p:spPr bwMode="auto">
                <a:xfrm>
                  <a:off x="3797" y="298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74" name="Group 134"/>
              <p:cNvGrpSpPr>
                <a:grpSpLocks/>
              </p:cNvGrpSpPr>
              <p:nvPr/>
            </p:nvGrpSpPr>
            <p:grpSpPr bwMode="auto">
              <a:xfrm>
                <a:off x="3477" y="3072"/>
                <a:ext cx="88" cy="120"/>
                <a:chOff x="3477" y="3072"/>
                <a:chExt cx="88" cy="120"/>
              </a:xfrm>
            </p:grpSpPr>
            <p:sp>
              <p:nvSpPr>
                <p:cNvPr id="10372" name="Oval 132"/>
                <p:cNvSpPr>
                  <a:spLocks noChangeArrowheads="1"/>
                </p:cNvSpPr>
                <p:nvPr/>
              </p:nvSpPr>
              <p:spPr bwMode="auto">
                <a:xfrm>
                  <a:off x="3477" y="3080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73" name="Rectangle 133"/>
                <p:cNvSpPr>
                  <a:spLocks noChangeArrowheads="1"/>
                </p:cNvSpPr>
                <p:nvPr/>
              </p:nvSpPr>
              <p:spPr bwMode="auto">
                <a:xfrm>
                  <a:off x="3509" y="3072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77" name="Group 137"/>
              <p:cNvGrpSpPr>
                <a:grpSpLocks/>
              </p:cNvGrpSpPr>
              <p:nvPr/>
            </p:nvGrpSpPr>
            <p:grpSpPr bwMode="auto">
              <a:xfrm>
                <a:off x="3909" y="3056"/>
                <a:ext cx="88" cy="120"/>
                <a:chOff x="3909" y="3056"/>
                <a:chExt cx="88" cy="120"/>
              </a:xfrm>
            </p:grpSpPr>
            <p:sp>
              <p:nvSpPr>
                <p:cNvPr id="10375" name="Oval 135"/>
                <p:cNvSpPr>
                  <a:spLocks noChangeArrowheads="1"/>
                </p:cNvSpPr>
                <p:nvPr/>
              </p:nvSpPr>
              <p:spPr bwMode="auto">
                <a:xfrm>
                  <a:off x="3909" y="3064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76" name="Rectangle 136"/>
                <p:cNvSpPr>
                  <a:spLocks noChangeArrowheads="1"/>
                </p:cNvSpPr>
                <p:nvPr/>
              </p:nvSpPr>
              <p:spPr bwMode="auto">
                <a:xfrm>
                  <a:off x="3941" y="3056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378" name="Rectangle 138"/>
              <p:cNvSpPr>
                <a:spLocks noChangeArrowheads="1"/>
              </p:cNvSpPr>
              <p:nvPr/>
            </p:nvSpPr>
            <p:spPr bwMode="auto">
              <a:xfrm>
                <a:off x="3205" y="2000"/>
                <a:ext cx="1064" cy="12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9" name="Rectangle 139"/>
              <p:cNvSpPr>
                <a:spLocks noChangeArrowheads="1"/>
              </p:cNvSpPr>
              <p:nvPr/>
            </p:nvSpPr>
            <p:spPr bwMode="auto">
              <a:xfrm>
                <a:off x="3421" y="2960"/>
                <a:ext cx="648" cy="2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81" name="Line 141"/>
            <p:cNvSpPr>
              <a:spLocks noChangeShapeType="1"/>
            </p:cNvSpPr>
            <p:nvPr/>
          </p:nvSpPr>
          <p:spPr bwMode="auto">
            <a:xfrm>
              <a:off x="3093" y="2320"/>
              <a:ext cx="0" cy="20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542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Control-display compatibility » cause and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6" descr="st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9" y="2462212"/>
            <a:ext cx="3018677" cy="31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azard-turning-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58" y="2462213"/>
            <a:ext cx="3817774" cy="31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 flipH="1">
            <a:off x="1067996" y="2447753"/>
            <a:ext cx="2570865" cy="668927"/>
          </a:xfrm>
          <a:prstGeom prst="curvedDownArrow">
            <a:avLst>
              <a:gd name="adj1" fmla="val 52507"/>
              <a:gd name="adj2" fmla="val 105014"/>
              <a:gd name="adj3" fmla="val 33333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947347" y="5775325"/>
            <a:ext cx="7330485" cy="86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steering wheel</a:t>
            </a:r>
            <a:r>
              <a:rPr lang="en-US" sz="2000" dirty="0" smtClean="0">
                <a:solidFill>
                  <a:srgbClr val="FFFFFF"/>
                </a:solidFill>
                <a:latin typeface="Verdana" charset="0"/>
              </a:rPr>
              <a:t>-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  <a:latin typeface="Verdana" charset="0"/>
              </a:rPr>
              <a:t>turn </a:t>
            </a: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left, </a:t>
            </a:r>
            <a:r>
              <a:rPr lang="en-US" sz="2000" dirty="0" smtClean="0">
                <a:solidFill>
                  <a:srgbClr val="FFFFFF"/>
                </a:solidFill>
                <a:latin typeface="Verdana" charset="0"/>
              </a:rPr>
              <a:t>front tires turn left, car </a:t>
            </a: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turns left</a:t>
            </a:r>
          </a:p>
        </p:txBody>
      </p:sp>
    </p:spTree>
    <p:extLst>
      <p:ext uri="{BB962C8B-B14F-4D97-AF65-F5344CB8AC3E}">
        <p14:creationId xmlns:p14="http://schemas.microsoft.com/office/powerpoint/2010/main" val="227740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Mapping Scrolling in Apple Products…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In 2011, </a:t>
            </a:r>
            <a:r>
              <a:rPr lang="en-US" dirty="0" err="1" smtClean="0"/>
              <a:t>trackpad</a:t>
            </a:r>
            <a:r>
              <a:rPr lang="en-US" dirty="0" smtClean="0"/>
              <a:t> scrolling </a:t>
            </a:r>
            <a:r>
              <a:rPr lang="en-US" dirty="0" err="1" smtClean="0"/>
              <a:t>behaviour</a:t>
            </a:r>
            <a:r>
              <a:rPr lang="en-US" dirty="0" smtClean="0"/>
              <a:t> in OS X was reversed</a:t>
            </a:r>
          </a:p>
          <a:p>
            <a:pPr lvl="1"/>
            <a:r>
              <a:rPr lang="en-US" dirty="0" smtClean="0"/>
              <a:t>» swiping fingers downwards would scroll “upwards”, and vice versa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21" y="3561251"/>
            <a:ext cx="6794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9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did Apple make this change?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9" b="94667" l="9732" r="89933">
                        <a14:foregroundMark x1="32550" y1="16444" x2="32550" y2="1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417638"/>
            <a:ext cx="3602729" cy="5440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3779" y="1720075"/>
            <a:ext cx="4933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Goal: unify the “model” of interaction that arises from touch devices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Model: touching something, and pushing it around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6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Wait, what did it change </a:t>
            </a:r>
            <a:r>
              <a:rPr lang="en-US" i="1" dirty="0" smtClean="0"/>
              <a:t>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96427" y="1417638"/>
            <a:ext cx="6688520" cy="5098069"/>
            <a:chOff x="4427538" y="2041525"/>
            <a:chExt cx="4537075" cy="4388140"/>
          </a:xfrm>
        </p:grpSpPr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7596188" y="3141663"/>
              <a:ext cx="0" cy="719137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2041525"/>
              <a:ext cx="2808287" cy="2611438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5370499" y="4654167"/>
              <a:ext cx="2302031" cy="1775498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Verdana" charset="0"/>
                </a:rPr>
                <a:t>scroll bar – scroll down viewport goes </a:t>
              </a:r>
              <a:r>
                <a:rPr lang="en-US" sz="1600" dirty="0" smtClean="0">
                  <a:solidFill>
                    <a:srgbClr val="FFFFFF"/>
                  </a:solidFill>
                  <a:latin typeface="Verdana" charset="0"/>
                </a:rPr>
                <a:t>down</a:t>
              </a:r>
            </a:p>
            <a:p>
              <a:pPr algn="r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FFFFFF"/>
                  </a:solidFill>
                  <a:latin typeface="Verdana" charset="0"/>
                </a:rPr>
                <a:t>Model: turning the mouse wheel scrolls up and down</a:t>
              </a:r>
            </a:p>
            <a:p>
              <a:pPr algn="r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FFFFFF"/>
                  </a:solidFill>
                  <a:latin typeface="Verdana" charset="0"/>
                </a:rPr>
                <a:t>Trackpad</a:t>
              </a:r>
              <a:r>
                <a:rPr lang="en-US" sz="1600" dirty="0" smtClean="0">
                  <a:solidFill>
                    <a:srgbClr val="FFFFFF"/>
                  </a:solidFill>
                  <a:latin typeface="Verdana" charset="0"/>
                </a:rPr>
                <a:t> model: your swipes are controlling the little scroll widget itself</a:t>
              </a:r>
              <a:endParaRPr lang="en-US" sz="1600" dirty="0">
                <a:solidFill>
                  <a:srgbClr val="FFFFFF"/>
                </a:solidFill>
                <a:latin typeface="Verdana" charset="0"/>
              </a:endParaRPr>
            </a:p>
          </p:txBody>
        </p: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7740650" y="2060575"/>
              <a:ext cx="1223963" cy="3960813"/>
              <a:chOff x="4921" y="1570"/>
              <a:chExt cx="635" cy="2313"/>
            </a:xfrm>
          </p:grpSpPr>
          <p:pic>
            <p:nvPicPr>
              <p:cNvPr id="14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1" y="1570"/>
                <a:ext cx="635" cy="140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1" y="2950"/>
                <a:ext cx="635" cy="9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740650" y="3234359"/>
              <a:ext cx="792163" cy="46230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7308850" y="3141663"/>
              <a:ext cx="0" cy="71913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>
              <a:off x="7308850" y="2997200"/>
              <a:ext cx="358775" cy="144463"/>
            </a:xfrm>
            <a:prstGeom prst="line">
              <a:avLst/>
            </a:prstGeom>
            <a:noFill/>
            <a:ln w="12699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 flipH="1">
              <a:off x="7235825" y="3860800"/>
              <a:ext cx="431800" cy="504825"/>
            </a:xfrm>
            <a:prstGeom prst="line">
              <a:avLst/>
            </a:prstGeom>
            <a:noFill/>
            <a:ln w="12699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71468"/>
            <a:ext cx="2286532" cy="22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3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in GUIs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Palette controls and active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5256213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8313" y="2636838"/>
            <a:ext cx="2808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Only controls that can operate on a picture are fully visible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60475" y="5438775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Selected picture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3203575" y="5229225"/>
            <a:ext cx="21590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3276600" y="2781300"/>
            <a:ext cx="2374900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203575" y="2636838"/>
            <a:ext cx="4248150" cy="1584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2775" y="4005263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Others are grayed out</a:t>
            </a:r>
          </a:p>
        </p:txBody>
      </p:sp>
    </p:spTree>
    <p:extLst>
      <p:ext uri="{BB962C8B-B14F-4D97-AF65-F5344CB8AC3E}">
        <p14:creationId xmlns:p14="http://schemas.microsoft.com/office/powerpoint/2010/main" val="205221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Ambiguous mappings in real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5" descr="(picture of connector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3325"/>
            <a:ext cx="561657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073775" y="3365702"/>
            <a:ext cx="2613025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Verdana" charset="0"/>
              </a:rPr>
              <a:t>Where do you plug in the mouse?</a:t>
            </a:r>
          </a:p>
        </p:txBody>
      </p:sp>
    </p:spTree>
    <p:extLst>
      <p:ext uri="{BB962C8B-B14F-4D97-AF65-F5344CB8AC3E}">
        <p14:creationId xmlns:p14="http://schemas.microsoft.com/office/powerpoint/2010/main" val="238451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thing that happens right after an action is assumed by people to be caused by that action</a:t>
            </a:r>
          </a:p>
          <a:p>
            <a:pPr lvl="1"/>
            <a:r>
              <a:rPr lang="en-US" dirty="0" smtClean="0"/>
              <a:t>» this is how simple machines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39" y="3386226"/>
            <a:ext cx="6159597" cy="34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 » false causality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incorrect </a:t>
            </a:r>
            <a:r>
              <a:rPr lang="en-US" dirty="0"/>
              <a:t>effect</a:t>
            </a:r>
          </a:p>
          <a:p>
            <a:pPr lvl="1"/>
            <a:r>
              <a:rPr lang="en-US" dirty="0" smtClean="0"/>
              <a:t>» invoking </a:t>
            </a:r>
            <a:r>
              <a:rPr lang="en-US" dirty="0"/>
              <a:t>unfamiliar function just as computer hangs</a:t>
            </a:r>
          </a:p>
          <a:p>
            <a:pPr lvl="1"/>
            <a:r>
              <a:rPr lang="en-US" dirty="0" smtClean="0"/>
              <a:t>» causes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superstitious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behaviors</a:t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invisible </a:t>
            </a:r>
            <a:r>
              <a:rPr lang="en-US" dirty="0"/>
              <a:t>effect</a:t>
            </a:r>
          </a:p>
          <a:p>
            <a:pPr lvl="1"/>
            <a:r>
              <a:rPr lang="en-US" dirty="0" smtClean="0"/>
              <a:t>» command </a:t>
            </a:r>
            <a:r>
              <a:rPr lang="en-US" dirty="0"/>
              <a:t>with no apparent result often re-entered repeatedly</a:t>
            </a:r>
          </a:p>
          <a:p>
            <a:pPr lvl="1"/>
            <a:r>
              <a:rPr lang="en-US" dirty="0" smtClean="0"/>
              <a:t>» e.g</a:t>
            </a:r>
            <a:r>
              <a:rPr lang="en-US" dirty="0"/>
              <a:t>., mouse click to raise menu on unresponsive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2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end of the lecture, you should be able to: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between perceived and actual affordances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describe how visible constraints  can help prevent errors in interfaces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discuss the role of mappings in interface intelligibility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describe ways in which causality plays an role in helping people understand interfaces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3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539750" y="1557338"/>
            <a:ext cx="8208963" cy="482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Effects visible only after Exec button is pressed</a:t>
            </a:r>
          </a:p>
          <a:p>
            <a:pPr lvl="1"/>
            <a:r>
              <a:rPr lang="en-US" smtClean="0">
                <a:solidFill>
                  <a:srgbClr val="FFFFFF"/>
                </a:solidFill>
              </a:rPr>
              <a:t>Ok does nothing!</a:t>
            </a:r>
          </a:p>
          <a:p>
            <a:pPr lvl="1"/>
            <a:r>
              <a:rPr lang="en-US" smtClean="0">
                <a:solidFill>
                  <a:srgbClr val="FFFFFF"/>
                </a:solidFill>
              </a:rPr>
              <a:t>awkward to find appropriate color level</a:t>
            </a:r>
            <a:r>
              <a:rPr lang="en-US" i="1" smtClean="0">
                <a:solidFill>
                  <a:srgbClr val="FFFFFF"/>
                </a:solidFill>
              </a:rPr>
              <a:t> </a:t>
            </a:r>
            <a:endParaRPr lang="en-CA" i="1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2" y="3441700"/>
            <a:ext cx="28479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2" y="3365500"/>
            <a:ext cx="27051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1814512" y="6499225"/>
            <a:ext cx="863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2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We’ve seen that a lot of things are designed poorly, be it computer interfaces, or physical objects</a:t>
            </a:r>
          </a:p>
          <a:p>
            <a:r>
              <a:rPr lang="en-US" dirty="0" smtClean="0"/>
              <a:t>Formally, there is a vocabulary around these concepts that we have discussed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perceived affordances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visible constraints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causality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mapping</a:t>
            </a:r>
          </a:p>
          <a:p>
            <a:pPr lvl="1"/>
            <a:r>
              <a:rPr lang="en-US" dirty="0" smtClean="0"/>
              <a:t>» transfer effects</a:t>
            </a:r>
          </a:p>
          <a:p>
            <a:pPr lvl="1"/>
            <a:r>
              <a:rPr lang="en-US" dirty="0" smtClean="0"/>
              <a:t>» idioms &amp; population stereotypes</a:t>
            </a:r>
          </a:p>
          <a:p>
            <a:pPr lvl="1"/>
            <a:r>
              <a:rPr lang="en-US" dirty="0" smtClean="0"/>
              <a:t>» conceptual models</a:t>
            </a:r>
          </a:p>
          <a:p>
            <a:pPr lvl="1"/>
            <a:r>
              <a:rPr lang="en-US" dirty="0" smtClean="0"/>
              <a:t>» individual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7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end of the lecture, you should be able to: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between perceived and actual affordances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describe how visible constraints  can help prevent errors in interfaces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discuss the role of mappings in interface intelligibility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describe ways in which causality plays an role in helping people understand interfaces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2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The perceived properties of the object that suggest how one could use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37" descr="Table%20and%20Chairs%20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1" b="16556"/>
          <a:stretch>
            <a:fillRect/>
          </a:stretch>
        </p:blipFill>
        <p:spPr bwMode="auto">
          <a:xfrm>
            <a:off x="657225" y="2586051"/>
            <a:ext cx="3449638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657225" y="4205301"/>
            <a:ext cx="3216275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charset="0"/>
              </a:rPr>
              <a:t>chairs are for sitting</a:t>
            </a:r>
          </a:p>
          <a:p>
            <a:r>
              <a:rPr lang="en-US" sz="1400" dirty="0">
                <a:solidFill>
                  <a:schemeClr val="bg1"/>
                </a:solidFill>
                <a:latin typeface="Verdana" charset="0"/>
              </a:rPr>
              <a:t>table for placing things on</a:t>
            </a:r>
          </a:p>
        </p:txBody>
      </p:sp>
      <p:pic>
        <p:nvPicPr>
          <p:cNvPr id="10" name="Picture 39" descr="8640b-323-kno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t="50040"/>
          <a:stretch>
            <a:fillRect/>
          </a:stretch>
        </p:blipFill>
        <p:spPr bwMode="auto">
          <a:xfrm>
            <a:off x="5530850" y="2586051"/>
            <a:ext cx="3289300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5473700" y="4205301"/>
            <a:ext cx="321627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charset="0"/>
              </a:rPr>
              <a:t>knobs are for turning</a:t>
            </a:r>
          </a:p>
        </p:txBody>
      </p:sp>
      <p:pic>
        <p:nvPicPr>
          <p:cNvPr id="12" name="Picture 41" descr="WOV355Control-pa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6" t="45389" r="23241" b="34334"/>
          <a:stretch>
            <a:fillRect/>
          </a:stretch>
        </p:blipFill>
        <p:spPr bwMode="auto">
          <a:xfrm>
            <a:off x="3116263" y="4764101"/>
            <a:ext cx="154146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2"/>
          <p:cNvSpPr>
            <a:spLocks noChangeArrowheads="1"/>
          </p:cNvSpPr>
          <p:nvPr/>
        </p:nvSpPr>
        <p:spPr bwMode="auto">
          <a:xfrm>
            <a:off x="3059113" y="6334138"/>
            <a:ext cx="1343025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buttons are for pressing</a:t>
            </a:r>
          </a:p>
        </p:txBody>
      </p:sp>
      <p:pic>
        <p:nvPicPr>
          <p:cNvPr id="14" name="Picture 43" descr="ssan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11064"/>
          <a:stretch>
            <a:fillRect/>
          </a:stretch>
        </p:blipFill>
        <p:spPr bwMode="auto">
          <a:xfrm>
            <a:off x="598488" y="4764101"/>
            <a:ext cx="2105025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539750" y="6332551"/>
            <a:ext cx="3390900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slots are for inserting</a:t>
            </a:r>
          </a:p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handles are for turning</a:t>
            </a:r>
          </a:p>
        </p:txBody>
      </p:sp>
      <p:pic>
        <p:nvPicPr>
          <p:cNvPr id="16" name="Picture 45" descr="dqopvons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17317"/>
          <a:stretch>
            <a:fillRect/>
          </a:stretch>
        </p:blipFill>
        <p:spPr bwMode="auto">
          <a:xfrm>
            <a:off x="7358063" y="4762513"/>
            <a:ext cx="1462087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0"/>
          <p:cNvSpPr>
            <a:spLocks noChangeArrowheads="1"/>
          </p:cNvSpPr>
          <p:nvPr/>
        </p:nvSpPr>
        <p:spPr bwMode="auto">
          <a:xfrm>
            <a:off x="5003800" y="6330963"/>
            <a:ext cx="223202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switch for toggling</a:t>
            </a:r>
          </a:p>
        </p:txBody>
      </p:sp>
      <p:pic>
        <p:nvPicPr>
          <p:cNvPr id="18" name="Picture 52" descr="light-swit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3831" r="21744" b="9291"/>
          <a:stretch>
            <a:fillRect/>
          </a:stretch>
        </p:blipFill>
        <p:spPr bwMode="auto">
          <a:xfrm>
            <a:off x="5508625" y="4746638"/>
            <a:ext cx="950913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7300913" y="6329376"/>
            <a:ext cx="184308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Verdana" charset="0"/>
              </a:rPr>
              <a:t>computer for…</a:t>
            </a:r>
          </a:p>
        </p:txBody>
      </p:sp>
    </p:spTree>
    <p:extLst>
      <p:ext uri="{BB962C8B-B14F-4D97-AF65-F5344CB8AC3E}">
        <p14:creationId xmlns:p14="http://schemas.microsoft.com/office/powerpoint/2010/main" val="198031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3" grpId="0"/>
      <p:bldP spid="15" grpId="0"/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Product design</a:t>
            </a:r>
          </a:p>
          <a:p>
            <a:pPr lvl="1"/>
            <a:r>
              <a:rPr lang="en-US" dirty="0" smtClean="0"/>
              <a:t>» </a:t>
            </a:r>
            <a:r>
              <a:rPr lang="en-US" u="sng" dirty="0" smtClean="0"/>
              <a:t>perceived affordances</a:t>
            </a:r>
            <a:r>
              <a:rPr lang="en-US" dirty="0" smtClean="0"/>
              <a:t>: invitations for people to take possible actions</a:t>
            </a:r>
          </a:p>
          <a:p>
            <a:pPr lvl="1"/>
            <a:r>
              <a:rPr lang="en-US" dirty="0" smtClean="0"/>
              <a:t>» </a:t>
            </a:r>
            <a:r>
              <a:rPr lang="en-US" u="sng" dirty="0" smtClean="0"/>
              <a:t>actual affordances</a:t>
            </a:r>
            <a:r>
              <a:rPr lang="en-US" dirty="0" smtClean="0"/>
              <a:t>: actual actionable properties of the product</a:t>
            </a:r>
          </a:p>
          <a:p>
            <a:endParaRPr lang="en-US" dirty="0"/>
          </a:p>
          <a:p>
            <a:r>
              <a:rPr lang="en-US" dirty="0" smtClean="0"/>
              <a:t>Problems occur when</a:t>
            </a:r>
          </a:p>
          <a:p>
            <a:pPr lvl="1"/>
            <a:r>
              <a:rPr lang="en-US" dirty="0" smtClean="0"/>
              <a:t>» these are not the same</a:t>
            </a:r>
          </a:p>
          <a:p>
            <a:pPr lvl="1"/>
            <a:r>
              <a:rPr lang="en-US" dirty="0" smtClean="0"/>
              <a:t>» people’s perceptions are not what the designer expects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5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1341438"/>
            <a:ext cx="9144000" cy="5400675"/>
            <a:chOff x="0" y="1341438"/>
            <a:chExt cx="9144000" cy="5400675"/>
          </a:xfrm>
        </p:grpSpPr>
        <p:pic>
          <p:nvPicPr>
            <p:cNvPr id="6" name="Picture 4" descr="B000067O6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00" b="96000" l="5510" r="97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0" b="3815"/>
            <a:stretch>
              <a:fillRect/>
            </a:stretch>
          </p:blipFill>
          <p:spPr bwMode="auto">
            <a:xfrm>
              <a:off x="1905000" y="1484313"/>
              <a:ext cx="4108450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116013" y="2852738"/>
              <a:ext cx="3600450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>
                  <a:solidFill>
                    <a:srgbClr val="FFFFFF"/>
                  </a:solidFill>
                  <a:latin typeface="Verdana" charset="0"/>
                </a:rPr>
                <a:t>Handles for lifting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64050" y="1341438"/>
              <a:ext cx="4103688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358775" lvl="2"/>
              <a:r>
                <a:rPr lang="en-US" sz="2000">
                  <a:solidFill>
                    <a:srgbClr val="FFFFFF"/>
                  </a:solidFill>
                  <a:latin typeface="Verdana" charset="0"/>
                </a:rPr>
                <a:t>Mirrors for not touching</a:t>
              </a: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4283075" y="1557338"/>
              <a:ext cx="576263" cy="2159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4643438" y="2636838"/>
              <a:ext cx="504825" cy="3603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659563" y="2492375"/>
              <a:ext cx="2484437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Knobs for turning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5940425" y="2781300"/>
              <a:ext cx="647700" cy="431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2843213" y="4221163"/>
              <a:ext cx="752475" cy="5762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0" y="3860800"/>
              <a:ext cx="4787900" cy="616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Surface for placing transparencies</a:t>
              </a:r>
              <a:r>
                <a:rPr lang="en-US" sz="1800" dirty="0">
                  <a:solidFill>
                    <a:srgbClr val="FFFFFF"/>
                  </a:solidFill>
                  <a:latin typeface="Verdana" charset="0"/>
                </a:rPr>
                <a:t/>
              </a:r>
              <a:br>
                <a:rPr lang="en-US" sz="1800" dirty="0">
                  <a:solidFill>
                    <a:srgbClr val="FFFFFF"/>
                  </a:solidFill>
                  <a:latin typeface="Verdana" charset="0"/>
                </a:rPr>
              </a:br>
              <a:endParaRPr lang="en-US" sz="1400" i="1" dirty="0">
                <a:solidFill>
                  <a:srgbClr val="FFFFFF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22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341438"/>
            <a:ext cx="9852006" cy="5400675"/>
            <a:chOff x="0" y="1341438"/>
            <a:chExt cx="9852006" cy="5400675"/>
          </a:xfrm>
        </p:grpSpPr>
        <p:pic>
          <p:nvPicPr>
            <p:cNvPr id="6" name="Picture 4" descr="B000067O6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00" b="96000" l="5510" r="97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0" b="3815"/>
            <a:stretch>
              <a:fillRect/>
            </a:stretch>
          </p:blipFill>
          <p:spPr bwMode="auto">
            <a:xfrm>
              <a:off x="1905000" y="1484313"/>
              <a:ext cx="4108450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116013" y="2852738"/>
              <a:ext cx="3600450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Handles for </a:t>
              </a:r>
              <a:r>
                <a:rPr lang="en-US" sz="2000" dirty="0" smtClean="0">
                  <a:solidFill>
                    <a:srgbClr val="FFFFFF"/>
                  </a:solidFill>
                  <a:latin typeface="Verdana" charset="0"/>
                </a:rPr>
                <a:t>lifting</a:t>
              </a:r>
            </a:p>
            <a:p>
              <a:pPr algn="r"/>
              <a:r>
                <a:rPr lang="en-US" sz="1600" i="1" dirty="0">
                  <a:solidFill>
                    <a:srgbClr val="FFFFFF"/>
                  </a:solidFill>
                  <a:latin typeface="Verdana" charset="0"/>
                </a:rPr>
                <a:t>b</a:t>
              </a:r>
              <a:r>
                <a:rPr lang="en-US" sz="1600" i="1" dirty="0" smtClean="0">
                  <a:solidFill>
                    <a:srgbClr val="FFFFFF"/>
                  </a:solidFill>
                  <a:latin typeface="Verdana" charset="0"/>
                </a:rPr>
                <a:t>ends frame, focus distorted</a:t>
              </a:r>
              <a:endParaRPr lang="en-US" sz="1600" i="1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64050" y="1341438"/>
              <a:ext cx="4103688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358775" lvl="2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Mirrors for not </a:t>
              </a:r>
              <a:r>
                <a:rPr lang="en-US" sz="2000" dirty="0" smtClean="0">
                  <a:solidFill>
                    <a:srgbClr val="FFFFFF"/>
                  </a:solidFill>
                  <a:latin typeface="Verdana" charset="0"/>
                </a:rPr>
                <a:t>touching</a:t>
              </a:r>
            </a:p>
            <a:p>
              <a:pPr marL="358775" lvl="2"/>
              <a:r>
                <a:rPr lang="en-US" sz="1600" i="1" dirty="0">
                  <a:solidFill>
                    <a:srgbClr val="FFFFFF"/>
                  </a:solidFill>
                  <a:latin typeface="Verdana" charset="0"/>
                </a:rPr>
                <a:t>p</a:t>
              </a:r>
              <a:r>
                <a:rPr lang="en-US" sz="1600" i="1" dirty="0" smtClean="0">
                  <a:solidFill>
                    <a:srgbClr val="FFFFFF"/>
                  </a:solidFill>
                  <a:latin typeface="Verdana" charset="0"/>
                </a:rPr>
                <a:t>eople don’t reposition image</a:t>
              </a:r>
              <a:endParaRPr lang="en-US" sz="1600" i="1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4283075" y="1557338"/>
              <a:ext cx="576263" cy="2159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4643438" y="2636838"/>
              <a:ext cx="504825" cy="3603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659563" y="2492375"/>
              <a:ext cx="3192443" cy="954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Knobs for </a:t>
              </a:r>
              <a:r>
                <a:rPr lang="en-US" sz="2000" dirty="0" smtClean="0">
                  <a:solidFill>
                    <a:srgbClr val="FFFFFF"/>
                  </a:solidFill>
                  <a:latin typeface="Verdana" charset="0"/>
                </a:rPr>
                <a:t>turning</a:t>
              </a:r>
            </a:p>
            <a:p>
              <a:r>
                <a:rPr lang="en-US" sz="1600" dirty="0">
                  <a:solidFill>
                    <a:srgbClr val="FFFFFF"/>
                  </a:solidFill>
                  <a:latin typeface="Verdana" charset="0"/>
                </a:rPr>
                <a:t>focus or image position?</a:t>
              </a:r>
            </a:p>
            <a:p>
              <a:endParaRPr lang="en-US" sz="2000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5940425" y="2781300"/>
              <a:ext cx="647700" cy="431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2843213" y="4221163"/>
              <a:ext cx="752475" cy="5762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0" y="3860800"/>
              <a:ext cx="4787900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Surface for placing transparencies</a:t>
              </a:r>
              <a:r>
                <a:rPr lang="en-US" sz="1800" dirty="0">
                  <a:solidFill>
                    <a:srgbClr val="FFFFFF"/>
                  </a:solidFill>
                  <a:latin typeface="Verdana" charset="0"/>
                </a:rPr>
                <a:t/>
              </a:r>
              <a:br>
                <a:rPr lang="en-US" sz="1800" dirty="0">
                  <a:solidFill>
                    <a:srgbClr val="FFFFFF"/>
                  </a:solidFill>
                  <a:latin typeface="Verdana" charset="0"/>
                </a:rPr>
              </a:br>
              <a:r>
                <a:rPr lang="en-US" sz="1600" i="1" dirty="0" smtClean="0">
                  <a:solidFill>
                    <a:srgbClr val="FFFFFF"/>
                  </a:solidFill>
                  <a:latin typeface="Verdana" charset="0"/>
                </a:rPr>
                <a:t>which way is up?</a:t>
              </a:r>
              <a:endParaRPr lang="en-US" sz="1400" i="1" dirty="0">
                <a:solidFill>
                  <a:srgbClr val="FFFFFF"/>
                </a:solidFill>
                <a:latin typeface="Verdana" charset="0"/>
              </a:endParaRPr>
            </a:p>
          </p:txBody>
        </p:sp>
      </p:grp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156325" y="5229225"/>
            <a:ext cx="2484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Verdana" charset="0"/>
              </a:rPr>
              <a:t>w</a:t>
            </a:r>
            <a:r>
              <a:rPr lang="en-US" sz="1400" i="1" dirty="0">
                <a:solidFill>
                  <a:srgbClr val="FFFFFF"/>
                </a:solidFill>
                <a:latin typeface="Verdana" charset="0"/>
              </a:rPr>
              <a:t>hat about this?</a:t>
            </a:r>
            <a:endParaRPr lang="en-US" sz="1400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 flipV="1">
            <a:off x="5795963" y="4940300"/>
            <a:ext cx="360362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Perception is only through visuals</a:t>
            </a:r>
          </a:p>
          <a:p>
            <a:r>
              <a:rPr lang="en-US" dirty="0" smtClean="0"/>
              <a:t>Designer creates appropriate visual affordances via</a:t>
            </a:r>
          </a:p>
          <a:p>
            <a:pPr lvl="1"/>
            <a:r>
              <a:rPr lang="en-US" dirty="0" smtClean="0"/>
              <a:t>» familiar idioms</a:t>
            </a:r>
          </a:p>
          <a:p>
            <a:pPr lvl="1"/>
            <a:r>
              <a:rPr lang="en-US" dirty="0" smtClean="0"/>
              <a:t>» metaphors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2663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24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18162" y="1386681"/>
            <a:ext cx="8712200" cy="5091113"/>
            <a:chOff x="-107950" y="1412875"/>
            <a:chExt cx="8712200" cy="5091113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2276475"/>
              <a:ext cx="6997700" cy="4227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4925" y="3932238"/>
              <a:ext cx="1389063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sliders for sliding</a:t>
              </a: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1689100" y="3140075"/>
              <a:ext cx="1371600" cy="9366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7812088" y="1989138"/>
              <a:ext cx="574675" cy="10080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483475" y="1412875"/>
              <a:ext cx="11207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dials for turning</a:t>
              </a:r>
              <a:endParaRPr lang="en-CA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-107950" y="5084763"/>
              <a:ext cx="1676400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music console for controlling music</a:t>
              </a: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1476375" y="4868863"/>
              <a:ext cx="792163" cy="5048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77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17578</TotalTime>
  <Words>964</Words>
  <Application>Microsoft Macintosh PowerPoint</Application>
  <PresentationFormat>On-screen Show (4:3)</PresentationFormat>
  <Paragraphs>209</Paragraphs>
  <Slides>32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1-introduction</vt:lpstr>
      <vt:lpstr>2_Summer HCI</vt:lpstr>
      <vt:lpstr>Photo Editor Photo</vt:lpstr>
      <vt:lpstr>Lessons from the Design of Everyday Things</vt:lpstr>
      <vt:lpstr>Lessons from the Design of Everyday Things</vt:lpstr>
      <vt:lpstr>Learning Objectives</vt:lpstr>
      <vt:lpstr>Perceived Affordance</vt:lpstr>
      <vt:lpstr>Perceived Affordances</vt:lpstr>
      <vt:lpstr>Perceived Affordances</vt:lpstr>
      <vt:lpstr>Perceived Affordance Problems</vt:lpstr>
      <vt:lpstr>Perceived Affordances in GUI Design</vt:lpstr>
      <vt:lpstr>Perceived Affordances in GUI Design</vt:lpstr>
      <vt:lpstr>Perceived Affordances in GUI Design</vt:lpstr>
      <vt:lpstr>Perceived Affordances in GUI Design</vt:lpstr>
      <vt:lpstr>Skeumorphism in GUI Design</vt:lpstr>
      <vt:lpstr>Perceived Affordances in GUI Design</vt:lpstr>
      <vt:lpstr>Visible Constraints</vt:lpstr>
      <vt:lpstr>Visible Constraints</vt:lpstr>
      <vt:lpstr>Which side do you use for cutting?</vt:lpstr>
      <vt:lpstr>PowerPoint Presentation</vt:lpstr>
      <vt:lpstr>PowerPoint Presentation</vt:lpstr>
      <vt:lpstr>PowerPoint Presentation</vt:lpstr>
      <vt:lpstr>PowerPoint Presentation</vt:lpstr>
      <vt:lpstr>Mapping</vt:lpstr>
      <vt:lpstr>Mapping</vt:lpstr>
      <vt:lpstr>Mapping Scrolling in Apple Products…</vt:lpstr>
      <vt:lpstr>Why did Apple make this change?</vt:lpstr>
      <vt:lpstr>Wait, what did it change from?</vt:lpstr>
      <vt:lpstr>Mapping in GUIs</vt:lpstr>
      <vt:lpstr>Mapping Problems</vt:lpstr>
      <vt:lpstr>Causality</vt:lpstr>
      <vt:lpstr>Causality » false causality</vt:lpstr>
      <vt:lpstr>Causality Problems</vt:lpstr>
      <vt:lpstr>Lessons from the Design of Everyday Things</vt:lpstr>
      <vt:lpstr>Learning Objectives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150</cp:revision>
  <dcterms:created xsi:type="dcterms:W3CDTF">2012-08-20T05:23:43Z</dcterms:created>
  <dcterms:modified xsi:type="dcterms:W3CDTF">2014-10-04T23:06:18Z</dcterms:modified>
</cp:coreProperties>
</file>