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32"/>
  </p:notesMasterIdLst>
  <p:handoutMasterIdLst>
    <p:handoutMasterId r:id="rId33"/>
  </p:handoutMasterIdLst>
  <p:sldIdLst>
    <p:sldId id="302" r:id="rId2"/>
    <p:sldId id="303" r:id="rId3"/>
    <p:sldId id="297" r:id="rId4"/>
    <p:sldId id="269" r:id="rId5"/>
    <p:sldId id="300" r:id="rId6"/>
    <p:sldId id="285" r:id="rId7"/>
    <p:sldId id="287" r:id="rId8"/>
    <p:sldId id="279" r:id="rId9"/>
    <p:sldId id="298" r:id="rId10"/>
    <p:sldId id="299" r:id="rId11"/>
    <p:sldId id="257" r:id="rId12"/>
    <p:sldId id="289" r:id="rId13"/>
    <p:sldId id="271" r:id="rId14"/>
    <p:sldId id="288" r:id="rId15"/>
    <p:sldId id="259" r:id="rId16"/>
    <p:sldId id="272" r:id="rId17"/>
    <p:sldId id="290" r:id="rId18"/>
    <p:sldId id="264" r:id="rId19"/>
    <p:sldId id="270" r:id="rId20"/>
    <p:sldId id="260" r:id="rId21"/>
    <p:sldId id="261" r:id="rId22"/>
    <p:sldId id="276" r:id="rId23"/>
    <p:sldId id="273" r:id="rId24"/>
    <p:sldId id="291" r:id="rId25"/>
    <p:sldId id="274" r:id="rId26"/>
    <p:sldId id="292" r:id="rId27"/>
    <p:sldId id="275" r:id="rId28"/>
    <p:sldId id="293" r:id="rId29"/>
    <p:sldId id="314" r:id="rId30"/>
    <p:sldId id="324" r:id="rId31"/>
  </p:sldIdLst>
  <p:sldSz cx="9144000" cy="6858000" type="letter"/>
  <p:notesSz cx="7315200" cy="9601200"/>
  <p:defaultTextStyle>
    <a:defPPr>
      <a:defRPr lang="en-US"/>
    </a:defPPr>
    <a:lvl1pPr algn="l" rtl="0" fontAlgn="base">
      <a:spcBef>
        <a:spcPct val="0"/>
      </a:spcBef>
      <a:spcAft>
        <a:spcPct val="0"/>
      </a:spcAft>
      <a:defRPr sz="2400" kern="1200">
        <a:solidFill>
          <a:schemeClr val="tx1"/>
        </a:solidFill>
        <a:latin typeface="Comic Sans MS" pitchFamily="66" charset="0"/>
        <a:ea typeface="+mn-ea"/>
        <a:cs typeface="+mn-cs"/>
      </a:defRPr>
    </a:lvl1pPr>
    <a:lvl2pPr marL="457200" algn="l" rtl="0" fontAlgn="base">
      <a:spcBef>
        <a:spcPct val="0"/>
      </a:spcBef>
      <a:spcAft>
        <a:spcPct val="0"/>
      </a:spcAft>
      <a:defRPr sz="2400" kern="1200">
        <a:solidFill>
          <a:schemeClr val="tx1"/>
        </a:solidFill>
        <a:latin typeface="Comic Sans MS" pitchFamily="66" charset="0"/>
        <a:ea typeface="+mn-ea"/>
        <a:cs typeface="+mn-cs"/>
      </a:defRPr>
    </a:lvl2pPr>
    <a:lvl3pPr marL="914400" algn="l" rtl="0" fontAlgn="base">
      <a:spcBef>
        <a:spcPct val="0"/>
      </a:spcBef>
      <a:spcAft>
        <a:spcPct val="0"/>
      </a:spcAft>
      <a:defRPr sz="2400" kern="1200">
        <a:solidFill>
          <a:schemeClr val="tx1"/>
        </a:solidFill>
        <a:latin typeface="Comic Sans MS" pitchFamily="66" charset="0"/>
        <a:ea typeface="+mn-ea"/>
        <a:cs typeface="+mn-cs"/>
      </a:defRPr>
    </a:lvl3pPr>
    <a:lvl4pPr marL="1371600" algn="l" rtl="0" fontAlgn="base">
      <a:spcBef>
        <a:spcPct val="0"/>
      </a:spcBef>
      <a:spcAft>
        <a:spcPct val="0"/>
      </a:spcAft>
      <a:defRPr sz="2400" kern="1200">
        <a:solidFill>
          <a:schemeClr val="tx1"/>
        </a:solidFill>
        <a:latin typeface="Comic Sans MS" pitchFamily="66" charset="0"/>
        <a:ea typeface="+mn-ea"/>
        <a:cs typeface="+mn-cs"/>
      </a:defRPr>
    </a:lvl4pPr>
    <a:lvl5pPr marL="1828800" algn="l" rtl="0" fontAlgn="base">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969696"/>
    <a:srgbClr val="C0C0C0"/>
    <a:srgbClr val="B2B2B2"/>
    <a:srgbClr val="FF9900"/>
    <a:srgbClr val="000066"/>
    <a:srgbClr val="00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6" autoAdjust="0"/>
    <p:restoredTop sz="87818" autoAdjust="0"/>
  </p:normalViewPr>
  <p:slideViewPr>
    <p:cSldViewPr>
      <p:cViewPr>
        <p:scale>
          <a:sx n="81" d="100"/>
          <a:sy n="81" d="100"/>
        </p:scale>
        <p:origin x="-736"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202"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1425575" y="8648700"/>
            <a:ext cx="4464050" cy="25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0066" tIns="0" rIns="20066" bIns="0" numCol="1" anchor="b" anchorCtr="0" compatLnSpc="1">
            <a:prstTxWarp prst="textNoShape">
              <a:avLst/>
            </a:prstTxWarp>
          </a:bodyPr>
          <a:lstStyle>
            <a:lvl1pPr defTabSz="962025" eaLnBrk="0" hangingPunct="0">
              <a:defRPr sz="1000" i="1">
                <a:latin typeface="Verdana" pitchFamily="34" charset="0"/>
              </a:defRPr>
            </a:lvl1pPr>
          </a:lstStyle>
          <a:p>
            <a:pPr>
              <a:defRPr/>
            </a:pPr>
            <a:r>
              <a:rPr lang="en-US"/>
              <a:t> </a:t>
            </a:r>
            <a:fld id="{93B4F31E-EC24-4E55-A7E0-3113D1127E30}" type="slidenum">
              <a:rPr lang="en-US"/>
              <a:pPr>
                <a:defRPr/>
              </a:pPr>
              <a:t>‹#›</a:t>
            </a:fld>
            <a:r>
              <a:rPr lang="en-US"/>
              <a:t> - Task-Centered System Design</a:t>
            </a:r>
          </a:p>
        </p:txBody>
      </p:sp>
    </p:spTree>
    <p:extLst>
      <p:ext uri="{BB962C8B-B14F-4D97-AF65-F5344CB8AC3E}">
        <p14:creationId xmlns:p14="http://schemas.microsoft.com/office/powerpoint/2010/main" val="932175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1026"/>
          <p:cNvSpPr>
            <a:spLocks noGrp="1" noChangeArrowheads="1"/>
          </p:cNvSpPr>
          <p:nvPr>
            <p:ph type="hdr" sz="quarter"/>
          </p:nvPr>
        </p:nvSpPr>
        <p:spPr bwMode="auto">
          <a:xfrm>
            <a:off x="0" y="0"/>
            <a:ext cx="316865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986" tIns="48494" rIns="96986" bIns="48494" numCol="1" anchor="t" anchorCtr="0" compatLnSpc="1">
            <a:prstTxWarp prst="textNoShape">
              <a:avLst/>
            </a:prstTxWarp>
            <a:spAutoFit/>
          </a:bodyPr>
          <a:lstStyle>
            <a:lvl1pPr defTabSz="962025" eaLnBrk="0" hangingPunct="0">
              <a:defRPr sz="1400">
                <a:latin typeface="Arial" charset="0"/>
              </a:defRPr>
            </a:lvl1pPr>
          </a:lstStyle>
          <a:p>
            <a:pPr>
              <a:defRPr/>
            </a:pPr>
            <a:endParaRPr lang="en-US"/>
          </a:p>
        </p:txBody>
      </p:sp>
      <p:sp>
        <p:nvSpPr>
          <p:cNvPr id="22531" name="Rectangle 1027"/>
          <p:cNvSpPr>
            <a:spLocks noGrp="1" noChangeArrowheads="1"/>
          </p:cNvSpPr>
          <p:nvPr>
            <p:ph type="dt" idx="1"/>
          </p:nvPr>
        </p:nvSpPr>
        <p:spPr bwMode="auto">
          <a:xfrm>
            <a:off x="4146550" y="0"/>
            <a:ext cx="316865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986" tIns="48494" rIns="96986" bIns="48494" numCol="1" anchor="t" anchorCtr="0" compatLnSpc="1">
            <a:prstTxWarp prst="textNoShape">
              <a:avLst/>
            </a:prstTxWarp>
            <a:spAutoFit/>
          </a:bodyPr>
          <a:lstStyle>
            <a:lvl1pPr algn="r" defTabSz="962025" eaLnBrk="0" hangingPunct="0">
              <a:defRPr sz="1400">
                <a:latin typeface="Arial" charset="0"/>
              </a:defRPr>
            </a:lvl1pPr>
          </a:lstStyle>
          <a:p>
            <a:pPr>
              <a:defRPr/>
            </a:pPr>
            <a:endParaRPr lang="en-US"/>
          </a:p>
        </p:txBody>
      </p:sp>
      <p:sp>
        <p:nvSpPr>
          <p:cNvPr id="46084" name="Rectangle 1028"/>
          <p:cNvSpPr>
            <a:spLocks noGrp="1" noRot="1" noChangeAspect="1" noChangeArrowheads="1" noTextEdit="1"/>
          </p:cNvSpPr>
          <p:nvPr>
            <p:ph type="sldImg" idx="2"/>
          </p:nvPr>
        </p:nvSpPr>
        <p:spPr bwMode="auto">
          <a:xfrm>
            <a:off x="1273175" y="717550"/>
            <a:ext cx="4768850" cy="3576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1029"/>
          <p:cNvSpPr>
            <a:spLocks noGrp="1" noChangeArrowheads="1"/>
          </p:cNvSpPr>
          <p:nvPr>
            <p:ph type="body" sz="quarter" idx="3"/>
          </p:nvPr>
        </p:nvSpPr>
        <p:spPr bwMode="auto">
          <a:xfrm>
            <a:off x="974725" y="4533900"/>
            <a:ext cx="536575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986" tIns="48494" rIns="96986" bIns="48494"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4" name="Rectangle 1030"/>
          <p:cNvSpPr>
            <a:spLocks noGrp="1" noChangeArrowheads="1"/>
          </p:cNvSpPr>
          <p:nvPr>
            <p:ph type="ftr" sz="quarter" idx="4"/>
          </p:nvPr>
        </p:nvSpPr>
        <p:spPr bwMode="auto">
          <a:xfrm>
            <a:off x="0" y="9312275"/>
            <a:ext cx="316865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986" tIns="48494" rIns="96986" bIns="48494" numCol="1" anchor="b" anchorCtr="0" compatLnSpc="1">
            <a:prstTxWarp prst="textNoShape">
              <a:avLst/>
            </a:prstTxWarp>
            <a:spAutoFit/>
          </a:bodyPr>
          <a:lstStyle>
            <a:lvl1pPr defTabSz="962025" eaLnBrk="0" hangingPunct="0">
              <a:defRPr sz="1400">
                <a:latin typeface="Arial" charset="0"/>
              </a:defRPr>
            </a:lvl1pPr>
          </a:lstStyle>
          <a:p>
            <a:pPr>
              <a:defRPr/>
            </a:pPr>
            <a:endParaRPr lang="en-US"/>
          </a:p>
        </p:txBody>
      </p:sp>
      <p:sp>
        <p:nvSpPr>
          <p:cNvPr id="22535" name="Rectangle 1031"/>
          <p:cNvSpPr>
            <a:spLocks noGrp="1" noChangeArrowheads="1"/>
          </p:cNvSpPr>
          <p:nvPr>
            <p:ph type="sldNum" sz="quarter" idx="5"/>
          </p:nvPr>
        </p:nvSpPr>
        <p:spPr bwMode="auto">
          <a:xfrm>
            <a:off x="4146550" y="9312275"/>
            <a:ext cx="316865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986" tIns="48494" rIns="96986" bIns="48494" numCol="1" anchor="b" anchorCtr="0" compatLnSpc="1">
            <a:prstTxWarp prst="textNoShape">
              <a:avLst/>
            </a:prstTxWarp>
            <a:spAutoFit/>
          </a:bodyPr>
          <a:lstStyle>
            <a:lvl1pPr algn="r" defTabSz="962025" eaLnBrk="0" hangingPunct="0">
              <a:defRPr sz="1400">
                <a:latin typeface="Arial" charset="0"/>
              </a:defRPr>
            </a:lvl1pPr>
          </a:lstStyle>
          <a:p>
            <a:pPr>
              <a:defRPr/>
            </a:pPr>
            <a:fld id="{1CA0BA41-6CE9-4F91-AD4F-D89C38FCFCDB}" type="slidenum">
              <a:rPr lang="en-US"/>
              <a:pPr>
                <a:defRPr/>
              </a:pPr>
              <a:t>‹#›</a:t>
            </a:fld>
            <a:endParaRPr lang="en-US"/>
          </a:p>
        </p:txBody>
      </p:sp>
    </p:spTree>
    <p:extLst>
      <p:ext uri="{BB962C8B-B14F-4D97-AF65-F5344CB8AC3E}">
        <p14:creationId xmlns:p14="http://schemas.microsoft.com/office/powerpoint/2010/main" val="1619809506"/>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66725"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31863"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98588"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63725"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r>
              <a:rPr lang="en-US" dirty="0" smtClean="0"/>
              <a:t>Is cheap shop a good or bad interface? </a:t>
            </a:r>
          </a:p>
          <a:p>
            <a:pPr lvl="1" eaLnBrk="1" hangingPunct="1"/>
            <a:r>
              <a:rPr lang="en-US" dirty="0" smtClean="0"/>
              <a:t>do you go by gut feel?</a:t>
            </a:r>
          </a:p>
          <a:p>
            <a:pPr lvl="1" eaLnBrk="1" hangingPunct="1"/>
            <a:r>
              <a:rPr lang="en-US" dirty="0" smtClean="0"/>
              <a:t>do you go by how it looks?</a:t>
            </a:r>
          </a:p>
          <a:p>
            <a:pPr lvl="1" eaLnBrk="1" hangingPunct="1"/>
            <a:r>
              <a:rPr lang="en-US" dirty="0" smtClean="0"/>
              <a:t>do you judge it by familiarity to other interfaces?</a:t>
            </a:r>
          </a:p>
          <a:p>
            <a:pPr lvl="1" eaLnBrk="1" hangingPunct="1"/>
            <a:r>
              <a:rPr lang="en-US" dirty="0" smtClean="0"/>
              <a:t>if there are problems, are they minor or serious?</a:t>
            </a:r>
          </a:p>
          <a:p>
            <a:pPr lvl="1" eaLnBrk="1" hangingPunct="1"/>
            <a:r>
              <a:rPr lang="en-US" dirty="0" smtClean="0"/>
              <a:t>did you miss anything that you really shouldn’t have?</a:t>
            </a:r>
          </a:p>
          <a:p>
            <a:pPr lvl="1" eaLnBrk="1" hangingPunct="1"/>
            <a:r>
              <a:rPr lang="en-US" dirty="0" smtClean="0"/>
              <a:t>is your opinion correct? </a:t>
            </a:r>
          </a:p>
          <a:p>
            <a:pPr lvl="1" eaLnBrk="1" hangingPunct="1"/>
            <a:r>
              <a:rPr lang="en-US" dirty="0" smtClean="0"/>
              <a:t>how can you tell?</a:t>
            </a:r>
          </a:p>
          <a:p>
            <a:endParaRPr lang="en-US" dirty="0"/>
          </a:p>
        </p:txBody>
      </p:sp>
      <p:sp>
        <p:nvSpPr>
          <p:cNvPr id="4" name="Slide Number Placeholder 3"/>
          <p:cNvSpPr>
            <a:spLocks noGrp="1"/>
          </p:cNvSpPr>
          <p:nvPr>
            <p:ph type="sldNum" sz="quarter" idx="10"/>
          </p:nvPr>
        </p:nvSpPr>
        <p:spPr/>
        <p:txBody>
          <a:bodyPr/>
          <a:lstStyle/>
          <a:p>
            <a:pPr>
              <a:defRPr/>
            </a:pPr>
            <a:fld id="{1CA0BA41-6CE9-4F91-AD4F-D89C38FCFCDB}" type="slidenum">
              <a:rPr lang="en-US" smtClean="0"/>
              <a:pPr>
                <a:defRPr/>
              </a:pPr>
              <a:t>4</a:t>
            </a:fld>
            <a:endParaRPr lang="en-US"/>
          </a:p>
        </p:txBody>
      </p:sp>
    </p:spTree>
    <p:extLst>
      <p:ext uri="{BB962C8B-B14F-4D97-AF65-F5344CB8AC3E}">
        <p14:creationId xmlns:p14="http://schemas.microsoft.com/office/powerpoint/2010/main" val="41152234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D3D5AA10-9DBA-4538-A9CC-DFBA9EA72AB1}" type="slidenum">
              <a:rPr lang="en-US" sz="1400" smtClean="0">
                <a:latin typeface="Arial" charset="0"/>
              </a:rPr>
              <a:pPr/>
              <a:t>23</a:t>
            </a:fld>
            <a:endParaRPr lang="en-US" sz="1400"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5A146827-E105-4FEE-B15D-B71AEC35D4B1}" type="slidenum">
              <a:rPr lang="en-US" sz="1400" smtClean="0">
                <a:latin typeface="Arial" charset="0"/>
              </a:rPr>
              <a:pPr/>
              <a:t>24</a:t>
            </a:fld>
            <a:endParaRPr lang="en-US" sz="1400"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F679306A-9737-4207-BE40-737246EDC425}" type="slidenum">
              <a:rPr lang="en-US" sz="1400" smtClean="0">
                <a:latin typeface="Arial" charset="0"/>
              </a:rPr>
              <a:pPr/>
              <a:t>25</a:t>
            </a:fld>
            <a:endParaRPr lang="en-US" sz="1400"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9E3E4F22-08B1-49B1-B2C3-744C1635FB46}" type="slidenum">
              <a:rPr lang="en-US" sz="1400" smtClean="0">
                <a:latin typeface="Arial" charset="0"/>
              </a:rPr>
              <a:pPr/>
              <a:t>26</a:t>
            </a:fld>
            <a:endParaRPr lang="en-US" sz="1400"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58D60435-D247-4E60-A041-37CC86366B9F}" type="slidenum">
              <a:rPr lang="en-US" sz="1400" smtClean="0">
                <a:latin typeface="Arial" charset="0"/>
              </a:rPr>
              <a:pPr/>
              <a:t>27</a:t>
            </a:fld>
            <a:endParaRPr lang="en-US" sz="1400"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9BE14E91-A668-41AC-BCA4-100D78AC80E8}" type="slidenum">
              <a:rPr lang="en-US" sz="1400" smtClean="0">
                <a:latin typeface="Arial" charset="0"/>
              </a:rPr>
              <a:pPr/>
              <a:t>28</a:t>
            </a:fld>
            <a:endParaRPr lang="en-US" sz="140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E99D8E67-7FBB-49CD-9612-60502340E4E3}" type="slidenum">
              <a:rPr lang="en-US" sz="1400" smtClean="0">
                <a:latin typeface="Arial" charset="0"/>
              </a:rPr>
              <a:pPr/>
              <a:t>9</a:t>
            </a:fld>
            <a:endParaRPr lang="en-US" sz="1400"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B5041CDF-1101-49FA-AFF9-E653766B6CA7}" type="slidenum">
              <a:rPr lang="en-US" sz="1400" smtClean="0">
                <a:latin typeface="Arial" charset="0"/>
              </a:rPr>
              <a:pPr/>
              <a:t>10</a:t>
            </a:fld>
            <a:endParaRPr lang="en-US" sz="140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6451A453-54D0-45B8-A995-D53154150902}" type="slidenum">
              <a:rPr lang="en-US" sz="1400" smtClean="0">
                <a:latin typeface="Arial" charset="0"/>
              </a:rPr>
              <a:pPr/>
              <a:t>11</a:t>
            </a:fld>
            <a:endParaRPr lang="en-US" sz="140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CF3862A1-2809-488B-84C1-F8FFF0A3D509}" type="slidenum">
              <a:rPr lang="en-US" sz="1400" smtClean="0">
                <a:latin typeface="Arial" charset="0"/>
              </a:rPr>
              <a:pPr/>
              <a:t>12</a:t>
            </a:fld>
            <a:endParaRPr lang="en-US" sz="140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36615203-67F4-4848-A82F-400F0B71C273}" type="slidenum">
              <a:rPr lang="en-US" sz="1400" smtClean="0">
                <a:latin typeface="Arial" charset="0"/>
              </a:rPr>
              <a:pPr/>
              <a:t>15</a:t>
            </a:fld>
            <a:endParaRPr lang="en-US" sz="140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DF273B19-1224-44F4-96BA-556B1528F765}" type="slidenum">
              <a:rPr lang="en-US" sz="1400" smtClean="0">
                <a:latin typeface="Arial" charset="0"/>
              </a:rPr>
              <a:pPr/>
              <a:t>19</a:t>
            </a:fld>
            <a:endParaRPr lang="en-US" sz="1400" smtClean="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74725" y="4533900"/>
            <a:ext cx="5365750" cy="263525"/>
          </a:xfrm>
          <a:noFill/>
        </p:spPr>
        <p:txBody>
          <a:bodyPr/>
          <a:lstStyle/>
          <a:p>
            <a:r>
              <a:rPr lang="en-CA" dirty="0" smtClean="0"/>
              <a:t>We’re doing well if we cover 90% of the tasks and/or 90% of the users.</a:t>
            </a:r>
          </a:p>
          <a:p>
            <a:endParaRPr lang="en-CA" dirty="0" smtClean="0"/>
          </a:p>
          <a:p>
            <a:r>
              <a:rPr lang="en-CA" dirty="0" smtClean="0"/>
              <a:t>This means that we miss out on</a:t>
            </a:r>
            <a:r>
              <a:rPr lang="en-CA" baseline="0" dirty="0" smtClean="0"/>
              <a:t> about 10% of people/tasks</a:t>
            </a:r>
          </a:p>
          <a:p>
            <a:r>
              <a:rPr lang="en-CA" baseline="0" dirty="0" smtClean="0"/>
              <a:t>Most of the time, this is actually quite okay</a:t>
            </a:r>
            <a:endParaRPr lang="en-CA"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B2046BD7-49E6-4ED2-BD0F-770C2F48692D}" type="slidenum">
              <a:rPr lang="en-US" sz="1400" smtClean="0">
                <a:latin typeface="Arial" charset="0"/>
              </a:rPr>
              <a:pPr/>
              <a:t>20</a:t>
            </a:fld>
            <a:endParaRPr lang="en-US" sz="140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p:spPr>
        <p:txBody>
          <a:bodyPr/>
          <a:lstStyle>
            <a:lvl1pPr defTabSz="962025" eaLnBrk="0" hangingPunct="0">
              <a:defRPr sz="2400">
                <a:solidFill>
                  <a:schemeClr val="tx1"/>
                </a:solidFill>
                <a:latin typeface="Comic Sans MS" pitchFamily="66" charset="0"/>
              </a:defRPr>
            </a:lvl1pPr>
            <a:lvl2pPr marL="742950" indent="-285750" defTabSz="962025" eaLnBrk="0" hangingPunct="0">
              <a:defRPr sz="2400">
                <a:solidFill>
                  <a:schemeClr val="tx1"/>
                </a:solidFill>
                <a:latin typeface="Comic Sans MS" pitchFamily="66" charset="0"/>
              </a:defRPr>
            </a:lvl2pPr>
            <a:lvl3pPr marL="1143000" indent="-228600" defTabSz="962025" eaLnBrk="0" hangingPunct="0">
              <a:defRPr sz="2400">
                <a:solidFill>
                  <a:schemeClr val="tx1"/>
                </a:solidFill>
                <a:latin typeface="Comic Sans MS" pitchFamily="66" charset="0"/>
              </a:defRPr>
            </a:lvl3pPr>
            <a:lvl4pPr marL="1600200" indent="-228600" defTabSz="962025" eaLnBrk="0" hangingPunct="0">
              <a:defRPr sz="2400">
                <a:solidFill>
                  <a:schemeClr val="tx1"/>
                </a:solidFill>
                <a:latin typeface="Comic Sans MS" pitchFamily="66" charset="0"/>
              </a:defRPr>
            </a:lvl4pPr>
            <a:lvl5pPr marL="2057400" indent="-228600" defTabSz="962025" eaLnBrk="0" hangingPunct="0">
              <a:defRPr sz="2400">
                <a:solidFill>
                  <a:schemeClr val="tx1"/>
                </a:solidFill>
                <a:latin typeface="Comic Sans MS" pitchFamily="66" charset="0"/>
              </a:defRPr>
            </a:lvl5pPr>
            <a:lvl6pPr marL="2514600" indent="-228600" defTabSz="962025" eaLnBrk="0" fontAlgn="base" hangingPunct="0">
              <a:spcBef>
                <a:spcPct val="0"/>
              </a:spcBef>
              <a:spcAft>
                <a:spcPct val="0"/>
              </a:spcAft>
              <a:defRPr sz="2400">
                <a:solidFill>
                  <a:schemeClr val="tx1"/>
                </a:solidFill>
                <a:latin typeface="Comic Sans MS" pitchFamily="66" charset="0"/>
              </a:defRPr>
            </a:lvl6pPr>
            <a:lvl7pPr marL="2971800" indent="-228600" defTabSz="962025" eaLnBrk="0" fontAlgn="base" hangingPunct="0">
              <a:spcBef>
                <a:spcPct val="0"/>
              </a:spcBef>
              <a:spcAft>
                <a:spcPct val="0"/>
              </a:spcAft>
              <a:defRPr sz="2400">
                <a:solidFill>
                  <a:schemeClr val="tx1"/>
                </a:solidFill>
                <a:latin typeface="Comic Sans MS" pitchFamily="66" charset="0"/>
              </a:defRPr>
            </a:lvl7pPr>
            <a:lvl8pPr marL="3429000" indent="-228600" defTabSz="962025" eaLnBrk="0" fontAlgn="base" hangingPunct="0">
              <a:spcBef>
                <a:spcPct val="0"/>
              </a:spcBef>
              <a:spcAft>
                <a:spcPct val="0"/>
              </a:spcAft>
              <a:defRPr sz="2400">
                <a:solidFill>
                  <a:schemeClr val="tx1"/>
                </a:solidFill>
                <a:latin typeface="Comic Sans MS" pitchFamily="66" charset="0"/>
              </a:defRPr>
            </a:lvl8pPr>
            <a:lvl9pPr marL="3886200" indent="-228600" defTabSz="962025" eaLnBrk="0" fontAlgn="base" hangingPunct="0">
              <a:spcBef>
                <a:spcPct val="0"/>
              </a:spcBef>
              <a:spcAft>
                <a:spcPct val="0"/>
              </a:spcAft>
              <a:defRPr sz="2400">
                <a:solidFill>
                  <a:schemeClr val="tx1"/>
                </a:solidFill>
                <a:latin typeface="Comic Sans MS" pitchFamily="66" charset="0"/>
              </a:defRPr>
            </a:lvl9pPr>
          </a:lstStyle>
          <a:p>
            <a:fld id="{70B6421D-98F6-4DC2-A5C5-5D401B52B057}" type="slidenum">
              <a:rPr lang="en-US" sz="1400" smtClean="0">
                <a:latin typeface="Arial" charset="0"/>
              </a:rPr>
              <a:pPr/>
              <a:t>21</a:t>
            </a:fld>
            <a:endParaRPr lang="en-US" sz="140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611560" y="1412776"/>
            <a:ext cx="7777559" cy="720080"/>
          </a:xfrm>
        </p:spPr>
        <p:txBody>
          <a:bodyPr/>
          <a:lstStyle>
            <a:lvl1pPr algn="r">
              <a:defRPr sz="3600" b="0">
                <a:solidFill>
                  <a:schemeClr val="tx1"/>
                </a:solidFill>
              </a:defRPr>
            </a:lvl1pPr>
          </a:lstStyle>
          <a:p>
            <a:r>
              <a:rPr lang="en-US" smtClean="0"/>
              <a:t>Click to edit Master title style</a:t>
            </a:r>
            <a:endParaRPr lang="en-CA" dirty="0"/>
          </a:p>
        </p:txBody>
      </p:sp>
      <p:sp>
        <p:nvSpPr>
          <p:cNvPr id="54275" name="Rectangle 3"/>
          <p:cNvSpPr>
            <a:spLocks noGrp="1" noChangeArrowheads="1"/>
          </p:cNvSpPr>
          <p:nvPr>
            <p:ph type="subTitle" idx="1"/>
          </p:nvPr>
        </p:nvSpPr>
        <p:spPr>
          <a:xfrm>
            <a:off x="3347864" y="2060848"/>
            <a:ext cx="5000600" cy="334888"/>
          </a:xfrm>
        </p:spPr>
        <p:txBody>
          <a:bodyPr/>
          <a:lstStyle>
            <a:lvl1pPr algn="r">
              <a:defRPr sz="1050">
                <a:solidFill>
                  <a:schemeClr val="tx1"/>
                </a:solidFill>
              </a:defRPr>
            </a:lvl1pPr>
          </a:lstStyle>
          <a:p>
            <a:r>
              <a:rPr lang="en-US" smtClean="0"/>
              <a:t>Click to edit Master subtitle style</a:t>
            </a:r>
            <a:endParaRPr lang="en-CA" dirty="0"/>
          </a:p>
        </p:txBody>
      </p:sp>
    </p:spTree>
    <p:extLst>
      <p:ext uri="{BB962C8B-B14F-4D97-AF65-F5344CB8AC3E}">
        <p14:creationId xmlns:p14="http://schemas.microsoft.com/office/powerpoint/2010/main" val="357701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6213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772400" cy="5334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66725" y="1700213"/>
            <a:ext cx="4064000" cy="4752975"/>
          </a:xfrm>
        </p:spPr>
        <p:txBody>
          <a:bodyPr/>
          <a:lstStyle/>
          <a:p>
            <a:pPr lvl="0"/>
            <a:r>
              <a:rPr lang="en-US" noProof="0" smtClean="0"/>
              <a:t>Click icon to add clip art</a:t>
            </a:r>
          </a:p>
        </p:txBody>
      </p:sp>
      <p:sp>
        <p:nvSpPr>
          <p:cNvPr id="4" name="Text Placeholder 3"/>
          <p:cNvSpPr>
            <a:spLocks noGrp="1"/>
          </p:cNvSpPr>
          <p:nvPr>
            <p:ph type="body" sz="half" idx="2"/>
          </p:nvPr>
        </p:nvSpPr>
        <p:spPr>
          <a:xfrm>
            <a:off x="4683125" y="1700213"/>
            <a:ext cx="4065588" cy="4752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218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4"/>
          <p:cNvSpPr>
            <a:spLocks noChangeShapeType="1"/>
          </p:cNvSpPr>
          <p:nvPr/>
        </p:nvSpPr>
        <p:spPr bwMode="auto">
          <a:xfrm>
            <a:off x="457200" y="1219200"/>
            <a:ext cx="8305800" cy="0"/>
          </a:xfrm>
          <a:prstGeom prst="line">
            <a:avLst/>
          </a:prstGeom>
          <a:noFill/>
          <a:ln w="5715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4622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Line 4"/>
          <p:cNvSpPr>
            <a:spLocks noChangeShapeType="1"/>
          </p:cNvSpPr>
          <p:nvPr/>
        </p:nvSpPr>
        <p:spPr bwMode="auto">
          <a:xfrm>
            <a:off x="457200" y="1219200"/>
            <a:ext cx="8305800" cy="0"/>
          </a:xfrm>
          <a:prstGeom prst="line">
            <a:avLst/>
          </a:prstGeom>
          <a:noFill/>
          <a:ln w="57150">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6725" y="1700213"/>
            <a:ext cx="4064000"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3125" y="1700213"/>
            <a:ext cx="406558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632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8833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221708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9900"/>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2882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45628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4696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13522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685800"/>
            <a:ext cx="8305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466725" y="1700213"/>
            <a:ext cx="8281988"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1028" name="Text Box 5"/>
          <p:cNvSpPr txBox="1">
            <a:spLocks noChangeArrowheads="1"/>
          </p:cNvSpPr>
          <p:nvPr userDrawn="1"/>
        </p:nvSpPr>
        <p:spPr bwMode="auto">
          <a:xfrm>
            <a:off x="8243888" y="6669088"/>
            <a:ext cx="798512"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defRPr/>
            </a:pPr>
            <a:r>
              <a:rPr lang="en-US" sz="800" smtClean="0">
                <a:solidFill>
                  <a:srgbClr val="969696"/>
                </a:solidFill>
                <a:latin typeface="Verdana" pitchFamily="34" charset="0"/>
              </a:rPr>
              <a:t>Saul Greenberg</a:t>
            </a:r>
          </a:p>
        </p:txBody>
      </p:sp>
    </p:spTree>
  </p:cSld>
  <p:clrMap bg1="lt1" tx1="dk1" bg2="lt2" tx2="dk2" accent1="accent1" accent2="accent2" accent3="accent3" accent4="accent4" accent5="accent5" accent6="accent6" hlink="hlink" folHlink="folHlink"/>
  <p:sldLayoutIdLst>
    <p:sldLayoutId id="2147483695" r:id="rId1"/>
    <p:sldLayoutId id="2147483702" r:id="rId2"/>
    <p:sldLayoutId id="2147483703" r:id="rId3"/>
    <p:sldLayoutId id="2147483696" r:id="rId4"/>
    <p:sldLayoutId id="2147483697" r:id="rId5"/>
    <p:sldLayoutId id="2147483704" r:id="rId6"/>
    <p:sldLayoutId id="2147483698" r:id="rId7"/>
    <p:sldLayoutId id="2147483705" r:id="rId8"/>
    <p:sldLayoutId id="2147483699" r:id="rId9"/>
    <p:sldLayoutId id="2147483700" r:id="rId10"/>
    <p:sldLayoutId id="2147483701" r:id="rId11"/>
  </p:sldLayoutIdLst>
  <p:txStyles>
    <p:titleStyle>
      <a:lvl1pPr algn="l" rtl="0" eaLnBrk="0" fontAlgn="base" hangingPunct="0">
        <a:spcBef>
          <a:spcPct val="0"/>
        </a:spcBef>
        <a:spcAft>
          <a:spcPct val="0"/>
        </a:spcAft>
        <a:defRPr sz="2800" b="1">
          <a:solidFill>
            <a:srgbClr val="000066"/>
          </a:solidFill>
          <a:latin typeface="+mj-lt"/>
          <a:ea typeface="+mj-ea"/>
          <a:cs typeface="+mj-cs"/>
        </a:defRPr>
      </a:lvl1pPr>
      <a:lvl2pPr algn="l" rtl="0" eaLnBrk="0" fontAlgn="base" hangingPunct="0">
        <a:spcBef>
          <a:spcPct val="0"/>
        </a:spcBef>
        <a:spcAft>
          <a:spcPct val="0"/>
        </a:spcAft>
        <a:defRPr sz="2800" b="1">
          <a:solidFill>
            <a:srgbClr val="000066"/>
          </a:solidFill>
          <a:latin typeface="Verdana" pitchFamily="34" charset="0"/>
        </a:defRPr>
      </a:lvl2pPr>
      <a:lvl3pPr algn="l" rtl="0" eaLnBrk="0" fontAlgn="base" hangingPunct="0">
        <a:spcBef>
          <a:spcPct val="0"/>
        </a:spcBef>
        <a:spcAft>
          <a:spcPct val="0"/>
        </a:spcAft>
        <a:defRPr sz="2800" b="1">
          <a:solidFill>
            <a:srgbClr val="000066"/>
          </a:solidFill>
          <a:latin typeface="Verdana" pitchFamily="34" charset="0"/>
        </a:defRPr>
      </a:lvl3pPr>
      <a:lvl4pPr algn="l" rtl="0" eaLnBrk="0" fontAlgn="base" hangingPunct="0">
        <a:spcBef>
          <a:spcPct val="0"/>
        </a:spcBef>
        <a:spcAft>
          <a:spcPct val="0"/>
        </a:spcAft>
        <a:defRPr sz="2800" b="1">
          <a:solidFill>
            <a:srgbClr val="000066"/>
          </a:solidFill>
          <a:latin typeface="Verdana" pitchFamily="34" charset="0"/>
        </a:defRPr>
      </a:lvl4pPr>
      <a:lvl5pPr algn="l" rtl="0" eaLnBrk="0" fontAlgn="base" hangingPunct="0">
        <a:spcBef>
          <a:spcPct val="0"/>
        </a:spcBef>
        <a:spcAft>
          <a:spcPct val="0"/>
        </a:spcAft>
        <a:defRPr sz="2800" b="1">
          <a:solidFill>
            <a:srgbClr val="000066"/>
          </a:solidFill>
          <a:latin typeface="Verdana" pitchFamily="34" charset="0"/>
        </a:defRPr>
      </a:lvl5pPr>
      <a:lvl6pPr marL="457200" algn="l" rtl="0" eaLnBrk="1" fontAlgn="base" hangingPunct="1">
        <a:spcBef>
          <a:spcPct val="0"/>
        </a:spcBef>
        <a:spcAft>
          <a:spcPct val="0"/>
        </a:spcAft>
        <a:defRPr sz="2800" b="1">
          <a:solidFill>
            <a:srgbClr val="000066"/>
          </a:solidFill>
          <a:latin typeface="Verdana" pitchFamily="34" charset="0"/>
        </a:defRPr>
      </a:lvl6pPr>
      <a:lvl7pPr marL="914400" algn="l" rtl="0" eaLnBrk="1" fontAlgn="base" hangingPunct="1">
        <a:spcBef>
          <a:spcPct val="0"/>
        </a:spcBef>
        <a:spcAft>
          <a:spcPct val="0"/>
        </a:spcAft>
        <a:defRPr sz="2800" b="1">
          <a:solidFill>
            <a:srgbClr val="000066"/>
          </a:solidFill>
          <a:latin typeface="Verdana" pitchFamily="34" charset="0"/>
        </a:defRPr>
      </a:lvl7pPr>
      <a:lvl8pPr marL="1371600" algn="l" rtl="0" eaLnBrk="1" fontAlgn="base" hangingPunct="1">
        <a:spcBef>
          <a:spcPct val="0"/>
        </a:spcBef>
        <a:spcAft>
          <a:spcPct val="0"/>
        </a:spcAft>
        <a:defRPr sz="2800" b="1">
          <a:solidFill>
            <a:srgbClr val="000066"/>
          </a:solidFill>
          <a:latin typeface="Verdana" pitchFamily="34" charset="0"/>
        </a:defRPr>
      </a:lvl8pPr>
      <a:lvl9pPr marL="1828800" algn="l" rtl="0" eaLnBrk="1" fontAlgn="base" hangingPunct="1">
        <a:spcBef>
          <a:spcPct val="0"/>
        </a:spcBef>
        <a:spcAft>
          <a:spcPct val="0"/>
        </a:spcAft>
        <a:defRPr sz="2800" b="1">
          <a:solidFill>
            <a:srgbClr val="000066"/>
          </a:solidFill>
          <a:latin typeface="Verdana" pitchFamily="34" charset="0"/>
        </a:defRPr>
      </a:lvl9pPr>
    </p:titleStyle>
    <p:bodyStyle>
      <a:lvl1pPr marL="342900" indent="-342900" algn="l" rtl="0" eaLnBrk="0" fontAlgn="base" hangingPunct="0">
        <a:spcBef>
          <a:spcPct val="20000"/>
        </a:spcBef>
        <a:spcAft>
          <a:spcPct val="0"/>
        </a:spcAft>
        <a:defRPr sz="2800">
          <a:solidFill>
            <a:srgbClr val="000066"/>
          </a:solidFill>
          <a:latin typeface="+mj-lt"/>
          <a:ea typeface="+mn-ea"/>
          <a:cs typeface="+mn-cs"/>
        </a:defRPr>
      </a:lvl1pPr>
      <a:lvl2pPr marL="536575" indent="-268288" algn="l" rtl="0" eaLnBrk="0" fontAlgn="base" hangingPunct="0">
        <a:spcBef>
          <a:spcPct val="20000"/>
        </a:spcBef>
        <a:spcAft>
          <a:spcPct val="0"/>
        </a:spcAft>
        <a:buClr>
          <a:srgbClr val="CC3300"/>
        </a:buClr>
        <a:buChar char="•"/>
        <a:defRPr sz="2400">
          <a:solidFill>
            <a:srgbClr val="000066"/>
          </a:solidFill>
          <a:latin typeface="+mj-lt"/>
        </a:defRPr>
      </a:lvl2pPr>
      <a:lvl3pPr marL="1073150" indent="-268288" algn="l" rtl="0" eaLnBrk="0" fontAlgn="base" hangingPunct="0">
        <a:spcBef>
          <a:spcPct val="20000"/>
        </a:spcBef>
        <a:spcAft>
          <a:spcPct val="0"/>
        </a:spcAft>
        <a:buClr>
          <a:srgbClr val="CC3300"/>
        </a:buClr>
        <a:buChar char="o"/>
        <a:defRPr sz="2000">
          <a:solidFill>
            <a:srgbClr val="000066"/>
          </a:solidFill>
          <a:latin typeface="+mj-lt"/>
        </a:defRPr>
      </a:lvl3pPr>
      <a:lvl4pPr marL="1611313" indent="-358775" algn="l" rtl="0" eaLnBrk="0" fontAlgn="base" hangingPunct="0">
        <a:spcBef>
          <a:spcPct val="20000"/>
        </a:spcBef>
        <a:spcAft>
          <a:spcPct val="0"/>
        </a:spcAft>
        <a:buClr>
          <a:srgbClr val="CC3300"/>
        </a:buClr>
        <a:buFont typeface="Times New Roman" pitchFamily="18" charset="0"/>
        <a:buChar char="–"/>
        <a:defRPr sz="1600">
          <a:solidFill>
            <a:srgbClr val="000066"/>
          </a:solidFill>
          <a:latin typeface="+mj-lt"/>
        </a:defRPr>
      </a:lvl4pPr>
      <a:lvl5pPr marL="2063750" indent="-273050" algn="l" rtl="0" eaLnBrk="0" fontAlgn="base" hangingPunct="0">
        <a:spcBef>
          <a:spcPct val="20000"/>
        </a:spcBef>
        <a:spcAft>
          <a:spcPct val="0"/>
        </a:spcAft>
        <a:buChar char="»"/>
        <a:defRPr sz="1600">
          <a:solidFill>
            <a:srgbClr val="000066"/>
          </a:solidFill>
          <a:latin typeface="+mj-lt"/>
        </a:defRPr>
      </a:lvl5pPr>
      <a:lvl6pPr marL="2520950" indent="-273050" algn="l" rtl="0" eaLnBrk="1" fontAlgn="base" hangingPunct="1">
        <a:spcBef>
          <a:spcPct val="20000"/>
        </a:spcBef>
        <a:spcAft>
          <a:spcPct val="0"/>
        </a:spcAft>
        <a:buChar char="»"/>
        <a:defRPr sz="1600">
          <a:solidFill>
            <a:srgbClr val="000066"/>
          </a:solidFill>
          <a:latin typeface="+mn-lt"/>
        </a:defRPr>
      </a:lvl6pPr>
      <a:lvl7pPr marL="2978150" indent="-273050" algn="l" rtl="0" eaLnBrk="1" fontAlgn="base" hangingPunct="1">
        <a:spcBef>
          <a:spcPct val="20000"/>
        </a:spcBef>
        <a:spcAft>
          <a:spcPct val="0"/>
        </a:spcAft>
        <a:buChar char="»"/>
        <a:defRPr sz="1600">
          <a:solidFill>
            <a:srgbClr val="000066"/>
          </a:solidFill>
          <a:latin typeface="+mn-lt"/>
        </a:defRPr>
      </a:lvl7pPr>
      <a:lvl8pPr marL="3435350" indent="-273050" algn="l" rtl="0" eaLnBrk="1" fontAlgn="base" hangingPunct="1">
        <a:spcBef>
          <a:spcPct val="20000"/>
        </a:spcBef>
        <a:spcAft>
          <a:spcPct val="0"/>
        </a:spcAft>
        <a:buChar char="»"/>
        <a:defRPr sz="1600">
          <a:solidFill>
            <a:srgbClr val="000066"/>
          </a:solidFill>
          <a:latin typeface="+mn-lt"/>
        </a:defRPr>
      </a:lvl8pPr>
      <a:lvl9pPr marL="3892550" indent="-273050" algn="l" rtl="0" eaLnBrk="1" fontAlgn="base" hangingPunct="1">
        <a:spcBef>
          <a:spcPct val="20000"/>
        </a:spcBef>
        <a:spcAft>
          <a:spcPct val="0"/>
        </a:spcAft>
        <a:buChar char="»"/>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rcadeconseil.fr/images/Palm/palm%20pilot%20sur%20socle.gif" TargetMode="External"/><Relationship Id="rId3"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611188" y="1412875"/>
            <a:ext cx="7777162" cy="720725"/>
          </a:xfrm>
        </p:spPr>
        <p:txBody>
          <a:bodyPr/>
          <a:lstStyle/>
          <a:p>
            <a:pPr eaLnBrk="1" hangingPunct="1"/>
            <a:r>
              <a:rPr lang="en-US" smtClean="0"/>
              <a:t>Task-Centered System Design</a:t>
            </a:r>
          </a:p>
        </p:txBody>
      </p:sp>
      <p:sp>
        <p:nvSpPr>
          <p:cNvPr id="3" name="Subtitle 2"/>
          <p:cNvSpPr>
            <a:spLocks noGrp="1"/>
          </p:cNvSpPr>
          <p:nvPr>
            <p:ph type="subTitle" idx="1"/>
          </p:nvPr>
        </p:nvSpPr>
        <p:spPr>
          <a:xfrm>
            <a:off x="2627313" y="2060575"/>
            <a:ext cx="5721350" cy="504825"/>
          </a:xfrm>
        </p:spPr>
        <p:txBody>
          <a:bodyPr/>
          <a:lstStyle/>
          <a:p>
            <a:pPr marL="0" indent="0" eaLnBrk="1" hangingPunct="1">
              <a:lnSpc>
                <a:spcPct val="120000"/>
              </a:lnSpc>
              <a:defRPr/>
            </a:pPr>
            <a:r>
              <a:rPr lang="en-CA" dirty="0" smtClean="0">
                <a:solidFill>
                  <a:schemeClr val="bg2">
                    <a:lumMod val="75000"/>
                  </a:schemeClr>
                </a:solidFill>
              </a:rPr>
              <a:t>Lecture </a:t>
            </a:r>
            <a:r>
              <a:rPr lang="en-CA" dirty="0">
                <a:solidFill>
                  <a:schemeClr val="bg2">
                    <a:lumMod val="75000"/>
                  </a:schemeClr>
                </a:solidFill>
              </a:rPr>
              <a:t>/slide deck produced by Saul </a:t>
            </a:r>
            <a:r>
              <a:rPr lang="en-CA" dirty="0" smtClean="0">
                <a:solidFill>
                  <a:schemeClr val="bg2">
                    <a:lumMod val="75000"/>
                  </a:schemeClr>
                </a:solidFill>
              </a:rPr>
              <a:t>Greenberg modified by Tony Tang</a:t>
            </a:r>
            <a:endParaRPr lang="en-US" dirty="0">
              <a:solidFill>
                <a:schemeClr val="bg2">
                  <a:lumMod val="75000"/>
                </a:schemeClr>
              </a:solidFill>
            </a:endParaRPr>
          </a:p>
          <a:p>
            <a:pPr marL="0" indent="0" eaLnBrk="1" hangingPunct="1">
              <a:defRPr/>
            </a:pPr>
            <a:endParaRPr lang="en-US" dirty="0"/>
          </a:p>
        </p:txBody>
      </p:sp>
      <p:sp>
        <p:nvSpPr>
          <p:cNvPr id="6148" name="Rectangle 6"/>
          <p:cNvSpPr>
            <a:spLocks noChangeArrowheads="1"/>
          </p:cNvSpPr>
          <p:nvPr/>
        </p:nvSpPr>
        <p:spPr bwMode="auto">
          <a:xfrm>
            <a:off x="900113" y="6459538"/>
            <a:ext cx="7812087"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6038" rIns="92075" bIns="0" anchor="ctr">
            <a:spAutoFit/>
          </a:bodyPr>
          <a:lstStyle/>
          <a:p>
            <a:pPr algn="r">
              <a:defRPr/>
            </a:pPr>
            <a:r>
              <a:rPr lang="en-US" sz="800" dirty="0">
                <a:solidFill>
                  <a:srgbClr val="808080"/>
                </a:solidFill>
                <a:latin typeface="+mn-lt"/>
              </a:rPr>
              <a:t> </a:t>
            </a:r>
            <a:br>
              <a:rPr lang="en-US" sz="800" dirty="0">
                <a:solidFill>
                  <a:srgbClr val="808080"/>
                </a:solidFill>
                <a:latin typeface="+mn-lt"/>
              </a:rPr>
            </a:br>
            <a:r>
              <a:rPr lang="en-US" sz="800" dirty="0">
                <a:solidFill>
                  <a:srgbClr val="808080"/>
                </a:solidFill>
                <a:latin typeface="+mn-lt"/>
              </a:rPr>
              <a:t>Notice: some material in this deck is used from other sources without permission. Credit to the original source is given if it is known,</a:t>
            </a:r>
            <a:endParaRPr lang="en-US" dirty="0">
              <a:latin typeface="+mn-lt"/>
            </a:endParaRPr>
          </a:p>
        </p:txBody>
      </p:sp>
      <p:pic>
        <p:nvPicPr>
          <p:cNvPr id="6149" name="Picture 2" descr="C:\Users\saul\AppData\Local\Microsoft\Windows\Temporary Internet Files\Content.IE5\P1H81FVQ\MC90023082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363" y="2468563"/>
            <a:ext cx="3556000" cy="375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lIns="92075" tIns="46038" rIns="92075" bIns="46038"/>
          <a:lstStyle/>
          <a:p>
            <a:pPr eaLnBrk="1" hangingPunct="1"/>
            <a:r>
              <a:rPr lang="en-US" smtClean="0"/>
              <a:t>Foreshadowing…</a:t>
            </a:r>
          </a:p>
        </p:txBody>
      </p:sp>
      <p:sp>
        <p:nvSpPr>
          <p:cNvPr id="15363" name="Rectangle 3"/>
          <p:cNvSpPr>
            <a:spLocks noGrp="1" noChangeArrowheads="1"/>
          </p:cNvSpPr>
          <p:nvPr>
            <p:ph idx="1"/>
          </p:nvPr>
        </p:nvSpPr>
        <p:spPr/>
        <p:txBody>
          <a:bodyPr lIns="92075" tIns="46038" rIns="92075" bIns="46038"/>
          <a:lstStyle/>
          <a:p>
            <a:pPr marL="0" indent="0" eaLnBrk="1" hangingPunct="1"/>
            <a:r>
              <a:rPr lang="en-US" sz="2000" b="1" smtClean="0"/>
              <a:t>Discussion</a:t>
            </a:r>
            <a:r>
              <a:rPr lang="en-US" sz="2000" smtClean="0"/>
              <a:t/>
            </a:r>
            <a:br>
              <a:rPr lang="en-US" sz="2000" smtClean="0"/>
            </a:br>
            <a:endParaRPr lang="en-US" sz="1200" smtClean="0"/>
          </a:p>
          <a:p>
            <a:pPr lvl="1" eaLnBrk="1" hangingPunct="1">
              <a:lnSpc>
                <a:spcPct val="90000"/>
              </a:lnSpc>
            </a:pPr>
            <a:r>
              <a:rPr lang="en-US" smtClean="0"/>
              <a:t>Fred has many properties of our typical expected user: </a:t>
            </a:r>
          </a:p>
          <a:p>
            <a:pPr lvl="2" eaLnBrk="1" hangingPunct="1">
              <a:lnSpc>
                <a:spcPct val="90000"/>
              </a:lnSpc>
            </a:pPr>
            <a:r>
              <a:rPr lang="en-US" smtClean="0"/>
              <a:t>many customers are first time shoppers,</a:t>
            </a:r>
          </a:p>
          <a:p>
            <a:pPr lvl="2" eaLnBrk="1" hangingPunct="1">
              <a:lnSpc>
                <a:spcPct val="90000"/>
              </a:lnSpc>
            </a:pPr>
            <a:r>
              <a:rPr lang="en-US" smtClean="0"/>
              <a:t>a good number have no computer experience </a:t>
            </a:r>
          </a:p>
          <a:p>
            <a:pPr lvl="2" eaLnBrk="1" hangingPunct="1">
              <a:lnSpc>
                <a:spcPct val="90000"/>
              </a:lnSpc>
            </a:pPr>
            <a:r>
              <a:rPr lang="en-US" smtClean="0"/>
              <a:t>a good number are poor typists. </a:t>
            </a:r>
          </a:p>
          <a:p>
            <a:pPr lvl="2" eaLnBrk="1" hangingPunct="1">
              <a:lnSpc>
                <a:spcPct val="90000"/>
              </a:lnSpc>
              <a:buFontTx/>
              <a:buNone/>
            </a:pPr>
            <a:r>
              <a:rPr lang="en-US" smtClean="0"/>
              <a:t/>
            </a:r>
            <a:br>
              <a:rPr lang="en-US" smtClean="0"/>
            </a:br>
            <a:endParaRPr lang="en-US" smtClean="0"/>
          </a:p>
          <a:p>
            <a:pPr lvl="1" eaLnBrk="1" hangingPunct="1">
              <a:lnSpc>
                <a:spcPct val="90000"/>
              </a:lnSpc>
            </a:pPr>
            <a:r>
              <a:rPr lang="en-US" smtClean="0"/>
              <a:t>The task type is routine and important. </a:t>
            </a:r>
          </a:p>
          <a:p>
            <a:pPr lvl="2" eaLnBrk="1" hangingPunct="1">
              <a:lnSpc>
                <a:spcPct val="90000"/>
              </a:lnSpc>
            </a:pPr>
            <a:r>
              <a:rPr lang="en-US" smtClean="0"/>
              <a:t>many people often purchase only one item </a:t>
            </a:r>
          </a:p>
          <a:p>
            <a:pPr lvl="2" eaLnBrk="1" hangingPunct="1">
              <a:lnSpc>
                <a:spcPct val="90000"/>
              </a:lnSpc>
            </a:pPr>
            <a:r>
              <a:rPr lang="en-US" smtClean="0"/>
              <a:t>a good number of those pay by cash </a:t>
            </a:r>
          </a:p>
          <a:p>
            <a:pPr lvl="2" eaLnBrk="1" hangingPunct="1">
              <a:lnSpc>
                <a:spcPct val="90000"/>
              </a:lnSpc>
            </a:pPr>
            <a:r>
              <a:rPr lang="en-US" smtClean="0"/>
              <a:t>as with Fred, people often have a general sense of what they want to buy, but decide on the actual product only after seeing what is available.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p:spPr>
        <p:txBody>
          <a:bodyPr lIns="92075" tIns="46038" rIns="92075" bIns="46038"/>
          <a:lstStyle/>
          <a:p>
            <a:pPr eaLnBrk="1" hangingPunct="1"/>
            <a:r>
              <a:rPr lang="en-US" smtClean="0"/>
              <a:t>Phase 1: Identify users + tasks</a:t>
            </a:r>
          </a:p>
        </p:txBody>
      </p:sp>
      <p:sp>
        <p:nvSpPr>
          <p:cNvPr id="16387" name="Rectangle 3"/>
          <p:cNvSpPr>
            <a:spLocks noGrp="1" noChangeArrowheads="1"/>
          </p:cNvSpPr>
          <p:nvPr>
            <p:ph idx="1"/>
          </p:nvPr>
        </p:nvSpPr>
        <p:spPr/>
        <p:txBody>
          <a:bodyPr lIns="92075" tIns="46038" rIns="92075" bIns="46038"/>
          <a:lstStyle/>
          <a:p>
            <a:pPr marL="0" indent="0" eaLnBrk="1" hangingPunct="1"/>
            <a:r>
              <a:rPr lang="en-US" sz="2000" smtClean="0"/>
              <a:t>Get in touch with real people who will be </a:t>
            </a:r>
            <a:br>
              <a:rPr lang="en-US" sz="2000" smtClean="0"/>
            </a:br>
            <a:r>
              <a:rPr lang="en-US" sz="2000" smtClean="0"/>
              <a:t>potential users of your system</a:t>
            </a:r>
          </a:p>
          <a:p>
            <a:pPr lvl="2" eaLnBrk="1" hangingPunct="1"/>
            <a:r>
              <a:rPr lang="en-US" sz="1600" smtClean="0"/>
              <a:t>prototypical categories </a:t>
            </a:r>
          </a:p>
          <a:p>
            <a:pPr lvl="2" eaLnBrk="1" hangingPunct="1"/>
            <a:r>
              <a:rPr lang="en-US" sz="1600" smtClean="0"/>
              <a:t>extremes</a:t>
            </a:r>
            <a:br>
              <a:rPr lang="en-US" sz="1600" smtClean="0"/>
            </a:br>
            <a:r>
              <a:rPr lang="en-US" sz="1600" smtClean="0"/>
              <a:t/>
            </a:r>
            <a:br>
              <a:rPr lang="en-US" sz="1600" smtClean="0"/>
            </a:br>
            <a:r>
              <a:rPr lang="en-US" sz="1600" smtClean="0"/>
              <a:t/>
            </a:r>
            <a:br>
              <a:rPr lang="en-US" sz="1600" smtClean="0"/>
            </a:br>
            <a:r>
              <a:rPr lang="en-US" sz="1600" smtClean="0"/>
              <a:t/>
            </a:r>
            <a:br>
              <a:rPr lang="en-US" sz="1600" smtClean="0"/>
            </a:br>
            <a:endParaRPr lang="en-US" sz="1600" smtClean="0"/>
          </a:p>
          <a:p>
            <a:pPr marL="0" indent="0" eaLnBrk="1" hangingPunct="1"/>
            <a:r>
              <a:rPr lang="en-US" sz="2000" smtClean="0"/>
              <a:t>Learn about their real tasks</a:t>
            </a:r>
          </a:p>
          <a:p>
            <a:pPr lvl="1" eaLnBrk="1" hangingPunct="1"/>
            <a:r>
              <a:rPr lang="en-US" sz="1800" smtClean="0"/>
              <a:t>articulate concrete, detailed examples of tasks they </a:t>
            </a:r>
            <a:br>
              <a:rPr lang="en-US" sz="1800" smtClean="0"/>
            </a:br>
            <a:r>
              <a:rPr lang="en-US" sz="1800" smtClean="0"/>
              <a:t>perform or want to perform that your system should </a:t>
            </a:r>
            <a:br>
              <a:rPr lang="en-US" sz="1800" smtClean="0"/>
            </a:br>
            <a:r>
              <a:rPr lang="en-US" sz="1800" smtClean="0"/>
              <a:t>support</a:t>
            </a:r>
          </a:p>
          <a:p>
            <a:pPr lvl="2" eaLnBrk="1" hangingPunct="1"/>
            <a:r>
              <a:rPr lang="en-US" sz="1600" smtClean="0"/>
              <a:t>routine</a:t>
            </a:r>
          </a:p>
          <a:p>
            <a:pPr lvl="2" eaLnBrk="1" hangingPunct="1"/>
            <a:r>
              <a:rPr lang="en-US" sz="1600" smtClean="0"/>
              <a:t>infrequent but important</a:t>
            </a:r>
          </a:p>
          <a:p>
            <a:pPr lvl="2" eaLnBrk="1" hangingPunct="1"/>
            <a:r>
              <a:rPr lang="en-US" sz="1600" smtClean="0"/>
              <a:t>infrequent and incidental</a:t>
            </a:r>
          </a:p>
          <a:p>
            <a:pPr lvl="1" eaLnBrk="1" hangingPunct="1"/>
            <a:endParaRPr lang="en-US" smtClean="0"/>
          </a:p>
          <a:p>
            <a:pPr lvl="1" eaLnBrk="1" hangingPunct="1"/>
            <a:endParaRPr lang="en-US" smtClean="0"/>
          </a:p>
        </p:txBody>
      </p:sp>
      <p:pic>
        <p:nvPicPr>
          <p:cNvPr id="16388" name="Picture 4" descr="j01785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750" y="4005263"/>
            <a:ext cx="1279525"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7" descr="j01826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4750" y="1700213"/>
            <a:ext cx="1266825"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p:spPr>
        <p:txBody>
          <a:bodyPr lIns="92075" tIns="46038" rIns="92075" bIns="46038"/>
          <a:lstStyle/>
          <a:p>
            <a:pPr eaLnBrk="1" hangingPunct="1"/>
            <a:r>
              <a:rPr lang="en-US" smtClean="0"/>
              <a:t>Phase 1: Identify users + tasks</a:t>
            </a:r>
          </a:p>
        </p:txBody>
      </p:sp>
      <p:sp>
        <p:nvSpPr>
          <p:cNvPr id="17411" name="Rectangle 3"/>
          <p:cNvSpPr>
            <a:spLocks noGrp="1" noChangeArrowheads="1"/>
          </p:cNvSpPr>
          <p:nvPr>
            <p:ph idx="1"/>
          </p:nvPr>
        </p:nvSpPr>
        <p:spPr/>
        <p:txBody>
          <a:bodyPr lIns="92075" tIns="46038" rIns="92075" bIns="46038"/>
          <a:lstStyle/>
          <a:p>
            <a:pPr marL="0" indent="0" eaLnBrk="1" hangingPunct="1"/>
            <a:r>
              <a:rPr lang="en-US" smtClean="0"/>
              <a:t>How do you identify tasks?</a:t>
            </a:r>
          </a:p>
          <a:p>
            <a:pPr lvl="1" eaLnBrk="1" hangingPunct="1">
              <a:buFontTx/>
              <a:buNone/>
            </a:pPr>
            <a:endParaRPr lang="en-US" smtClean="0"/>
          </a:p>
          <a:p>
            <a:pPr lvl="1" eaLnBrk="1" hangingPunct="1">
              <a:buFontTx/>
              <a:buNone/>
            </a:pPr>
            <a:r>
              <a:rPr lang="en-US" b="1" smtClean="0"/>
              <a:t>Immerse yourself in a real person’s environment</a:t>
            </a:r>
          </a:p>
          <a:p>
            <a:pPr lvl="1" eaLnBrk="1" hangingPunct="1">
              <a:buFontTx/>
              <a:buNone/>
            </a:pPr>
            <a:endParaRPr lang="en-US" b="1" smtClean="0"/>
          </a:p>
          <a:p>
            <a:pPr lvl="1" eaLnBrk="1" hangingPunct="1">
              <a:buFontTx/>
              <a:buNone/>
            </a:pPr>
            <a:r>
              <a:rPr lang="en-US" b="1" i="1" smtClean="0"/>
              <a:t>Observe</a:t>
            </a:r>
            <a:r>
              <a:rPr lang="en-US" i="1" smtClean="0"/>
              <a:t> </a:t>
            </a:r>
            <a:r>
              <a:rPr lang="en-US" smtClean="0"/>
              <a:t>people in their actual work context</a:t>
            </a:r>
          </a:p>
          <a:p>
            <a:pPr lvl="1" eaLnBrk="1" hangingPunct="1">
              <a:buFontTx/>
              <a:buNone/>
            </a:pPr>
            <a:endParaRPr lang="en-US" smtClean="0"/>
          </a:p>
          <a:p>
            <a:pPr lvl="1" eaLnBrk="1" hangingPunct="1">
              <a:buFontTx/>
              <a:buNone/>
            </a:pPr>
            <a:r>
              <a:rPr lang="en-US" b="1" i="1" smtClean="0"/>
              <a:t>Interview</a:t>
            </a:r>
            <a:r>
              <a:rPr lang="en-US" i="1" smtClean="0"/>
              <a:t> </a:t>
            </a:r>
            <a:r>
              <a:rPr lang="en-US" smtClean="0"/>
              <a:t>people as they do their work</a:t>
            </a:r>
          </a:p>
          <a:p>
            <a:pPr lvl="1" eaLnBrk="1" hangingPunct="1">
              <a:buFontTx/>
              <a:buNone/>
            </a:pPr>
            <a:endParaRPr lang="en-US" smtClean="0"/>
          </a:p>
          <a:p>
            <a:pPr lvl="1" eaLnBrk="1" hangingPunct="1">
              <a:buFontTx/>
              <a:buNone/>
            </a:pPr>
            <a:r>
              <a:rPr lang="en-US" b="1" i="1" smtClean="0"/>
              <a:t>Shadow</a:t>
            </a:r>
            <a:r>
              <a:rPr lang="en-US" b="1" smtClean="0"/>
              <a:t> </a:t>
            </a:r>
            <a:r>
              <a:rPr lang="en-US" smtClean="0"/>
              <a:t>a person over the course of his or her day</a:t>
            </a:r>
            <a:endParaRPr lang="en-US" b="1" i="1" smtClean="0"/>
          </a:p>
          <a:p>
            <a:pPr lvl="1" eaLnBrk="1" hangingPunct="1">
              <a:buFontTx/>
              <a:buNone/>
            </a:pPr>
            <a:endParaRPr lang="en-US" smtClean="0"/>
          </a:p>
          <a:p>
            <a:pPr lvl="1" eaLnBrk="1" hangingPunct="1">
              <a:buFontTx/>
              <a:buNone/>
            </a:pPr>
            <a:r>
              <a:rPr lang="en-US" b="1" i="1" smtClean="0"/>
              <a:t>Serve</a:t>
            </a:r>
            <a:r>
              <a:rPr lang="en-US" b="1" smtClean="0"/>
              <a:t> </a:t>
            </a:r>
            <a:r>
              <a:rPr lang="en-US" smtClean="0"/>
              <a:t>people’s requests</a:t>
            </a:r>
          </a:p>
          <a:p>
            <a:pPr lvl="1" eaLnBrk="1" hangingPunct="1">
              <a:buFontTx/>
              <a:buNone/>
            </a:pPr>
            <a:r>
              <a:rPr lang="en-US" smtClean="0"/>
              <a:t>…</a:t>
            </a:r>
          </a:p>
          <a:p>
            <a:pPr lvl="1" eaLnBrk="1" hangingPunct="1">
              <a:buFontTx/>
              <a:buNone/>
            </a:pPr>
            <a:endParaRPr lang="en-US" b="1" i="1"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Phase 1: Identify users + tasks</a:t>
            </a:r>
          </a:p>
        </p:txBody>
      </p:sp>
      <p:sp>
        <p:nvSpPr>
          <p:cNvPr id="18435" name="Rectangle 3"/>
          <p:cNvSpPr>
            <a:spLocks noGrp="1" noChangeArrowheads="1"/>
          </p:cNvSpPr>
          <p:nvPr>
            <p:ph idx="1"/>
          </p:nvPr>
        </p:nvSpPr>
        <p:spPr/>
        <p:txBody>
          <a:bodyPr/>
          <a:lstStyle/>
          <a:p>
            <a:pPr marL="0" indent="0" eaLnBrk="1" hangingPunct="1"/>
            <a:r>
              <a:rPr lang="en-US" smtClean="0"/>
              <a:t>If there are no real users or tasks…</a:t>
            </a:r>
          </a:p>
          <a:p>
            <a:pPr lvl="1" eaLnBrk="1" hangingPunct="1"/>
            <a:r>
              <a:rPr lang="en-US" smtClean="0"/>
              <a:t>think again, there probably are!</a:t>
            </a:r>
          </a:p>
          <a:p>
            <a:pPr lvl="1" eaLnBrk="1" hangingPunct="1">
              <a:buFontTx/>
              <a:buNone/>
            </a:pPr>
            <a:r>
              <a:rPr lang="en-US" smtClean="0"/>
              <a:t/>
            </a:r>
            <a:br>
              <a:rPr lang="en-US" smtClean="0"/>
            </a:br>
            <a:endParaRPr lang="en-US" smtClean="0"/>
          </a:p>
          <a:p>
            <a:pPr lvl="1" eaLnBrk="1" hangingPunct="1">
              <a:buFontTx/>
              <a:buNone/>
            </a:pPr>
            <a:endParaRPr lang="en-US" smtClean="0"/>
          </a:p>
          <a:p>
            <a:pPr lvl="1" eaLnBrk="1" hangingPunct="1">
              <a:buFontTx/>
              <a:buNone/>
            </a:pPr>
            <a:r>
              <a:rPr lang="en-US" smtClean="0"/>
              <a:t>	Jeff Hawkins, the inventor of the Palm Pilot, was said to </a:t>
            </a:r>
            <a:br>
              <a:rPr lang="en-US" smtClean="0"/>
            </a:br>
            <a:r>
              <a:rPr lang="en-US" smtClean="0"/>
              <a:t>have carried a small block of wood around in his shirt pocket … As various everyday situations arose, he would take out the block of wood and imagine how he would use the device.</a:t>
            </a:r>
            <a:r>
              <a:rPr lang="en-US" baseline="30000" smtClean="0"/>
              <a:t>1</a:t>
            </a:r>
            <a:r>
              <a:rPr lang="en-US" smtClean="0"/>
              <a:t> </a:t>
            </a:r>
            <a:br>
              <a:rPr lang="en-US" smtClean="0"/>
            </a:br>
            <a:endParaRPr lang="en-US" smtClean="0"/>
          </a:p>
          <a:p>
            <a:pPr marL="400050" lvl="2" indent="234950" eaLnBrk="1" hangingPunct="1">
              <a:buFontTx/>
              <a:buNone/>
            </a:pPr>
            <a:r>
              <a:rPr lang="en-US" smtClean="0"/>
              <a:t/>
            </a:r>
            <a:br>
              <a:rPr lang="en-US" smtClean="0"/>
            </a:br>
            <a:r>
              <a:rPr lang="en-US" smtClean="0"/>
              <a:t/>
            </a:r>
            <a:br>
              <a:rPr lang="en-US" smtClean="0"/>
            </a:br>
            <a:r>
              <a:rPr lang="en-US" smtClean="0"/>
              <a:t>The same technique can be used to evoke a response from expected end-users</a:t>
            </a:r>
          </a:p>
          <a:p>
            <a:pPr marL="400050" lvl="2" indent="234950" algn="r" eaLnBrk="1" hangingPunct="1">
              <a:buFontTx/>
              <a:buNone/>
            </a:pPr>
            <a:endParaRPr lang="en-US" smtClean="0"/>
          </a:p>
        </p:txBody>
      </p:sp>
      <p:sp>
        <p:nvSpPr>
          <p:cNvPr id="18436" name="Rectangle 4"/>
          <p:cNvSpPr>
            <a:spLocks noChangeArrowheads="1"/>
          </p:cNvSpPr>
          <p:nvPr/>
        </p:nvSpPr>
        <p:spPr bwMode="auto">
          <a:xfrm>
            <a:off x="6261100" y="4868863"/>
            <a:ext cx="22764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000" b="1" i="1" baseline="30000">
                <a:latin typeface="Times New Roman" pitchFamily="18" charset="0"/>
              </a:rPr>
              <a:t>1</a:t>
            </a:r>
            <a:r>
              <a:rPr lang="en-US" sz="1000" i="1">
                <a:latin typeface="Times New Roman" pitchFamily="18" charset="0"/>
              </a:rPr>
              <a:t>see Sato and Salvador, interactions 6(5)</a:t>
            </a:r>
            <a:endParaRPr lang="en-US" i="1">
              <a:latin typeface="Times New Roman" pitchFamily="18" charset="0"/>
            </a:endParaRPr>
          </a:p>
        </p:txBody>
      </p:sp>
      <p:pic>
        <p:nvPicPr>
          <p:cNvPr id="18437" name="Picture 6" descr="palm%20pilot%20sur%20socl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850" y="1844675"/>
            <a:ext cx="14859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Phase 1: Identify users + tasks</a:t>
            </a:r>
          </a:p>
        </p:txBody>
      </p:sp>
      <p:sp>
        <p:nvSpPr>
          <p:cNvPr id="19459" name="Rectangle 3"/>
          <p:cNvSpPr>
            <a:spLocks noGrp="1" noChangeArrowheads="1"/>
          </p:cNvSpPr>
          <p:nvPr>
            <p:ph idx="1"/>
          </p:nvPr>
        </p:nvSpPr>
        <p:spPr/>
        <p:txBody>
          <a:bodyPr/>
          <a:lstStyle/>
          <a:p>
            <a:pPr marL="0" indent="0" eaLnBrk="1" hangingPunct="1"/>
            <a:r>
              <a:rPr lang="en-US" smtClean="0"/>
              <a:t>If all else fails…</a:t>
            </a:r>
          </a:p>
          <a:p>
            <a:pPr lvl="1" eaLnBrk="1" hangingPunct="1"/>
            <a:r>
              <a:rPr lang="en-US" smtClean="0"/>
              <a:t>describe your expected set of users, </a:t>
            </a:r>
          </a:p>
          <a:p>
            <a:pPr lvl="1" eaLnBrk="1" hangingPunct="1"/>
            <a:r>
              <a:rPr lang="en-US" smtClean="0"/>
              <a:t>describe your expected set of tasks</a:t>
            </a:r>
          </a:p>
          <a:p>
            <a:pPr lvl="1" eaLnBrk="1" hangingPunct="1">
              <a:buFontTx/>
              <a:buNone/>
            </a:pPr>
            <a:r>
              <a:rPr lang="en-US" smtClean="0"/>
              <a:t/>
            </a:r>
            <a:br>
              <a:rPr lang="en-US" smtClean="0"/>
            </a:br>
            <a:endParaRPr lang="en-US" smtClean="0"/>
          </a:p>
          <a:p>
            <a:pPr marL="0" indent="0" eaLnBrk="1" hangingPunct="1"/>
            <a:r>
              <a:rPr lang="en-US" smtClean="0"/>
              <a:t>These will become your ‘assumed users and tasks’</a:t>
            </a:r>
          </a:p>
          <a:p>
            <a:pPr lvl="1" eaLnBrk="1" hangingPunct="1"/>
            <a:r>
              <a:rPr lang="en-US" smtClean="0"/>
              <a:t>verify them later as information comes in</a:t>
            </a:r>
          </a:p>
          <a:p>
            <a:pPr lvl="1" eaLnBrk="1" hangingPunct="1"/>
            <a:r>
              <a:rPr lang="en-US" smtClean="0"/>
              <a:t>modify them as needed</a:t>
            </a:r>
          </a:p>
          <a:p>
            <a:pPr marL="0" indent="0" eaLnBrk="1" hangingPunct="1"/>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457200" y="685800"/>
            <a:ext cx="8507413" cy="533400"/>
          </a:xfrm>
        </p:spPr>
        <p:txBody>
          <a:bodyPr/>
          <a:lstStyle/>
          <a:p>
            <a:pPr eaLnBrk="1" hangingPunct="1"/>
            <a:r>
              <a:rPr lang="en-US" smtClean="0"/>
              <a:t>Phase 1: Developing good task examples</a:t>
            </a:r>
          </a:p>
        </p:txBody>
      </p:sp>
      <p:sp>
        <p:nvSpPr>
          <p:cNvPr id="20483" name="Rectangle 5"/>
          <p:cNvSpPr>
            <a:spLocks noGrp="1" noChangeArrowheads="1"/>
          </p:cNvSpPr>
          <p:nvPr>
            <p:ph idx="1"/>
          </p:nvPr>
        </p:nvSpPr>
        <p:spPr/>
        <p:txBody>
          <a:bodyPr/>
          <a:lstStyle/>
          <a:p>
            <a:pPr marL="457200" indent="-457200" eaLnBrk="1" hangingPunct="1">
              <a:buFont typeface="Verdana" pitchFamily="34" charset="0"/>
              <a:buAutoNum type="arabicPeriod"/>
            </a:pPr>
            <a:r>
              <a:rPr lang="en-US" smtClean="0"/>
              <a:t>Says what the user wants to do but does not say how they would do it</a:t>
            </a:r>
          </a:p>
          <a:p>
            <a:pPr lvl="1" eaLnBrk="1" hangingPunct="1"/>
            <a:r>
              <a:rPr lang="en-US" smtClean="0"/>
              <a:t>no assumptions made about the interface</a:t>
            </a:r>
          </a:p>
          <a:p>
            <a:pPr lvl="1" eaLnBrk="1" hangingPunct="1"/>
            <a:r>
              <a:rPr lang="en-US" smtClean="0"/>
              <a:t>can be used to compare design alternatives in a fair way</a:t>
            </a:r>
            <a:br>
              <a:rPr lang="en-US" smtClean="0"/>
            </a:br>
            <a:r>
              <a:rPr lang="en-US" smtClean="0"/>
              <a:t/>
            </a:r>
            <a:br>
              <a:rPr lang="en-US" smtClean="0"/>
            </a:br>
            <a:r>
              <a:rPr lang="en-US" smtClean="0"/>
              <a:t/>
            </a:r>
            <a:br>
              <a:rPr lang="en-US" smtClean="0"/>
            </a:br>
            <a:endParaRPr lang="en-US" smtClean="0"/>
          </a:p>
          <a:p>
            <a:pPr marL="457200" indent="-457200" eaLnBrk="1" hangingPunct="1">
              <a:buFont typeface="Verdana" pitchFamily="34" charset="0"/>
              <a:buAutoNum type="arabicPeriod"/>
            </a:pPr>
            <a:r>
              <a:rPr lang="en-US" smtClean="0"/>
              <a:t>Are very specific</a:t>
            </a:r>
          </a:p>
          <a:p>
            <a:pPr lvl="1" eaLnBrk="1" hangingPunct="1"/>
            <a:r>
              <a:rPr lang="en-US" smtClean="0"/>
              <a:t>says exactly what the user wants to do</a:t>
            </a:r>
          </a:p>
          <a:p>
            <a:pPr lvl="1" eaLnBrk="1" hangingPunct="1"/>
            <a:r>
              <a:rPr lang="en-US" smtClean="0"/>
              <a:t>specifies actual items the user would somehow want to input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2400" smtClean="0"/>
              <a:t>Phase 1: Developing good task examples</a:t>
            </a:r>
          </a:p>
        </p:txBody>
      </p:sp>
      <p:sp>
        <p:nvSpPr>
          <p:cNvPr id="21507" name="Rectangle 3"/>
          <p:cNvSpPr>
            <a:spLocks noGrp="1" noChangeArrowheads="1"/>
          </p:cNvSpPr>
          <p:nvPr>
            <p:ph idx="1"/>
          </p:nvPr>
        </p:nvSpPr>
        <p:spPr/>
        <p:txBody>
          <a:bodyPr/>
          <a:lstStyle/>
          <a:p>
            <a:pPr marL="0" indent="0" eaLnBrk="1" hangingPunct="1"/>
            <a:r>
              <a:rPr lang="en-US" dirty="0" smtClean="0"/>
              <a:t>3. Describes a complete job</a:t>
            </a:r>
          </a:p>
          <a:p>
            <a:pPr lvl="1" eaLnBrk="1" hangingPunct="1"/>
            <a:r>
              <a:rPr lang="en-US" dirty="0" smtClean="0"/>
              <a:t>forces designer to consider how interface features work together</a:t>
            </a:r>
          </a:p>
          <a:p>
            <a:pPr lvl="1" eaLnBrk="1" hangingPunct="1"/>
            <a:r>
              <a:rPr lang="en-US" dirty="0" smtClean="0"/>
              <a:t>contrasts how information input / output flows through the dialog</a:t>
            </a:r>
          </a:p>
          <a:p>
            <a:pPr lvl="2" eaLnBrk="1" hangingPunct="1"/>
            <a:r>
              <a:rPr lang="en-US" dirty="0" smtClean="0"/>
              <a:t>where does information come from? </a:t>
            </a:r>
          </a:p>
          <a:p>
            <a:pPr lvl="2" eaLnBrk="1" hangingPunct="1"/>
            <a:r>
              <a:rPr lang="en-US" dirty="0" smtClean="0"/>
              <a:t>where does it go? </a:t>
            </a:r>
          </a:p>
          <a:p>
            <a:pPr lvl="2" eaLnBrk="1" hangingPunct="1"/>
            <a:r>
              <a:rPr lang="en-US" dirty="0" smtClean="0"/>
              <a:t>what has to happen next?</a:t>
            </a:r>
            <a:br>
              <a:rPr lang="en-US" dirty="0" smtClean="0"/>
            </a:br>
            <a:endParaRPr lang="en-US" dirty="0" smtClean="0"/>
          </a:p>
          <a:p>
            <a:pPr lvl="2" eaLnBrk="1" hangingPunct="1">
              <a:buFontTx/>
              <a:buNone/>
            </a:pPr>
            <a:endParaRPr lang="en-US" dirty="0" smtClean="0"/>
          </a:p>
          <a:p>
            <a:pPr lvl="1" eaLnBrk="1" hangingPunct="1">
              <a:buFontTx/>
              <a:buNone/>
            </a:pPr>
            <a:r>
              <a:rPr lang="en-US" dirty="0" smtClean="0"/>
              <a:t>	Do not</a:t>
            </a:r>
          </a:p>
          <a:p>
            <a:pPr lvl="2" eaLnBrk="1" hangingPunct="1"/>
            <a:r>
              <a:rPr lang="en-US" dirty="0" smtClean="0"/>
              <a:t>create a list of simple things the system should do</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2400" smtClean="0"/>
              <a:t>Phase 1: Developing good task examples</a:t>
            </a:r>
          </a:p>
        </p:txBody>
      </p:sp>
      <p:sp>
        <p:nvSpPr>
          <p:cNvPr id="22531" name="Rectangle 3"/>
          <p:cNvSpPr>
            <a:spLocks noGrp="1" noChangeArrowheads="1"/>
          </p:cNvSpPr>
          <p:nvPr>
            <p:ph idx="1"/>
          </p:nvPr>
        </p:nvSpPr>
        <p:spPr/>
        <p:txBody>
          <a:bodyPr/>
          <a:lstStyle/>
          <a:p>
            <a:pPr marL="0" indent="0" eaLnBrk="1" hangingPunct="1"/>
            <a:r>
              <a:rPr lang="en-US" smtClean="0"/>
              <a:t>4. Says who the users are</a:t>
            </a:r>
          </a:p>
          <a:p>
            <a:pPr lvl="1" eaLnBrk="1" hangingPunct="1"/>
            <a:r>
              <a:rPr lang="en-US" smtClean="0"/>
              <a:t>name names, if possible</a:t>
            </a:r>
          </a:p>
          <a:p>
            <a:pPr lvl="1" eaLnBrk="1" hangingPunct="1"/>
            <a:r>
              <a:rPr lang="en-US" smtClean="0"/>
              <a:t>says what they know</a:t>
            </a:r>
          </a:p>
          <a:p>
            <a:pPr lvl="1" eaLnBrk="1" hangingPunct="1"/>
            <a:endParaRPr lang="en-US" smtClean="0"/>
          </a:p>
          <a:p>
            <a:pPr lvl="1" eaLnBrk="1" hangingPunct="1"/>
            <a:r>
              <a:rPr lang="en-US" smtClean="0"/>
              <a:t>Why?</a:t>
            </a:r>
          </a:p>
          <a:p>
            <a:pPr lvl="2" eaLnBrk="1" hangingPunct="1"/>
            <a:r>
              <a:rPr lang="en-US" smtClean="0"/>
              <a:t>design success strongly influenced by what users know</a:t>
            </a:r>
          </a:p>
          <a:p>
            <a:pPr lvl="2" eaLnBrk="1" hangingPunct="1"/>
            <a:r>
              <a:rPr lang="en-US" smtClean="0"/>
              <a:t>can go back and ask them questions later</a:t>
            </a:r>
          </a:p>
          <a:p>
            <a:pPr lvl="2" eaLnBrk="1" hangingPunct="1"/>
            <a:r>
              <a:rPr lang="en-US" smtClean="0"/>
              <a:t>reflects real interests of real users</a:t>
            </a:r>
          </a:p>
          <a:p>
            <a:pPr lvl="2" eaLnBrk="1" hangingPunct="1"/>
            <a:r>
              <a:rPr lang="en-US" smtClean="0"/>
              <a:t>helps you find tasks that illustrate functionality in that person’s real work context</a:t>
            </a:r>
          </a:p>
          <a:p>
            <a:pPr marL="0" indent="0" eaLnBrk="1" hangingPunct="1"/>
            <a:endParaRPr lang="en-US"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pPr eaLnBrk="1" hangingPunct="1"/>
            <a:r>
              <a:rPr lang="en-US" sz="2400" smtClean="0"/>
              <a:t>Phase 1: Developing good task examples</a:t>
            </a:r>
          </a:p>
        </p:txBody>
      </p:sp>
      <p:sp>
        <p:nvSpPr>
          <p:cNvPr id="23555" name="Rectangle 5"/>
          <p:cNvSpPr>
            <a:spLocks noGrp="1" noChangeArrowheads="1"/>
          </p:cNvSpPr>
          <p:nvPr>
            <p:ph idx="1"/>
          </p:nvPr>
        </p:nvSpPr>
        <p:spPr/>
        <p:txBody>
          <a:bodyPr/>
          <a:lstStyle/>
          <a:p>
            <a:pPr marL="457200" indent="-457200" eaLnBrk="1" hangingPunct="1">
              <a:buFontTx/>
              <a:buAutoNum type="arabicPeriod" startAt="5"/>
            </a:pPr>
            <a:r>
              <a:rPr lang="en-US" smtClean="0"/>
              <a:t>Are evaluated </a:t>
            </a:r>
          </a:p>
          <a:p>
            <a:pPr marL="522288" lvl="1" indent="-342900" eaLnBrk="1" hangingPunct="1"/>
            <a:r>
              <a:rPr lang="en-US" smtClean="0"/>
              <a:t>Circulate descriptions to users, and rewrite if needed</a:t>
            </a:r>
          </a:p>
          <a:p>
            <a:pPr marL="1019175" lvl="2" indent="-304800" eaLnBrk="1" hangingPunct="1"/>
            <a:r>
              <a:rPr lang="en-US" smtClean="0"/>
              <a:t>ask users for </a:t>
            </a:r>
          </a:p>
          <a:p>
            <a:pPr marL="1381125" lvl="3" indent="-304800" eaLnBrk="1" hangingPunct="1"/>
            <a:r>
              <a:rPr lang="en-US" smtClean="0"/>
              <a:t>omissions </a:t>
            </a:r>
          </a:p>
          <a:p>
            <a:pPr marL="1381125" lvl="3" indent="-304800" eaLnBrk="1" hangingPunct="1"/>
            <a:r>
              <a:rPr lang="en-US" smtClean="0"/>
              <a:t>corrections</a:t>
            </a:r>
          </a:p>
          <a:p>
            <a:pPr marL="1381125" lvl="3" indent="-304800" eaLnBrk="1" hangingPunct="1"/>
            <a:r>
              <a:rPr lang="en-US" smtClean="0"/>
              <a:t>clarifications</a:t>
            </a:r>
          </a:p>
          <a:p>
            <a:pPr marL="1381125" lvl="3" indent="-304800" eaLnBrk="1" hangingPunct="1"/>
            <a:r>
              <a:rPr lang="en-US" smtClean="0"/>
              <a:t>suggestions</a:t>
            </a:r>
            <a:br>
              <a:rPr lang="en-US" smtClean="0"/>
            </a:br>
            <a:r>
              <a:rPr lang="en-US" smtClean="0"/>
              <a:t/>
            </a:r>
            <a:br>
              <a:rPr lang="en-US" smtClean="0"/>
            </a:br>
            <a:r>
              <a:rPr lang="en-US" smtClean="0"/>
              <a:t/>
            </a:r>
            <a:br>
              <a:rPr lang="en-US" smtClean="0"/>
            </a:br>
            <a:endParaRPr lang="en-US" smtClean="0"/>
          </a:p>
          <a:p>
            <a:pPr marL="457200" indent="-457200" eaLnBrk="1" hangingPunct="1">
              <a:buFontTx/>
              <a:buAutoNum type="arabicPeriod" startAt="5"/>
            </a:pPr>
            <a:r>
              <a:rPr lang="en-US" smtClean="0"/>
              <a:t>As a set, identifies a broad coverage of users and task types</a:t>
            </a:r>
          </a:p>
          <a:p>
            <a:pPr marL="522288" lvl="1" indent="-342900" eaLnBrk="1" hangingPunct="1"/>
            <a:r>
              <a:rPr lang="en-US" sz="1600" smtClean="0"/>
              <a:t>the typical ‘expected’ user, 		typical routine tasks</a:t>
            </a:r>
          </a:p>
          <a:p>
            <a:pPr marL="522288" lvl="1" indent="-342900" eaLnBrk="1" hangingPunct="1"/>
            <a:r>
              <a:rPr lang="en-US" sz="1600" smtClean="0"/>
              <a:t>the occasional  but important user, 	infrequent but important tasks</a:t>
            </a:r>
          </a:p>
          <a:p>
            <a:pPr marL="522288" lvl="1" indent="-342900" eaLnBrk="1" hangingPunct="1"/>
            <a:r>
              <a:rPr lang="en-US" sz="1600" smtClean="0"/>
              <a:t>the unusual user			unexpected or odd tasks</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Phase 2: Requirements</a:t>
            </a:r>
          </a:p>
        </p:txBody>
      </p:sp>
      <p:sp>
        <p:nvSpPr>
          <p:cNvPr id="24579" name="Rectangle 3"/>
          <p:cNvSpPr>
            <a:spLocks noGrp="1" noChangeArrowheads="1"/>
          </p:cNvSpPr>
          <p:nvPr>
            <p:ph idx="1"/>
          </p:nvPr>
        </p:nvSpPr>
        <p:spPr>
          <a:xfrm>
            <a:off x="539750" y="1557338"/>
            <a:ext cx="8424863" cy="4824412"/>
          </a:xfrm>
        </p:spPr>
        <p:txBody>
          <a:bodyPr/>
          <a:lstStyle/>
          <a:p>
            <a:pPr marL="0" indent="0" eaLnBrk="1" hangingPunct="1"/>
            <a:r>
              <a:rPr lang="en-US" smtClean="0"/>
              <a:t>Which user types will be addressed by the interface? </a:t>
            </a:r>
          </a:p>
          <a:p>
            <a:pPr lvl="1" eaLnBrk="1" hangingPunct="1"/>
            <a:r>
              <a:rPr lang="en-US" smtClean="0"/>
              <a:t>designs can rarely handle everyone!</a:t>
            </a:r>
          </a:p>
          <a:p>
            <a:pPr lvl="1" eaLnBrk="1" hangingPunct="1"/>
            <a:r>
              <a:rPr lang="en-US" smtClean="0"/>
              <a:t>includes why particular users are included / excluded</a:t>
            </a:r>
          </a:p>
          <a:p>
            <a:pPr marL="0" indent="0" eaLnBrk="1" hangingPunct="1"/>
            <a:endParaRPr lang="en-US" smtClean="0"/>
          </a:p>
          <a:p>
            <a:pPr marL="0" indent="0" eaLnBrk="1" hangingPunct="1"/>
            <a:r>
              <a:rPr lang="en-US" smtClean="0"/>
              <a:t>Which tasks will be addressed by the interface? </a:t>
            </a:r>
          </a:p>
          <a:p>
            <a:pPr lvl="1" eaLnBrk="1" hangingPunct="1"/>
            <a:r>
              <a:rPr lang="en-US" smtClean="0"/>
              <a:t>designs can rarely handle all tasks</a:t>
            </a:r>
          </a:p>
          <a:p>
            <a:pPr lvl="1" eaLnBrk="1" hangingPunct="1"/>
            <a:r>
              <a:rPr lang="en-US" smtClean="0"/>
              <a:t>requirements listed in terms of how they address tasks</a:t>
            </a:r>
          </a:p>
          <a:p>
            <a:pPr lvl="2" eaLnBrk="1" hangingPunct="1"/>
            <a:r>
              <a:rPr lang="en-US" smtClean="0"/>
              <a:t>Absolutely must include:</a:t>
            </a:r>
          </a:p>
          <a:p>
            <a:pPr lvl="2" eaLnBrk="1" hangingPunct="1"/>
            <a:r>
              <a:rPr lang="en-US" smtClean="0"/>
              <a:t>Should include</a:t>
            </a:r>
          </a:p>
          <a:p>
            <a:pPr lvl="2" eaLnBrk="1" hangingPunct="1"/>
            <a:r>
              <a:rPr lang="en-US" smtClean="0"/>
              <a:t>Could include:</a:t>
            </a:r>
          </a:p>
          <a:p>
            <a:pPr lvl="2" eaLnBrk="1" hangingPunct="1"/>
            <a:r>
              <a:rPr lang="en-US" smtClean="0"/>
              <a:t>Exclude:</a:t>
            </a:r>
            <a:br>
              <a:rPr lang="en-US" smtClean="0"/>
            </a:br>
            <a:endParaRPr lang="en-US" smtClean="0"/>
          </a:p>
          <a:p>
            <a:pPr lvl="1" eaLnBrk="1" hangingPunct="1"/>
            <a:r>
              <a:rPr lang="en-US" smtClean="0"/>
              <a:t>Discussion includes why items are in those categories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Learning Objectives</a:t>
            </a:r>
          </a:p>
        </p:txBody>
      </p:sp>
      <p:sp>
        <p:nvSpPr>
          <p:cNvPr id="7171" name="Rectangle 3"/>
          <p:cNvSpPr>
            <a:spLocks noGrp="1" noChangeArrowheads="1"/>
          </p:cNvSpPr>
          <p:nvPr>
            <p:ph idx="1"/>
          </p:nvPr>
        </p:nvSpPr>
        <p:spPr/>
        <p:txBody>
          <a:bodyPr/>
          <a:lstStyle/>
          <a:p>
            <a:pPr marL="0" indent="0" eaLnBrk="1" hangingPunct="1"/>
            <a:r>
              <a:rPr lang="en-US" sz="1800" dirty="0" smtClean="0"/>
              <a:t>By the end of this lecture, you should be able to:</a:t>
            </a:r>
          </a:p>
          <a:p>
            <a:pPr marL="0" indent="0" eaLnBrk="1" hangingPunct="1"/>
            <a:r>
              <a:rPr lang="en-US" sz="1800" dirty="0" smtClean="0"/>
              <a:t>» understand how you can use task-centered design</a:t>
            </a:r>
          </a:p>
          <a:p>
            <a:pPr marL="0" indent="0" eaLnBrk="1" hangingPunct="1"/>
            <a:r>
              <a:rPr lang="en-US" sz="1800" dirty="0" smtClean="0"/>
              <a:t>» understand and articulate the four phases of task-centered design</a:t>
            </a:r>
          </a:p>
          <a:p>
            <a:pPr marL="0" indent="0" eaLnBrk="1" hangingPunct="1"/>
            <a:r>
              <a:rPr lang="en-US" sz="1800" dirty="0" smtClean="0"/>
              <a:t>» understand how to develop good task examples</a:t>
            </a:r>
          </a:p>
          <a:p>
            <a:pPr marL="0" indent="0" eaLnBrk="1" hangingPunct="1"/>
            <a:endParaRPr lang="en-US" sz="18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lIns="92075" tIns="46038" rIns="92075" bIns="46038"/>
          <a:lstStyle/>
          <a:p>
            <a:pPr eaLnBrk="1" hangingPunct="1"/>
            <a:r>
              <a:rPr lang="en-US" dirty="0" smtClean="0"/>
              <a:t>Phase 3: Design through Scenarios</a:t>
            </a:r>
          </a:p>
        </p:txBody>
      </p:sp>
      <p:sp>
        <p:nvSpPr>
          <p:cNvPr id="25603" name="Rectangle 3"/>
          <p:cNvSpPr>
            <a:spLocks noGrp="1" noChangeArrowheads="1"/>
          </p:cNvSpPr>
          <p:nvPr>
            <p:ph idx="1"/>
          </p:nvPr>
        </p:nvSpPr>
        <p:spPr/>
        <p:txBody>
          <a:bodyPr lIns="92075" tIns="46038" rIns="92075" bIns="46038"/>
          <a:lstStyle/>
          <a:p>
            <a:pPr marL="0" indent="0" defTabSz="806450" eaLnBrk="1" hangingPunct="1"/>
            <a:r>
              <a:rPr lang="en-US" dirty="0" smtClean="0"/>
              <a:t>Create scenarios (stories) with (thin) plots that capture the tasks that a person would engage in.</a:t>
            </a:r>
          </a:p>
          <a:p>
            <a:pPr marL="0" indent="0" defTabSz="806450" eaLnBrk="1" hangingPunct="1"/>
            <a:endParaRPr lang="en-US" dirty="0" smtClean="0"/>
          </a:p>
          <a:p>
            <a:pPr marL="0" indent="0" defTabSz="806450" eaLnBrk="1" hangingPunct="1"/>
            <a:r>
              <a:rPr lang="en-US" dirty="0" smtClean="0"/>
              <a:t>Develop designs to fit users and specific tasks</a:t>
            </a:r>
          </a:p>
          <a:p>
            <a:pPr lvl="1" defTabSz="806450" eaLnBrk="1" hangingPunct="1"/>
            <a:r>
              <a:rPr lang="en-US" dirty="0" smtClean="0"/>
              <a:t>ground interfaces in reality</a:t>
            </a:r>
          </a:p>
          <a:p>
            <a:pPr marL="0" indent="0" defTabSz="806450" eaLnBrk="1" hangingPunct="1"/>
            <a:r>
              <a:rPr lang="en-US" dirty="0" smtClean="0"/>
              <a:t/>
            </a:r>
            <a:br>
              <a:rPr lang="en-US" dirty="0" smtClean="0"/>
            </a:br>
            <a:r>
              <a:rPr lang="en-US" dirty="0" smtClean="0"/>
              <a:t>Use tasks to</a:t>
            </a:r>
          </a:p>
          <a:p>
            <a:pPr lvl="1" defTabSz="806450" eaLnBrk="1" hangingPunct="1"/>
            <a:r>
              <a:rPr lang="en-US" dirty="0" smtClean="0"/>
              <a:t>get specific about possible designs (i.e. generate ideas)</a:t>
            </a:r>
          </a:p>
          <a:p>
            <a:pPr lvl="1" defTabSz="806450" eaLnBrk="1" hangingPunct="1"/>
            <a:r>
              <a:rPr lang="en-US" dirty="0" smtClean="0"/>
              <a:t>consider the real world contexts of real users </a:t>
            </a:r>
          </a:p>
          <a:p>
            <a:pPr lvl="1" defTabSz="806450" eaLnBrk="1" hangingPunct="1"/>
            <a:r>
              <a:rPr lang="en-US" dirty="0" smtClean="0"/>
              <a:t>consider how design features work together</a:t>
            </a:r>
          </a:p>
          <a:p>
            <a:pPr marL="714375" lvl="2" indent="-79375" defTabSz="806450" eaLnBrk="1" hangingPunct="1"/>
            <a:r>
              <a:rPr lang="en-US" dirty="0" smtClean="0"/>
              <a:t>what would the user do / see step-by-step when performing this task?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lIns="92075" tIns="46038" rIns="92075" bIns="46038"/>
          <a:lstStyle/>
          <a:p>
            <a:pPr eaLnBrk="1" hangingPunct="1"/>
            <a:r>
              <a:rPr lang="en-US" smtClean="0"/>
              <a:t>Phase 4: Walk-through Evaluation</a:t>
            </a:r>
          </a:p>
        </p:txBody>
      </p:sp>
      <p:sp>
        <p:nvSpPr>
          <p:cNvPr id="26627" name="Rectangle 3"/>
          <p:cNvSpPr>
            <a:spLocks noGrp="1" noChangeArrowheads="1"/>
          </p:cNvSpPr>
          <p:nvPr>
            <p:ph idx="1"/>
          </p:nvPr>
        </p:nvSpPr>
        <p:spPr/>
        <p:txBody>
          <a:bodyPr lIns="92075" tIns="46038" rIns="92075" bIns="46038"/>
          <a:lstStyle/>
          <a:p>
            <a:pPr marL="182563" indent="-182563" eaLnBrk="1" hangingPunct="1"/>
            <a:r>
              <a:rPr lang="en-US" smtClean="0"/>
              <a:t>Good for debugging an interface</a:t>
            </a:r>
          </a:p>
          <a:p>
            <a:pPr marL="623888" lvl="1" indent="-261938" eaLnBrk="1" hangingPunct="1">
              <a:buFontTx/>
              <a:buNone/>
            </a:pPr>
            <a:endParaRPr lang="en-US" smtClean="0"/>
          </a:p>
          <a:p>
            <a:pPr marL="182563" indent="-182563" eaLnBrk="1" hangingPunct="1"/>
            <a:r>
              <a:rPr lang="en-US" b="1" smtClean="0"/>
              <a:t>Process</a:t>
            </a:r>
          </a:p>
          <a:p>
            <a:pPr marL="182563" indent="-182563" eaLnBrk="1" hangingPunct="1">
              <a:lnSpc>
                <a:spcPct val="120000"/>
              </a:lnSpc>
            </a:pPr>
            <a:r>
              <a:rPr lang="en-US" sz="2000" smtClean="0"/>
              <a:t>1 Select one of the task scenarios </a:t>
            </a:r>
          </a:p>
          <a:p>
            <a:pPr marL="182563" indent="-182563" eaLnBrk="1" hangingPunct="1">
              <a:lnSpc>
                <a:spcPct val="120000"/>
              </a:lnSpc>
            </a:pPr>
            <a:r>
              <a:rPr lang="en-US" sz="2000" smtClean="0"/>
              <a:t>2 For each user’s step/action in the task:</a:t>
            </a:r>
          </a:p>
          <a:p>
            <a:pPr marL="623888" lvl="1" indent="-261938" eaLnBrk="1" hangingPunct="1">
              <a:lnSpc>
                <a:spcPct val="120000"/>
              </a:lnSpc>
              <a:buFontTx/>
              <a:buAutoNum type="alphaLcParenR"/>
            </a:pPr>
            <a:r>
              <a:rPr lang="en-US" sz="1600" smtClean="0"/>
              <a:t>can you build a believable story that motivates the user’s actions?</a:t>
            </a:r>
          </a:p>
          <a:p>
            <a:pPr marL="623888" lvl="1" indent="-261938" eaLnBrk="1" hangingPunct="1">
              <a:lnSpc>
                <a:spcPct val="120000"/>
              </a:lnSpc>
              <a:buFontTx/>
              <a:buAutoNum type="alphaLcParenR"/>
            </a:pPr>
            <a:r>
              <a:rPr lang="en-US" sz="1600" smtClean="0"/>
              <a:t>can you rely on user’s expected knowledge and training about system?</a:t>
            </a:r>
          </a:p>
          <a:p>
            <a:pPr marL="623888" lvl="1" indent="-261938" eaLnBrk="1" hangingPunct="1">
              <a:lnSpc>
                <a:spcPct val="120000"/>
              </a:lnSpc>
              <a:buFontTx/>
              <a:buAutoNum type="alphaLcParenR"/>
            </a:pPr>
            <a:r>
              <a:rPr lang="en-US" sz="1600" smtClean="0"/>
              <a:t>if you cannot:</a:t>
            </a:r>
          </a:p>
          <a:p>
            <a:pPr marL="989013" lvl="2" indent="-185738" eaLnBrk="1" hangingPunct="1">
              <a:lnSpc>
                <a:spcPct val="90000"/>
              </a:lnSpc>
            </a:pPr>
            <a:r>
              <a:rPr lang="en-US" smtClean="0"/>
              <a:t>you’ve located a problem in the interface!</a:t>
            </a:r>
          </a:p>
          <a:p>
            <a:pPr marL="989013" lvl="2" indent="-185738" eaLnBrk="1" hangingPunct="1">
              <a:lnSpc>
                <a:spcPct val="90000"/>
              </a:lnSpc>
            </a:pPr>
            <a:r>
              <a:rPr lang="en-US" smtClean="0"/>
              <a:t>note the problem, including any comments</a:t>
            </a:r>
          </a:p>
          <a:p>
            <a:pPr marL="989013" lvl="2" indent="-185738" eaLnBrk="1" hangingPunct="1">
              <a:lnSpc>
                <a:spcPct val="90000"/>
              </a:lnSpc>
            </a:pPr>
            <a:r>
              <a:rPr lang="en-US" smtClean="0"/>
              <a:t>assume it has been repaired</a:t>
            </a:r>
          </a:p>
          <a:p>
            <a:pPr marL="623888" lvl="1" indent="-261938" eaLnBrk="1" hangingPunct="1">
              <a:lnSpc>
                <a:spcPct val="120000"/>
              </a:lnSpc>
              <a:buFontTx/>
              <a:buAutoNum type="alphaLcParenR"/>
            </a:pPr>
            <a:r>
              <a:rPr lang="en-US" sz="1600" smtClean="0"/>
              <a:t>go to the next step in the task</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The Cheap Shop Catalog Store</a:t>
            </a:r>
          </a:p>
        </p:txBody>
      </p:sp>
      <p:sp>
        <p:nvSpPr>
          <p:cNvPr id="27651" name="Rectangle 3"/>
          <p:cNvSpPr>
            <a:spLocks noGrp="1" noChangeArrowheads="1"/>
          </p:cNvSpPr>
          <p:nvPr>
            <p:ph idx="1"/>
          </p:nvPr>
        </p:nvSpPr>
        <p:spPr>
          <a:xfrm>
            <a:off x="539750" y="1557338"/>
            <a:ext cx="5353050" cy="4824412"/>
          </a:xfrm>
        </p:spPr>
        <p:txBody>
          <a:bodyPr/>
          <a:lstStyle/>
          <a:p>
            <a:pPr marL="179388" lvl="1" indent="0" eaLnBrk="1" hangingPunct="1">
              <a:buFontTx/>
              <a:buNone/>
            </a:pPr>
            <a:r>
              <a:rPr lang="en-US" smtClean="0"/>
              <a:t>In Cheap Shop, people shop by browsing paper catalogs scattered around the store.</a:t>
            </a:r>
          </a:p>
          <a:p>
            <a:pPr marL="179388" lvl="1" indent="0" eaLnBrk="1" hangingPunct="1">
              <a:buFontTx/>
              <a:buNone/>
            </a:pPr>
            <a:endParaRPr lang="en-US" smtClean="0"/>
          </a:p>
          <a:p>
            <a:pPr marL="179388" lvl="1" indent="0" eaLnBrk="1" hangingPunct="1">
              <a:buFontTx/>
              <a:buNone/>
            </a:pPr>
            <a:r>
              <a:rPr lang="en-US" smtClean="0"/>
              <a:t>When people see an item they want, they enter its item code from the catalog onto a form.</a:t>
            </a:r>
          </a:p>
          <a:p>
            <a:pPr marL="179388" lvl="1" indent="0" eaLnBrk="1" hangingPunct="1">
              <a:buFontTx/>
              <a:buNone/>
            </a:pPr>
            <a:endParaRPr lang="en-US" smtClean="0"/>
          </a:p>
          <a:p>
            <a:pPr marL="179388" lvl="1" indent="0" eaLnBrk="1" hangingPunct="1">
              <a:buFontTx/>
              <a:buNone/>
            </a:pPr>
            <a:r>
              <a:rPr lang="en-US" smtClean="0"/>
              <a:t>People give this form to a clerk, who brings the item(s) from the back room to the front counter. </a:t>
            </a:r>
          </a:p>
          <a:p>
            <a:pPr marL="179388" lvl="1" indent="0" eaLnBrk="1" hangingPunct="1">
              <a:buFontTx/>
              <a:buNone/>
            </a:pPr>
            <a:endParaRPr lang="en-US" smtClean="0"/>
          </a:p>
          <a:p>
            <a:pPr marL="179388" lvl="1" indent="0" eaLnBrk="1" hangingPunct="1">
              <a:buFontTx/>
              <a:buNone/>
            </a:pPr>
            <a:r>
              <a:rPr lang="en-US" smtClean="0"/>
              <a:t>People then pay for the items they want.</a:t>
            </a:r>
          </a:p>
        </p:txBody>
      </p:sp>
      <p:grpSp>
        <p:nvGrpSpPr>
          <p:cNvPr id="27652" name="Group 82"/>
          <p:cNvGrpSpPr>
            <a:grpSpLocks/>
          </p:cNvGrpSpPr>
          <p:nvPr/>
        </p:nvGrpSpPr>
        <p:grpSpPr bwMode="auto">
          <a:xfrm>
            <a:off x="6019800" y="4495800"/>
            <a:ext cx="2743200" cy="1981200"/>
            <a:chOff x="3936" y="2784"/>
            <a:chExt cx="1728" cy="1248"/>
          </a:xfrm>
        </p:grpSpPr>
        <p:grpSp>
          <p:nvGrpSpPr>
            <p:cNvPr id="27654" name="Group 64"/>
            <p:cNvGrpSpPr>
              <a:grpSpLocks/>
            </p:cNvGrpSpPr>
            <p:nvPr/>
          </p:nvGrpSpPr>
          <p:grpSpPr bwMode="auto">
            <a:xfrm>
              <a:off x="3936" y="2784"/>
              <a:ext cx="1680" cy="1248"/>
              <a:chOff x="768" y="2016"/>
              <a:chExt cx="1680" cy="1248"/>
            </a:xfrm>
          </p:grpSpPr>
          <p:sp>
            <p:nvSpPr>
              <p:cNvPr id="27656" name="Rectangle 65"/>
              <p:cNvSpPr>
                <a:spLocks noChangeArrowheads="1"/>
              </p:cNvSpPr>
              <p:nvPr/>
            </p:nvSpPr>
            <p:spPr bwMode="auto">
              <a:xfrm>
                <a:off x="768" y="2016"/>
                <a:ext cx="1680" cy="1248"/>
              </a:xfrm>
              <a:prstGeom prst="rect">
                <a:avLst/>
              </a:prstGeom>
              <a:solidFill>
                <a:srgbClr val="FFFF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7" name="Line 66"/>
              <p:cNvSpPr>
                <a:spLocks noChangeShapeType="1"/>
              </p:cNvSpPr>
              <p:nvPr/>
            </p:nvSpPr>
            <p:spPr bwMode="auto">
              <a:xfrm>
                <a:off x="768" y="2496"/>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8" name="Line 67"/>
              <p:cNvSpPr>
                <a:spLocks noChangeShapeType="1"/>
              </p:cNvSpPr>
              <p:nvPr/>
            </p:nvSpPr>
            <p:spPr bwMode="auto">
              <a:xfrm>
                <a:off x="768" y="2688"/>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9" name="Line 68"/>
              <p:cNvSpPr>
                <a:spLocks noChangeShapeType="1"/>
              </p:cNvSpPr>
              <p:nvPr/>
            </p:nvSpPr>
            <p:spPr bwMode="auto">
              <a:xfrm>
                <a:off x="768" y="2880"/>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0" name="Line 69"/>
              <p:cNvSpPr>
                <a:spLocks noChangeShapeType="1"/>
              </p:cNvSpPr>
              <p:nvPr/>
            </p:nvSpPr>
            <p:spPr bwMode="auto">
              <a:xfrm>
                <a:off x="768" y="3072"/>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1" name="Line 70"/>
              <p:cNvSpPr>
                <a:spLocks noChangeShapeType="1"/>
              </p:cNvSpPr>
              <p:nvPr/>
            </p:nvSpPr>
            <p:spPr bwMode="auto">
              <a:xfrm>
                <a:off x="1728" y="2016"/>
                <a:ext cx="0" cy="12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2" name="Freeform 71"/>
              <p:cNvSpPr>
                <a:spLocks/>
              </p:cNvSpPr>
              <p:nvPr/>
            </p:nvSpPr>
            <p:spPr bwMode="auto">
              <a:xfrm>
                <a:off x="81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3" name="Freeform 72"/>
              <p:cNvSpPr>
                <a:spLocks/>
              </p:cNvSpPr>
              <p:nvPr/>
            </p:nvSpPr>
            <p:spPr bwMode="auto">
              <a:xfrm>
                <a:off x="936" y="2309"/>
                <a:ext cx="93" cy="146"/>
              </a:xfrm>
              <a:custGeom>
                <a:avLst/>
                <a:gdLst>
                  <a:gd name="T0" fmla="*/ 0 w 93"/>
                  <a:gd name="T1" fmla="*/ 19 h 146"/>
                  <a:gd name="T2" fmla="*/ 66 w 93"/>
                  <a:gd name="T3" fmla="*/ 8 h 146"/>
                  <a:gd name="T4" fmla="*/ 38 w 93"/>
                  <a:gd name="T5" fmla="*/ 74 h 146"/>
                  <a:gd name="T6" fmla="*/ 16 w 93"/>
                  <a:gd name="T7" fmla="*/ 107 h 146"/>
                  <a:gd name="T8" fmla="*/ 11 w 93"/>
                  <a:gd name="T9" fmla="*/ 124 h 146"/>
                  <a:gd name="T10" fmla="*/ 93 w 93"/>
                  <a:gd name="T11" fmla="*/ 140 h 1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 h="146">
                    <a:moveTo>
                      <a:pt x="0" y="19"/>
                    </a:moveTo>
                    <a:cubicBezTo>
                      <a:pt x="22" y="4"/>
                      <a:pt x="40" y="0"/>
                      <a:pt x="66" y="8"/>
                    </a:cubicBezTo>
                    <a:cubicBezTo>
                      <a:pt x="58" y="51"/>
                      <a:pt x="62" y="43"/>
                      <a:pt x="38" y="74"/>
                    </a:cubicBezTo>
                    <a:cubicBezTo>
                      <a:pt x="30" y="84"/>
                      <a:pt x="16" y="107"/>
                      <a:pt x="16" y="107"/>
                    </a:cubicBezTo>
                    <a:cubicBezTo>
                      <a:pt x="14" y="113"/>
                      <a:pt x="8" y="119"/>
                      <a:pt x="11" y="124"/>
                    </a:cubicBezTo>
                    <a:cubicBezTo>
                      <a:pt x="24" y="146"/>
                      <a:pt x="73" y="140"/>
                      <a:pt x="93"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4" name="Freeform 73"/>
              <p:cNvSpPr>
                <a:spLocks/>
              </p:cNvSpPr>
              <p:nvPr/>
            </p:nvSpPr>
            <p:spPr bwMode="auto">
              <a:xfrm>
                <a:off x="105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5" name="Freeform 74"/>
              <p:cNvSpPr>
                <a:spLocks/>
              </p:cNvSpPr>
              <p:nvPr/>
            </p:nvSpPr>
            <p:spPr bwMode="auto">
              <a:xfrm>
                <a:off x="1173" y="2328"/>
                <a:ext cx="82" cy="120"/>
              </a:xfrm>
              <a:custGeom>
                <a:avLst/>
                <a:gdLst>
                  <a:gd name="T0" fmla="*/ 22 w 82"/>
                  <a:gd name="T1" fmla="*/ 0 h 120"/>
                  <a:gd name="T2" fmla="*/ 0 w 82"/>
                  <a:gd name="T3" fmla="*/ 77 h 120"/>
                  <a:gd name="T4" fmla="*/ 44 w 82"/>
                  <a:gd name="T5" fmla="*/ 110 h 120"/>
                  <a:gd name="T6" fmla="*/ 66 w 82"/>
                  <a:gd name="T7" fmla="*/ 28 h 120"/>
                  <a:gd name="T8" fmla="*/ 22 w 82"/>
                  <a:gd name="T9" fmla="*/ 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120">
                    <a:moveTo>
                      <a:pt x="22" y="0"/>
                    </a:moveTo>
                    <a:cubicBezTo>
                      <a:pt x="13" y="25"/>
                      <a:pt x="8" y="51"/>
                      <a:pt x="0" y="77"/>
                    </a:cubicBezTo>
                    <a:cubicBezTo>
                      <a:pt x="6" y="116"/>
                      <a:pt x="7" y="120"/>
                      <a:pt x="44" y="110"/>
                    </a:cubicBezTo>
                    <a:cubicBezTo>
                      <a:pt x="75" y="89"/>
                      <a:pt x="82" y="73"/>
                      <a:pt x="66" y="28"/>
                    </a:cubicBezTo>
                    <a:cubicBezTo>
                      <a:pt x="59" y="8"/>
                      <a:pt x="5" y="32"/>
                      <a:pt x="22" y="0"/>
                    </a:cubicBezTo>
                    <a:close/>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6" name="Freeform 75"/>
              <p:cNvSpPr>
                <a:spLocks/>
              </p:cNvSpPr>
              <p:nvPr/>
            </p:nvSpPr>
            <p:spPr bwMode="auto">
              <a:xfrm>
                <a:off x="1294" y="2323"/>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7" name="Freeform 76"/>
              <p:cNvSpPr>
                <a:spLocks/>
              </p:cNvSpPr>
              <p:nvPr/>
            </p:nvSpPr>
            <p:spPr bwMode="auto">
              <a:xfrm>
                <a:off x="1392"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8" name="Freeform 77"/>
              <p:cNvSpPr>
                <a:spLocks/>
              </p:cNvSpPr>
              <p:nvPr/>
            </p:nvSpPr>
            <p:spPr bwMode="auto">
              <a:xfrm>
                <a:off x="1536"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9" name="Freeform 78"/>
              <p:cNvSpPr>
                <a:spLocks/>
              </p:cNvSpPr>
              <p:nvPr/>
            </p:nvSpPr>
            <p:spPr bwMode="auto">
              <a:xfrm>
                <a:off x="1600" y="2328"/>
                <a:ext cx="54" cy="127"/>
              </a:xfrm>
              <a:custGeom>
                <a:avLst/>
                <a:gdLst>
                  <a:gd name="T0" fmla="*/ 51 w 54"/>
                  <a:gd name="T1" fmla="*/ 0 h 127"/>
                  <a:gd name="T2" fmla="*/ 2 w 54"/>
                  <a:gd name="T3" fmla="*/ 44 h 127"/>
                  <a:gd name="T4" fmla="*/ 7 w 54"/>
                  <a:gd name="T5" fmla="*/ 94 h 127"/>
                  <a:gd name="T6" fmla="*/ 24 w 54"/>
                  <a:gd name="T7" fmla="*/ 88 h 127"/>
                  <a:gd name="T8" fmla="*/ 29 w 54"/>
                  <a:gd name="T9" fmla="*/ 50 h 127"/>
                  <a:gd name="T10" fmla="*/ 40 w 54"/>
                  <a:gd name="T11" fmla="*/ 33 h 127"/>
                  <a:gd name="T12" fmla="*/ 51 w 54"/>
                  <a:gd name="T13" fmla="*/ 127 h 1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 h="127">
                    <a:moveTo>
                      <a:pt x="51" y="0"/>
                    </a:moveTo>
                    <a:cubicBezTo>
                      <a:pt x="16" y="8"/>
                      <a:pt x="9" y="7"/>
                      <a:pt x="2" y="44"/>
                    </a:cubicBezTo>
                    <a:cubicBezTo>
                      <a:pt x="4" y="61"/>
                      <a:pt x="0" y="79"/>
                      <a:pt x="7" y="94"/>
                    </a:cubicBezTo>
                    <a:cubicBezTo>
                      <a:pt x="10" y="99"/>
                      <a:pt x="21" y="93"/>
                      <a:pt x="24" y="88"/>
                    </a:cubicBezTo>
                    <a:cubicBezTo>
                      <a:pt x="30" y="77"/>
                      <a:pt x="25" y="62"/>
                      <a:pt x="29" y="50"/>
                    </a:cubicBezTo>
                    <a:cubicBezTo>
                      <a:pt x="31" y="44"/>
                      <a:pt x="36" y="39"/>
                      <a:pt x="40" y="33"/>
                    </a:cubicBezTo>
                    <a:cubicBezTo>
                      <a:pt x="54" y="97"/>
                      <a:pt x="51" y="66"/>
                      <a:pt x="51" y="127"/>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0" name="Freeform 79"/>
              <p:cNvSpPr>
                <a:spLocks/>
              </p:cNvSpPr>
              <p:nvPr/>
            </p:nvSpPr>
            <p:spPr bwMode="auto">
              <a:xfrm>
                <a:off x="1674" y="2320"/>
                <a:ext cx="55" cy="140"/>
              </a:xfrm>
              <a:custGeom>
                <a:avLst/>
                <a:gdLst>
                  <a:gd name="T0" fmla="*/ 0 w 55"/>
                  <a:gd name="T1" fmla="*/ 8 h 140"/>
                  <a:gd name="T2" fmla="*/ 44 w 55"/>
                  <a:gd name="T3" fmla="*/ 14 h 140"/>
                  <a:gd name="T4" fmla="*/ 22 w 55"/>
                  <a:gd name="T5" fmla="*/ 140 h 140"/>
                  <a:gd name="T6" fmla="*/ 0 60000 65536"/>
                  <a:gd name="T7" fmla="*/ 0 60000 65536"/>
                  <a:gd name="T8" fmla="*/ 0 60000 65536"/>
                </a:gdLst>
                <a:ahLst/>
                <a:cxnLst>
                  <a:cxn ang="T6">
                    <a:pos x="T0" y="T1"/>
                  </a:cxn>
                  <a:cxn ang="T7">
                    <a:pos x="T2" y="T3"/>
                  </a:cxn>
                  <a:cxn ang="T8">
                    <a:pos x="T4" y="T5"/>
                  </a:cxn>
                </a:cxnLst>
                <a:rect l="0" t="0" r="r" b="b"/>
                <a:pathLst>
                  <a:path w="55" h="140">
                    <a:moveTo>
                      <a:pt x="0" y="8"/>
                    </a:moveTo>
                    <a:cubicBezTo>
                      <a:pt x="15" y="10"/>
                      <a:pt x="38" y="0"/>
                      <a:pt x="44" y="14"/>
                    </a:cubicBezTo>
                    <a:cubicBezTo>
                      <a:pt x="55" y="41"/>
                      <a:pt x="22" y="107"/>
                      <a:pt x="22"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1" name="Freeform 80"/>
              <p:cNvSpPr>
                <a:spLocks/>
              </p:cNvSpPr>
              <p:nvPr/>
            </p:nvSpPr>
            <p:spPr bwMode="auto">
              <a:xfrm>
                <a:off x="2016" y="2304"/>
                <a:ext cx="7" cy="132"/>
              </a:xfrm>
              <a:custGeom>
                <a:avLst/>
                <a:gdLst>
                  <a:gd name="T0" fmla="*/ 0 w 7"/>
                  <a:gd name="T1" fmla="*/ 0 h 132"/>
                  <a:gd name="T2" fmla="*/ 5 w 7"/>
                  <a:gd name="T3" fmla="*/ 132 h 132"/>
                  <a:gd name="T4" fmla="*/ 0 60000 65536"/>
                  <a:gd name="T5" fmla="*/ 0 60000 65536"/>
                </a:gdLst>
                <a:ahLst/>
                <a:cxnLst>
                  <a:cxn ang="T4">
                    <a:pos x="T0" y="T1"/>
                  </a:cxn>
                  <a:cxn ang="T5">
                    <a:pos x="T2" y="T3"/>
                  </a:cxn>
                </a:cxnLst>
                <a:rect l="0" t="0" r="r" b="b"/>
                <a:pathLst>
                  <a:path w="7" h="132">
                    <a:moveTo>
                      <a:pt x="0" y="0"/>
                    </a:moveTo>
                    <a:cubicBezTo>
                      <a:pt x="7" y="81"/>
                      <a:pt x="5" y="37"/>
                      <a:pt x="5" y="132"/>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7655" name="Text Box 81"/>
            <p:cNvSpPr txBox="1">
              <a:spLocks noChangeArrowheads="1"/>
            </p:cNvSpPr>
            <p:nvPr/>
          </p:nvSpPr>
          <p:spPr bwMode="auto">
            <a:xfrm>
              <a:off x="3936" y="2784"/>
              <a:ext cx="17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u="sng">
                  <a:latin typeface="Times New Roman" pitchFamily="18" charset="0"/>
                </a:rPr>
                <a:t>Item code    Amount   </a:t>
              </a:r>
            </a:p>
          </p:txBody>
        </p:sp>
      </p:grpSp>
      <p:pic>
        <p:nvPicPr>
          <p:cNvPr id="27653" name="Picture 83" descr="strol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1557338"/>
            <a:ext cx="30353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lIns="92075" tIns="46038" rIns="92075" bIns="46038"/>
          <a:lstStyle/>
          <a:p>
            <a:pPr eaLnBrk="1" hangingPunct="1"/>
            <a:r>
              <a:rPr lang="en-US" smtClean="0"/>
              <a:t>Developing task examples: Cheap Shop</a:t>
            </a:r>
          </a:p>
        </p:txBody>
      </p:sp>
      <p:sp>
        <p:nvSpPr>
          <p:cNvPr id="28675" name="Rectangle 3"/>
          <p:cNvSpPr>
            <a:spLocks noGrp="1" noChangeArrowheads="1"/>
          </p:cNvSpPr>
          <p:nvPr>
            <p:ph idx="1"/>
          </p:nvPr>
        </p:nvSpPr>
        <p:spPr/>
        <p:txBody>
          <a:bodyPr lIns="92075" tIns="46038" rIns="92075" bIns="46038"/>
          <a:lstStyle/>
          <a:p>
            <a:pPr marL="0" indent="0" eaLnBrk="1" hangingPunct="1"/>
            <a:r>
              <a:rPr lang="en-US" sz="2000" b="1" smtClean="0"/>
              <a:t>Task example 1</a:t>
            </a:r>
            <a:br>
              <a:rPr lang="en-US" sz="2000" b="1" smtClean="0"/>
            </a:br>
            <a:endParaRPr lang="en-US" sz="1200" b="1" smtClean="0"/>
          </a:p>
          <a:p>
            <a:pPr lvl="1" eaLnBrk="1" hangingPunct="1">
              <a:lnSpc>
                <a:spcPct val="90000"/>
              </a:lnSpc>
            </a:pPr>
            <a:r>
              <a:rPr lang="en-US" sz="1800" smtClean="0"/>
              <a:t>Fred Johnson, who is caring for his demanding toddler son, wants a good quality umbrella stroller (red is preferred, but blue is acceptable). </a:t>
            </a:r>
            <a:br>
              <a:rPr lang="en-US" sz="1800" smtClean="0"/>
            </a:br>
            <a:endParaRPr lang="en-US" sz="1800" smtClean="0"/>
          </a:p>
          <a:p>
            <a:pPr lvl="1" eaLnBrk="1" hangingPunct="1">
              <a:lnSpc>
                <a:spcPct val="90000"/>
              </a:lnSpc>
            </a:pPr>
            <a:r>
              <a:rPr lang="en-US" sz="1800" smtClean="0"/>
              <a:t>He browses the catalog and chooses the JPG stroller </a:t>
            </a:r>
            <a:br>
              <a:rPr lang="en-US" sz="1800" smtClean="0"/>
            </a:br>
            <a:r>
              <a:rPr lang="en-US" sz="1800" smtClean="0"/>
              <a:t>(cost $98. item code 323 066 697). </a:t>
            </a:r>
            <a:br>
              <a:rPr lang="en-US" sz="1800" smtClean="0"/>
            </a:br>
            <a:endParaRPr lang="en-US" sz="1800" smtClean="0"/>
          </a:p>
          <a:p>
            <a:pPr lvl="1" eaLnBrk="1" hangingPunct="1">
              <a:lnSpc>
                <a:spcPct val="90000"/>
              </a:lnSpc>
            </a:pPr>
            <a:r>
              <a:rPr lang="en-US" sz="1800" smtClean="0"/>
              <a:t>He pays for it in cash, and uses it immediately. </a:t>
            </a:r>
            <a:br>
              <a:rPr lang="en-US" sz="1800" smtClean="0"/>
            </a:br>
            <a:endParaRPr lang="en-US" sz="1800" smtClean="0"/>
          </a:p>
          <a:p>
            <a:pPr lvl="1" eaLnBrk="1" hangingPunct="1">
              <a:lnSpc>
                <a:spcPct val="90000"/>
              </a:lnSpc>
            </a:pPr>
            <a:r>
              <a:rPr lang="en-US" sz="1800" smtClean="0"/>
              <a:t>Fred is a first-time customer to this store, has little computer experience, and says he types very slowly with one finger. He lives nearby on Dear Bottom Avenue NW.</a:t>
            </a:r>
          </a:p>
        </p:txBody>
      </p:sp>
      <p:pic>
        <p:nvPicPr>
          <p:cNvPr id="28676" name="Picture 5" descr="j01008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1363" y="5229225"/>
            <a:ext cx="114617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Text Box 6"/>
          <p:cNvSpPr txBox="1">
            <a:spLocks noChangeArrowheads="1"/>
          </p:cNvSpPr>
          <p:nvPr/>
        </p:nvSpPr>
        <p:spPr bwMode="auto">
          <a:xfrm>
            <a:off x="6911975" y="5122863"/>
            <a:ext cx="2232025" cy="173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tabLst>
                <a:tab pos="1878013" algn="r"/>
              </a:tabLst>
              <a:defRPr sz="2400">
                <a:solidFill>
                  <a:schemeClr val="tx1"/>
                </a:solidFill>
                <a:latin typeface="Comic Sans MS" pitchFamily="66" charset="0"/>
              </a:defRPr>
            </a:lvl1pPr>
            <a:lvl2pPr marL="742950" indent="-285750" eaLnBrk="0" hangingPunct="0">
              <a:tabLst>
                <a:tab pos="1878013" algn="r"/>
              </a:tabLst>
              <a:defRPr sz="2400">
                <a:solidFill>
                  <a:schemeClr val="tx1"/>
                </a:solidFill>
                <a:latin typeface="Comic Sans MS" pitchFamily="66" charset="0"/>
              </a:defRPr>
            </a:lvl2pPr>
            <a:lvl3pPr marL="1143000" indent="-228600" eaLnBrk="0" hangingPunct="0">
              <a:tabLst>
                <a:tab pos="1878013" algn="r"/>
              </a:tabLst>
              <a:defRPr sz="2400">
                <a:solidFill>
                  <a:schemeClr val="tx1"/>
                </a:solidFill>
                <a:latin typeface="Comic Sans MS" pitchFamily="66" charset="0"/>
              </a:defRPr>
            </a:lvl3pPr>
            <a:lvl4pPr marL="1600200" indent="-228600" eaLnBrk="0" hangingPunct="0">
              <a:tabLst>
                <a:tab pos="1878013" algn="r"/>
              </a:tabLst>
              <a:defRPr sz="2400">
                <a:solidFill>
                  <a:schemeClr val="tx1"/>
                </a:solidFill>
                <a:latin typeface="Comic Sans MS" pitchFamily="66" charset="0"/>
              </a:defRPr>
            </a:lvl4pPr>
            <a:lvl5pPr marL="2057400" indent="-228600" eaLnBrk="0" hangingPunct="0">
              <a:tabLst>
                <a:tab pos="1878013" algn="r"/>
              </a:tabLst>
              <a:defRPr sz="2400">
                <a:solidFill>
                  <a:schemeClr val="tx1"/>
                </a:solidFill>
                <a:latin typeface="Comic Sans MS" pitchFamily="66" charset="0"/>
              </a:defRPr>
            </a:lvl5pPr>
            <a:lvl6pPr marL="2514600" indent="-228600" eaLnBrk="0" fontAlgn="base" hangingPunct="0">
              <a:spcBef>
                <a:spcPct val="0"/>
              </a:spcBef>
              <a:spcAft>
                <a:spcPct val="0"/>
              </a:spcAft>
              <a:tabLst>
                <a:tab pos="1878013" algn="r"/>
              </a:tabLst>
              <a:defRPr sz="2400">
                <a:solidFill>
                  <a:schemeClr val="tx1"/>
                </a:solidFill>
                <a:latin typeface="Comic Sans MS" pitchFamily="66" charset="0"/>
              </a:defRPr>
            </a:lvl6pPr>
            <a:lvl7pPr marL="2971800" indent="-228600" eaLnBrk="0" fontAlgn="base" hangingPunct="0">
              <a:spcBef>
                <a:spcPct val="0"/>
              </a:spcBef>
              <a:spcAft>
                <a:spcPct val="0"/>
              </a:spcAft>
              <a:tabLst>
                <a:tab pos="1878013" algn="r"/>
              </a:tabLst>
              <a:defRPr sz="2400">
                <a:solidFill>
                  <a:schemeClr val="tx1"/>
                </a:solidFill>
                <a:latin typeface="Comic Sans MS" pitchFamily="66" charset="0"/>
              </a:defRPr>
            </a:lvl7pPr>
            <a:lvl8pPr marL="3429000" indent="-228600" eaLnBrk="0" fontAlgn="base" hangingPunct="0">
              <a:spcBef>
                <a:spcPct val="0"/>
              </a:spcBef>
              <a:spcAft>
                <a:spcPct val="0"/>
              </a:spcAft>
              <a:tabLst>
                <a:tab pos="1878013" algn="r"/>
              </a:tabLst>
              <a:defRPr sz="2400">
                <a:solidFill>
                  <a:schemeClr val="tx1"/>
                </a:solidFill>
                <a:latin typeface="Comic Sans MS" pitchFamily="66" charset="0"/>
              </a:defRPr>
            </a:lvl8pPr>
            <a:lvl9pPr marL="3886200" indent="-228600" eaLnBrk="0" fontAlgn="base" hangingPunct="0">
              <a:spcBef>
                <a:spcPct val="0"/>
              </a:spcBef>
              <a:spcAft>
                <a:spcPct val="0"/>
              </a:spcAft>
              <a:tabLst>
                <a:tab pos="1878013" algn="r"/>
              </a:tabLst>
              <a:defRPr sz="2400">
                <a:solidFill>
                  <a:schemeClr val="tx1"/>
                </a:solidFill>
                <a:latin typeface="Comic Sans MS" pitchFamily="66" charset="0"/>
              </a:defRPr>
            </a:lvl9pPr>
          </a:lstStyle>
          <a:p>
            <a:pPr eaLnBrk="1" hangingPunct="1"/>
            <a:r>
              <a:rPr lang="en-US" sz="1200" b="1">
                <a:latin typeface="Arial" charset="0"/>
              </a:rPr>
              <a:t>JPG Stroller. </a:t>
            </a:r>
            <a:r>
              <a:rPr lang="en-US" sz="1200">
                <a:latin typeface="Arial" charset="0"/>
              </a:rPr>
              <a:t>This well made but affordable Canadian stroller fits children between 1-3 years old. Its wheels roll well in light snow and mud.</a:t>
            </a:r>
          </a:p>
          <a:p>
            <a:pPr eaLnBrk="1" hangingPunct="1"/>
            <a:r>
              <a:rPr lang="en-US" sz="1200">
                <a:latin typeface="Arial" charset="0"/>
              </a:rPr>
              <a:t>	…</a:t>
            </a:r>
            <a:r>
              <a:rPr lang="en-US" sz="1200" b="1">
                <a:latin typeface="Arial" charset="0"/>
              </a:rPr>
              <a:t>$98.</a:t>
            </a:r>
          </a:p>
          <a:p>
            <a:pPr eaLnBrk="1" hangingPunct="1"/>
            <a:endParaRPr lang="en-US" sz="1200">
              <a:latin typeface="Arial" charset="0"/>
            </a:endParaRPr>
          </a:p>
          <a:p>
            <a:pPr eaLnBrk="1" hangingPunct="1"/>
            <a:r>
              <a:rPr lang="en-US" sz="1200">
                <a:latin typeface="Arial" charset="0"/>
              </a:rPr>
              <a:t>Red:  	</a:t>
            </a:r>
            <a:r>
              <a:rPr lang="en-US" sz="1200" b="1">
                <a:latin typeface="Arial" charset="0"/>
              </a:rPr>
              <a:t>323 066 697</a:t>
            </a:r>
            <a:endParaRPr lang="en-US" sz="1200">
              <a:latin typeface="Arial" charset="0"/>
            </a:endParaRPr>
          </a:p>
          <a:p>
            <a:pPr eaLnBrk="1" hangingPunct="1"/>
            <a:r>
              <a:rPr lang="en-US" sz="1200">
                <a:latin typeface="Arial" charset="0"/>
              </a:rPr>
              <a:t>Blue: 	</a:t>
            </a:r>
            <a:r>
              <a:rPr lang="en-US" sz="1200" b="1">
                <a:latin typeface="Arial" charset="0"/>
              </a:rPr>
              <a:t>323 066 698</a:t>
            </a:r>
            <a:r>
              <a:rPr lang="en-US" sz="1200">
                <a:latin typeface="Arial"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lIns="92075" tIns="46038" rIns="92075" bIns="46038"/>
          <a:lstStyle/>
          <a:p>
            <a:pPr eaLnBrk="1" hangingPunct="1"/>
            <a:r>
              <a:rPr lang="en-US" smtClean="0"/>
              <a:t>Developing task examples: Cheap Shop</a:t>
            </a:r>
          </a:p>
        </p:txBody>
      </p:sp>
      <p:sp>
        <p:nvSpPr>
          <p:cNvPr id="29699" name="Rectangle 3"/>
          <p:cNvSpPr>
            <a:spLocks noGrp="1" noChangeArrowheads="1"/>
          </p:cNvSpPr>
          <p:nvPr>
            <p:ph idx="1"/>
          </p:nvPr>
        </p:nvSpPr>
        <p:spPr/>
        <p:txBody>
          <a:bodyPr lIns="92075" tIns="46038" rIns="92075" bIns="46038"/>
          <a:lstStyle/>
          <a:p>
            <a:pPr marL="0" indent="0" eaLnBrk="1" hangingPunct="1"/>
            <a:r>
              <a:rPr lang="en-US" sz="2000" b="1" smtClean="0"/>
              <a:t>Discussion</a:t>
            </a:r>
            <a:r>
              <a:rPr lang="en-US" sz="2000" smtClean="0"/>
              <a:t/>
            </a:r>
            <a:br>
              <a:rPr lang="en-US" sz="2000" smtClean="0"/>
            </a:br>
            <a:endParaRPr lang="en-US" sz="1200" smtClean="0"/>
          </a:p>
          <a:p>
            <a:pPr lvl="1" eaLnBrk="1" hangingPunct="1">
              <a:lnSpc>
                <a:spcPct val="90000"/>
              </a:lnSpc>
            </a:pPr>
            <a:r>
              <a:rPr lang="en-US" smtClean="0"/>
              <a:t>Fred has many properties of our typical expected user: </a:t>
            </a:r>
          </a:p>
          <a:p>
            <a:pPr lvl="2" eaLnBrk="1" hangingPunct="1">
              <a:lnSpc>
                <a:spcPct val="90000"/>
              </a:lnSpc>
            </a:pPr>
            <a:r>
              <a:rPr lang="en-US" smtClean="0"/>
              <a:t>many customers are first time shoppers,</a:t>
            </a:r>
          </a:p>
          <a:p>
            <a:pPr lvl="2" eaLnBrk="1" hangingPunct="1">
              <a:lnSpc>
                <a:spcPct val="90000"/>
              </a:lnSpc>
            </a:pPr>
            <a:r>
              <a:rPr lang="en-US" smtClean="0"/>
              <a:t>a good number have no computer experience </a:t>
            </a:r>
          </a:p>
          <a:p>
            <a:pPr lvl="2" eaLnBrk="1" hangingPunct="1">
              <a:lnSpc>
                <a:spcPct val="90000"/>
              </a:lnSpc>
            </a:pPr>
            <a:r>
              <a:rPr lang="en-US" smtClean="0"/>
              <a:t>a good number are poor typists. </a:t>
            </a:r>
          </a:p>
          <a:p>
            <a:pPr lvl="2" eaLnBrk="1" hangingPunct="1">
              <a:lnSpc>
                <a:spcPct val="90000"/>
              </a:lnSpc>
              <a:buFontTx/>
              <a:buNone/>
            </a:pPr>
            <a:endParaRPr lang="en-US" smtClean="0"/>
          </a:p>
          <a:p>
            <a:pPr lvl="1" eaLnBrk="1" hangingPunct="1">
              <a:lnSpc>
                <a:spcPct val="90000"/>
              </a:lnSpc>
            </a:pPr>
            <a:r>
              <a:rPr lang="en-US" smtClean="0"/>
              <a:t>The task type is routine and important. </a:t>
            </a:r>
          </a:p>
          <a:p>
            <a:pPr lvl="2" eaLnBrk="1" hangingPunct="1">
              <a:lnSpc>
                <a:spcPct val="90000"/>
              </a:lnSpc>
            </a:pPr>
            <a:r>
              <a:rPr lang="en-US" smtClean="0"/>
              <a:t>many people often purchase only one item </a:t>
            </a:r>
          </a:p>
          <a:p>
            <a:pPr lvl="2" eaLnBrk="1" hangingPunct="1">
              <a:lnSpc>
                <a:spcPct val="90000"/>
              </a:lnSpc>
            </a:pPr>
            <a:r>
              <a:rPr lang="en-US" smtClean="0"/>
              <a:t>a good number of those pay by cash </a:t>
            </a:r>
          </a:p>
          <a:p>
            <a:pPr lvl="2" eaLnBrk="1" hangingPunct="1">
              <a:lnSpc>
                <a:spcPct val="90000"/>
              </a:lnSpc>
            </a:pPr>
            <a:r>
              <a:rPr lang="en-US" smtClean="0"/>
              <a:t>as with Fred, people often have a general sense of what they want to buy, but decide on the actual product only after seeing what is available.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lIns="92075" tIns="46038" rIns="92075" bIns="46038"/>
          <a:lstStyle/>
          <a:p>
            <a:pPr eaLnBrk="1" hangingPunct="1"/>
            <a:r>
              <a:rPr lang="en-US" smtClean="0"/>
              <a:t>Developing task examples: Cheap Shop</a:t>
            </a:r>
          </a:p>
        </p:txBody>
      </p:sp>
      <p:sp>
        <p:nvSpPr>
          <p:cNvPr id="30723" name="Rectangle 3"/>
          <p:cNvSpPr>
            <a:spLocks noGrp="1" noChangeArrowheads="1"/>
          </p:cNvSpPr>
          <p:nvPr>
            <p:ph idx="1"/>
          </p:nvPr>
        </p:nvSpPr>
        <p:spPr/>
        <p:txBody>
          <a:bodyPr lIns="92075" tIns="46038" rIns="92075" bIns="46038"/>
          <a:lstStyle/>
          <a:p>
            <a:pPr marL="0" indent="0" eaLnBrk="1" hangingPunct="1"/>
            <a:r>
              <a:rPr lang="en-US" sz="2000" b="1" smtClean="0"/>
              <a:t>Task example 2</a:t>
            </a:r>
            <a:r>
              <a:rPr lang="en-US" sz="2000" smtClean="0"/>
              <a:t> </a:t>
            </a:r>
            <a:br>
              <a:rPr lang="en-US" sz="2000" smtClean="0"/>
            </a:br>
            <a:endParaRPr lang="en-US" sz="1200" smtClean="0"/>
          </a:p>
          <a:p>
            <a:pPr lvl="1" eaLnBrk="1" hangingPunct="1"/>
            <a:r>
              <a:rPr lang="en-US" sz="1800" smtClean="0"/>
              <a:t>Mary Vornushia is price-comparing the costs of a child’s bedroom set, consisting of a wooden desk, a chair, a single bed, a mattress, a bedspread, and a pillow all made by Furnons Inc. </a:t>
            </a:r>
          </a:p>
          <a:p>
            <a:pPr lvl="1" eaLnBrk="1" hangingPunct="1"/>
            <a:r>
              <a:rPr lang="en-US" sz="1800" smtClean="0"/>
              <a:t>She takes the description and total cost away with her to check against other stores. </a:t>
            </a:r>
          </a:p>
          <a:p>
            <a:pPr lvl="1" eaLnBrk="1" hangingPunct="1"/>
            <a:r>
              <a:rPr lang="en-US" sz="1800" smtClean="0"/>
              <a:t>Three hours later, she returns and decides to buy everything but the chair. </a:t>
            </a:r>
          </a:p>
          <a:p>
            <a:pPr lvl="1" eaLnBrk="1" hangingPunct="1"/>
            <a:r>
              <a:rPr lang="en-US" sz="1800" smtClean="0"/>
              <a:t>She pays by credit card,</a:t>
            </a:r>
          </a:p>
          <a:p>
            <a:pPr lvl="1" eaLnBrk="1" hangingPunct="1"/>
            <a:r>
              <a:rPr lang="en-US" sz="1800" smtClean="0"/>
              <a:t>She asks for the items to be delivered to her daughter’s home at 31247 Lucinda Drive, in the basement suite at the back of the house. </a:t>
            </a:r>
          </a:p>
          <a:p>
            <a:pPr lvl="1" eaLnBrk="1" hangingPunct="1"/>
            <a:endParaRPr lang="en-US" sz="1800" smtClean="0"/>
          </a:p>
          <a:p>
            <a:pPr lvl="1" eaLnBrk="1" hangingPunct="1"/>
            <a:r>
              <a:rPr lang="en-US" sz="1800" smtClean="0"/>
              <a:t>Mary is elderly and arthritic. </a:t>
            </a:r>
          </a:p>
        </p:txBody>
      </p:sp>
      <p:sp>
        <p:nvSpPr>
          <p:cNvPr id="30724" name="Rectangle 2"/>
          <p:cNvSpPr>
            <a:spLocks noChangeArrowheads="1"/>
          </p:cNvSpPr>
          <p:nvPr/>
        </p:nvSpPr>
        <p:spPr bwMode="auto">
          <a:xfrm>
            <a:off x="4479925" y="3292475"/>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spcBef>
                <a:spcPct val="20000"/>
              </a:spcBef>
            </a:pPr>
            <a:endParaRPr lang="en-US" sz="1200">
              <a:solidFill>
                <a:srgbClr val="000066"/>
              </a:solidFill>
              <a:latin typeface="Verdana"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p:spPr>
        <p:txBody>
          <a:bodyPr lIns="92075" tIns="46038" rIns="92075" bIns="46038"/>
          <a:lstStyle/>
          <a:p>
            <a:pPr eaLnBrk="1" hangingPunct="1"/>
            <a:r>
              <a:rPr lang="en-US" smtClean="0"/>
              <a:t>Developing task examples: Cheap Shop</a:t>
            </a:r>
          </a:p>
        </p:txBody>
      </p:sp>
      <p:sp>
        <p:nvSpPr>
          <p:cNvPr id="31747" name="Rectangle 3"/>
          <p:cNvSpPr>
            <a:spLocks noGrp="1" noChangeArrowheads="1"/>
          </p:cNvSpPr>
          <p:nvPr>
            <p:ph idx="1"/>
          </p:nvPr>
        </p:nvSpPr>
        <p:spPr/>
        <p:txBody>
          <a:bodyPr lIns="92075" tIns="46038" rIns="92075" bIns="46038"/>
          <a:lstStyle/>
          <a:p>
            <a:pPr marL="0" indent="0" eaLnBrk="1" hangingPunct="1">
              <a:lnSpc>
                <a:spcPct val="90000"/>
              </a:lnSpc>
            </a:pPr>
            <a:r>
              <a:rPr lang="en-US" sz="2000" b="1" smtClean="0"/>
              <a:t>Discussion</a:t>
            </a:r>
            <a:r>
              <a:rPr lang="en-US" sz="2000" smtClean="0"/>
              <a:t/>
            </a:r>
            <a:br>
              <a:rPr lang="en-US" sz="2000" smtClean="0"/>
            </a:br>
            <a:endParaRPr lang="en-US" sz="1200" smtClean="0"/>
          </a:p>
          <a:p>
            <a:pPr lvl="1" eaLnBrk="1" hangingPunct="1">
              <a:lnSpc>
                <a:spcPct val="90000"/>
              </a:lnSpc>
            </a:pPr>
            <a:r>
              <a:rPr lang="en-US" smtClean="0"/>
              <a:t>Like Mary, </a:t>
            </a:r>
          </a:p>
          <a:p>
            <a:pPr lvl="2" eaLnBrk="1" hangingPunct="1">
              <a:lnSpc>
                <a:spcPct val="90000"/>
              </a:lnSpc>
            </a:pPr>
            <a:r>
              <a:rPr lang="en-US" smtClean="0"/>
              <a:t>a reasonable number of store customers are elderly, with infirmities that inhibit their physical abilities. </a:t>
            </a:r>
          </a:p>
          <a:p>
            <a:pPr lvl="2" eaLnBrk="1" hangingPunct="1">
              <a:lnSpc>
                <a:spcPct val="90000"/>
              </a:lnSpc>
            </a:pPr>
            <a:r>
              <a:rPr lang="en-US" smtClean="0"/>
              <a:t>a modest number of them also enjoy comparison shopping, perhaps because they have more time on their hands or because they are on low income. </a:t>
            </a:r>
          </a:p>
          <a:p>
            <a:pPr lvl="2" eaLnBrk="1" hangingPunct="1">
              <a:lnSpc>
                <a:spcPct val="90000"/>
              </a:lnSpc>
              <a:buFontTx/>
              <a:buNone/>
            </a:pPr>
            <a:endParaRPr lang="en-US" smtClean="0"/>
          </a:p>
          <a:p>
            <a:pPr lvl="1" eaLnBrk="1" hangingPunct="1">
              <a:lnSpc>
                <a:spcPct val="90000"/>
              </a:lnSpc>
            </a:pPr>
            <a:r>
              <a:rPr lang="en-US" smtClean="0"/>
              <a:t>The task type is less frequent, but still important.</a:t>
            </a:r>
          </a:p>
          <a:p>
            <a:pPr lvl="2" eaLnBrk="1" hangingPunct="1">
              <a:lnSpc>
                <a:spcPct val="90000"/>
              </a:lnSpc>
            </a:pPr>
            <a:r>
              <a:rPr lang="en-US" smtClean="0"/>
              <a:t>although this would be considered a ‘major’ purchase in terms of the total cost, the number of items purchased is not unusual. </a:t>
            </a:r>
          </a:p>
          <a:p>
            <a:pPr lvl="2" eaLnBrk="1" hangingPunct="1">
              <a:lnSpc>
                <a:spcPct val="90000"/>
              </a:lnSpc>
            </a:pPr>
            <a:r>
              <a:rPr lang="en-US" smtClean="0"/>
              <a:t>delivery of large items is the norm </a:t>
            </a:r>
          </a:p>
          <a:p>
            <a:pPr lvl="2" eaLnBrk="1" hangingPunct="1">
              <a:lnSpc>
                <a:spcPct val="90000"/>
              </a:lnSpc>
            </a:pPr>
            <a:r>
              <a:rPr lang="en-US" smtClean="0"/>
              <a:t>most customers pay by credit card for larger orders.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lIns="92075" tIns="46038" rIns="92075" bIns="46038"/>
          <a:lstStyle/>
          <a:p>
            <a:pPr eaLnBrk="1" hangingPunct="1"/>
            <a:r>
              <a:rPr lang="en-US" smtClean="0"/>
              <a:t>Developing task examples: Cheap Shop</a:t>
            </a:r>
          </a:p>
        </p:txBody>
      </p:sp>
      <p:sp>
        <p:nvSpPr>
          <p:cNvPr id="32771" name="Rectangle 3"/>
          <p:cNvSpPr>
            <a:spLocks noGrp="1" noChangeArrowheads="1"/>
          </p:cNvSpPr>
          <p:nvPr>
            <p:ph idx="1"/>
          </p:nvPr>
        </p:nvSpPr>
        <p:spPr/>
        <p:txBody>
          <a:bodyPr lIns="92075" tIns="46038" rIns="92075" bIns="46038"/>
          <a:lstStyle/>
          <a:p>
            <a:pPr marL="0" indent="0" eaLnBrk="1" hangingPunct="1">
              <a:lnSpc>
                <a:spcPct val="80000"/>
              </a:lnSpc>
            </a:pPr>
            <a:r>
              <a:rPr lang="en-US" sz="2000" b="1" smtClean="0"/>
              <a:t>Task example 3</a:t>
            </a:r>
          </a:p>
          <a:p>
            <a:pPr marL="0" indent="0" eaLnBrk="1" hangingPunct="1">
              <a:lnSpc>
                <a:spcPct val="80000"/>
              </a:lnSpc>
            </a:pPr>
            <a:endParaRPr lang="en-US" sz="1200" b="1" smtClean="0"/>
          </a:p>
          <a:p>
            <a:pPr lvl="1" eaLnBrk="1" hangingPunct="1">
              <a:lnSpc>
                <a:spcPct val="90000"/>
              </a:lnSpc>
            </a:pPr>
            <a:r>
              <a:rPr lang="en-US" sz="1800" smtClean="0"/>
              <a:t>John Forham, the sole salesperson in the store, is given a list of 10 items by a customer who does not want to use the computer. </a:t>
            </a:r>
          </a:p>
          <a:p>
            <a:pPr lvl="1" eaLnBrk="1" hangingPunct="1">
              <a:lnSpc>
                <a:spcPct val="90000"/>
              </a:lnSpc>
            </a:pPr>
            <a:r>
              <a:rPr lang="en-US" sz="1800" smtClean="0"/>
              <a:t>The items are: </a:t>
            </a:r>
            <a:endParaRPr lang="en-US" sz="1800" i="1" smtClean="0"/>
          </a:p>
          <a:p>
            <a:pPr lvl="2" eaLnBrk="1" hangingPunct="1">
              <a:lnSpc>
                <a:spcPct val="90000"/>
              </a:lnSpc>
            </a:pPr>
            <a:r>
              <a:rPr lang="en-US" sz="1600" smtClean="0"/>
              <a:t>4 pine chairs, 1 pine table, 6 blue place mats, 6 “lor” forks, 6 “lor” table spoons, 6 “lor” teaspoons, 6 “lor” knives, 1 “tot” tricycle, 1 red ball, 1 “silva” croquet set</a:t>
            </a:r>
          </a:p>
          <a:p>
            <a:pPr lvl="1" eaLnBrk="1" hangingPunct="1">
              <a:lnSpc>
                <a:spcPct val="90000"/>
              </a:lnSpc>
            </a:pPr>
            <a:r>
              <a:rPr lang="en-US" sz="1800" smtClean="0"/>
              <a:t>After seeing the total, the customer tells John he will take all but the silverware </a:t>
            </a:r>
          </a:p>
          <a:p>
            <a:pPr lvl="1" eaLnBrk="1" hangingPunct="1">
              <a:lnSpc>
                <a:spcPct val="90000"/>
              </a:lnSpc>
            </a:pPr>
            <a:r>
              <a:rPr lang="en-US" sz="1800" smtClean="0"/>
              <a:t>The customer then decides to add 1 blue ball to the list. </a:t>
            </a:r>
          </a:p>
          <a:p>
            <a:pPr lvl="1" eaLnBrk="1" hangingPunct="1">
              <a:lnSpc>
                <a:spcPct val="90000"/>
              </a:lnSpc>
            </a:pPr>
            <a:r>
              <a:rPr lang="en-US" sz="1800" smtClean="0"/>
              <a:t>The customer starts paying by credit card, but then decides to pay cash. The customer tells John he wants the items delivered to his home the day after tomorrow. While this is occurring, 6 other customers are waiting for John. </a:t>
            </a:r>
          </a:p>
          <a:p>
            <a:pPr lvl="1" eaLnBrk="1" hangingPunct="1">
              <a:lnSpc>
                <a:spcPct val="90000"/>
              </a:lnSpc>
            </a:pPr>
            <a:endParaRPr lang="en-US" sz="1800" smtClean="0"/>
          </a:p>
          <a:p>
            <a:pPr lvl="1" eaLnBrk="1" hangingPunct="1">
              <a:lnSpc>
                <a:spcPct val="90000"/>
              </a:lnSpc>
            </a:pPr>
            <a:r>
              <a:rPr lang="en-US" sz="1800" smtClean="0"/>
              <a:t>John has been on staff for 1 week, and is only partway through his training program</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p:spPr>
        <p:txBody>
          <a:bodyPr lIns="92075" tIns="46038" rIns="92075" bIns="46038"/>
          <a:lstStyle/>
          <a:p>
            <a:pPr eaLnBrk="1" hangingPunct="1"/>
            <a:r>
              <a:rPr lang="en-US" smtClean="0"/>
              <a:t>Developing task examples: Cheap Shop</a:t>
            </a:r>
          </a:p>
        </p:txBody>
      </p:sp>
      <p:sp>
        <p:nvSpPr>
          <p:cNvPr id="33795" name="Rectangle 3"/>
          <p:cNvSpPr>
            <a:spLocks noGrp="1" noChangeArrowheads="1"/>
          </p:cNvSpPr>
          <p:nvPr>
            <p:ph idx="1"/>
          </p:nvPr>
        </p:nvSpPr>
        <p:spPr/>
        <p:txBody>
          <a:bodyPr lIns="92075" tIns="46038" rIns="92075" bIns="46038"/>
          <a:lstStyle/>
          <a:p>
            <a:pPr marL="0" indent="0" eaLnBrk="1" hangingPunct="1"/>
            <a:r>
              <a:rPr lang="en-US" sz="2000" b="1" smtClean="0"/>
              <a:t>Discussion</a:t>
            </a:r>
            <a:r>
              <a:rPr lang="en-US" sz="2000" smtClean="0"/>
              <a:t/>
            </a:r>
            <a:br>
              <a:rPr lang="en-US" sz="2000" smtClean="0"/>
            </a:br>
            <a:endParaRPr lang="en-US" sz="1200" smtClean="0"/>
          </a:p>
          <a:p>
            <a:pPr lvl="1" eaLnBrk="1" hangingPunct="1"/>
            <a:r>
              <a:rPr lang="en-US" sz="1800" smtClean="0"/>
              <a:t>This task introduces the clerk as a system user. </a:t>
            </a:r>
          </a:p>
          <a:p>
            <a:pPr lvl="2" eaLnBrk="1" hangingPunct="1"/>
            <a:r>
              <a:rPr lang="en-US" sz="1600" smtClean="0"/>
              <a:t>Because the store has a high turnover in its staff, new employees such as John are also common. </a:t>
            </a:r>
          </a:p>
          <a:p>
            <a:pPr lvl="2" eaLnBrk="1" hangingPunct="1"/>
            <a:r>
              <a:rPr lang="en-US" sz="1600" smtClean="0"/>
              <a:t>Thus John reflects a ‘rare’ but important group of users. </a:t>
            </a:r>
          </a:p>
          <a:p>
            <a:pPr lvl="1" eaLnBrk="1" hangingPunct="1">
              <a:buFontTx/>
              <a:buNone/>
            </a:pPr>
            <a:endParaRPr lang="en-US" sz="1800" smtClean="0"/>
          </a:p>
          <a:p>
            <a:pPr lvl="1" eaLnBrk="1" hangingPunct="1"/>
            <a:r>
              <a:rPr lang="en-US" sz="1800" smtClean="0"/>
              <a:t>The task type is less frequent, but still important</a:t>
            </a:r>
          </a:p>
          <a:p>
            <a:pPr lvl="2" eaLnBrk="1" hangingPunct="1"/>
            <a:r>
              <a:rPr lang="en-US" sz="1600" smtClean="0"/>
              <a:t>The task, while complex, is fairly typical i.e., people making large numbers of purchases often ask the clerk to help them. </a:t>
            </a:r>
          </a:p>
          <a:p>
            <a:pPr lvl="2" eaLnBrk="1" hangingPunct="1"/>
            <a:r>
              <a:rPr lang="en-US" sz="1600" smtClean="0"/>
              <a:t>Similarly, clerks mention that customers often change their mind partway through a transaction i.e., by changing what they want to buy and/or by changing how they want to pay for it. </a:t>
            </a:r>
          </a:p>
          <a:p>
            <a:pPr lvl="2" eaLnBrk="1" hangingPunct="1"/>
            <a:r>
              <a:rPr lang="en-US" sz="1600" smtClean="0"/>
              <a:t>Customers, however, rarely give specific delivery dates, with most wanting delivery as soon as possible. </a:t>
            </a:r>
          </a:p>
          <a:p>
            <a:pPr lvl="2" eaLnBrk="1" hangingPunct="1"/>
            <a:r>
              <a:rPr lang="en-US" sz="1600" smtClean="0"/>
              <a:t>Lineups for clerks are common during busy times.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Learning Objectives</a:t>
            </a:r>
          </a:p>
        </p:txBody>
      </p:sp>
      <p:sp>
        <p:nvSpPr>
          <p:cNvPr id="7171" name="Rectangle 3"/>
          <p:cNvSpPr>
            <a:spLocks noGrp="1" noChangeArrowheads="1"/>
          </p:cNvSpPr>
          <p:nvPr>
            <p:ph idx="1"/>
          </p:nvPr>
        </p:nvSpPr>
        <p:spPr/>
        <p:txBody>
          <a:bodyPr/>
          <a:lstStyle/>
          <a:p>
            <a:pPr marL="0" indent="0" eaLnBrk="1" hangingPunct="1"/>
            <a:r>
              <a:rPr lang="en-US" sz="1800" dirty="0" smtClean="0"/>
              <a:t>You should be able to:</a:t>
            </a:r>
          </a:p>
          <a:p>
            <a:pPr marL="0" indent="0" eaLnBrk="1" hangingPunct="1"/>
            <a:r>
              <a:rPr lang="en-US" sz="1800" dirty="0" smtClean="0"/>
              <a:t>» understand how you can use task-centered design</a:t>
            </a:r>
          </a:p>
          <a:p>
            <a:pPr marL="0" indent="0" eaLnBrk="1" hangingPunct="1"/>
            <a:r>
              <a:rPr lang="en-US" sz="1800" dirty="0" smtClean="0"/>
              <a:t>» understand and articulate the four phases of task-centered design</a:t>
            </a:r>
          </a:p>
          <a:p>
            <a:pPr marL="0" indent="0" eaLnBrk="1" hangingPunct="1"/>
            <a:r>
              <a:rPr lang="en-US" sz="1800" dirty="0" smtClean="0"/>
              <a:t>» understand how to develop good task examples</a:t>
            </a:r>
          </a:p>
          <a:p>
            <a:pPr marL="0" indent="0" eaLnBrk="1" hangingPunct="1"/>
            <a:endParaRPr lang="en-US" sz="1800" dirty="0" smtClean="0"/>
          </a:p>
          <a:p>
            <a:pPr marL="0" indent="0" eaLnBrk="1" hangingPunct="1"/>
            <a:r>
              <a:rPr lang="en-US" sz="1800" dirty="0" smtClean="0"/>
              <a:t>Next time:</a:t>
            </a:r>
          </a:p>
          <a:p>
            <a:pPr marL="0" indent="0" eaLnBrk="1" hangingPunct="1"/>
            <a:r>
              <a:rPr lang="en-US" sz="1800" dirty="0" smtClean="0"/>
              <a:t>» Designing scenarios and engaging in walkthroughs</a:t>
            </a:r>
          </a:p>
        </p:txBody>
      </p:sp>
    </p:spTree>
    <p:extLst>
      <p:ext uri="{BB962C8B-B14F-4D97-AF65-F5344CB8AC3E}">
        <p14:creationId xmlns:p14="http://schemas.microsoft.com/office/powerpoint/2010/main" val="40087177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The Cheap Shop Catalog Store</a:t>
            </a:r>
          </a:p>
        </p:txBody>
      </p:sp>
      <p:sp>
        <p:nvSpPr>
          <p:cNvPr id="8195" name="Rectangle 3"/>
          <p:cNvSpPr>
            <a:spLocks noGrp="1" noChangeArrowheads="1"/>
          </p:cNvSpPr>
          <p:nvPr>
            <p:ph idx="1"/>
          </p:nvPr>
        </p:nvSpPr>
        <p:spPr>
          <a:xfrm>
            <a:off x="539750" y="1557338"/>
            <a:ext cx="5353050" cy="4824412"/>
          </a:xfrm>
        </p:spPr>
        <p:txBody>
          <a:bodyPr/>
          <a:lstStyle/>
          <a:p>
            <a:pPr marL="179388" lvl="1" indent="0" eaLnBrk="1" hangingPunct="1">
              <a:buFontTx/>
              <a:buNone/>
            </a:pPr>
            <a:r>
              <a:rPr lang="en-US" smtClean="0"/>
              <a:t>In Cheap Shop, people shop by browsing paper catalogs scattered around the store.</a:t>
            </a:r>
          </a:p>
          <a:p>
            <a:pPr marL="179388" lvl="1" indent="0" eaLnBrk="1" hangingPunct="1">
              <a:buFontTx/>
              <a:buNone/>
            </a:pPr>
            <a:endParaRPr lang="en-US" smtClean="0"/>
          </a:p>
          <a:p>
            <a:pPr marL="179388" lvl="1" indent="0" eaLnBrk="1" hangingPunct="1">
              <a:buFontTx/>
              <a:buNone/>
            </a:pPr>
            <a:r>
              <a:rPr lang="en-US" smtClean="0"/>
              <a:t>When people see an item they want, they enter its item code from the catalog onto a form.</a:t>
            </a:r>
          </a:p>
          <a:p>
            <a:pPr marL="179388" lvl="1" indent="0" eaLnBrk="1" hangingPunct="1">
              <a:buFontTx/>
              <a:buNone/>
            </a:pPr>
            <a:endParaRPr lang="en-US" smtClean="0"/>
          </a:p>
          <a:p>
            <a:pPr marL="179388" lvl="1" indent="0" eaLnBrk="1" hangingPunct="1">
              <a:buFontTx/>
              <a:buNone/>
            </a:pPr>
            <a:r>
              <a:rPr lang="en-US" smtClean="0"/>
              <a:t>People give this form to a clerk, who brings the item(s) from the back room to the front counter. </a:t>
            </a:r>
          </a:p>
          <a:p>
            <a:pPr marL="179388" lvl="1" indent="0" eaLnBrk="1" hangingPunct="1">
              <a:buFontTx/>
              <a:buNone/>
            </a:pPr>
            <a:endParaRPr lang="en-US" smtClean="0"/>
          </a:p>
          <a:p>
            <a:pPr marL="179388" lvl="1" indent="0" eaLnBrk="1" hangingPunct="1">
              <a:buFontTx/>
              <a:buNone/>
            </a:pPr>
            <a:r>
              <a:rPr lang="en-US" smtClean="0"/>
              <a:t>People then pay for the items they want.</a:t>
            </a:r>
          </a:p>
        </p:txBody>
      </p:sp>
      <p:grpSp>
        <p:nvGrpSpPr>
          <p:cNvPr id="8196" name="Group 4"/>
          <p:cNvGrpSpPr>
            <a:grpSpLocks/>
          </p:cNvGrpSpPr>
          <p:nvPr/>
        </p:nvGrpSpPr>
        <p:grpSpPr bwMode="auto">
          <a:xfrm>
            <a:off x="6019800" y="4495800"/>
            <a:ext cx="2743200" cy="1981200"/>
            <a:chOff x="3936" y="2784"/>
            <a:chExt cx="1728" cy="1248"/>
          </a:xfrm>
        </p:grpSpPr>
        <p:grpSp>
          <p:nvGrpSpPr>
            <p:cNvPr id="8198" name="Group 5"/>
            <p:cNvGrpSpPr>
              <a:grpSpLocks/>
            </p:cNvGrpSpPr>
            <p:nvPr/>
          </p:nvGrpSpPr>
          <p:grpSpPr bwMode="auto">
            <a:xfrm>
              <a:off x="3936" y="2784"/>
              <a:ext cx="1680" cy="1248"/>
              <a:chOff x="768" y="2016"/>
              <a:chExt cx="1680" cy="1248"/>
            </a:xfrm>
          </p:grpSpPr>
          <p:sp>
            <p:nvSpPr>
              <p:cNvPr id="8200" name="Rectangle 6"/>
              <p:cNvSpPr>
                <a:spLocks noChangeArrowheads="1"/>
              </p:cNvSpPr>
              <p:nvPr/>
            </p:nvSpPr>
            <p:spPr bwMode="auto">
              <a:xfrm>
                <a:off x="768" y="2016"/>
                <a:ext cx="1680" cy="1248"/>
              </a:xfrm>
              <a:prstGeom prst="rect">
                <a:avLst/>
              </a:prstGeom>
              <a:solidFill>
                <a:srgbClr val="FFFF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1" name="Line 7"/>
              <p:cNvSpPr>
                <a:spLocks noChangeShapeType="1"/>
              </p:cNvSpPr>
              <p:nvPr/>
            </p:nvSpPr>
            <p:spPr bwMode="auto">
              <a:xfrm>
                <a:off x="768" y="2496"/>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2" name="Line 8"/>
              <p:cNvSpPr>
                <a:spLocks noChangeShapeType="1"/>
              </p:cNvSpPr>
              <p:nvPr/>
            </p:nvSpPr>
            <p:spPr bwMode="auto">
              <a:xfrm>
                <a:off x="768" y="2688"/>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Line 9"/>
              <p:cNvSpPr>
                <a:spLocks noChangeShapeType="1"/>
              </p:cNvSpPr>
              <p:nvPr/>
            </p:nvSpPr>
            <p:spPr bwMode="auto">
              <a:xfrm>
                <a:off x="768" y="2880"/>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Line 10"/>
              <p:cNvSpPr>
                <a:spLocks noChangeShapeType="1"/>
              </p:cNvSpPr>
              <p:nvPr/>
            </p:nvSpPr>
            <p:spPr bwMode="auto">
              <a:xfrm>
                <a:off x="768" y="3072"/>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Line 11"/>
              <p:cNvSpPr>
                <a:spLocks noChangeShapeType="1"/>
              </p:cNvSpPr>
              <p:nvPr/>
            </p:nvSpPr>
            <p:spPr bwMode="auto">
              <a:xfrm>
                <a:off x="1728" y="2016"/>
                <a:ext cx="0" cy="12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Freeform 12"/>
              <p:cNvSpPr>
                <a:spLocks/>
              </p:cNvSpPr>
              <p:nvPr/>
            </p:nvSpPr>
            <p:spPr bwMode="auto">
              <a:xfrm>
                <a:off x="81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Freeform 13"/>
              <p:cNvSpPr>
                <a:spLocks/>
              </p:cNvSpPr>
              <p:nvPr/>
            </p:nvSpPr>
            <p:spPr bwMode="auto">
              <a:xfrm>
                <a:off x="936" y="2309"/>
                <a:ext cx="93" cy="146"/>
              </a:xfrm>
              <a:custGeom>
                <a:avLst/>
                <a:gdLst>
                  <a:gd name="T0" fmla="*/ 0 w 93"/>
                  <a:gd name="T1" fmla="*/ 19 h 146"/>
                  <a:gd name="T2" fmla="*/ 66 w 93"/>
                  <a:gd name="T3" fmla="*/ 8 h 146"/>
                  <a:gd name="T4" fmla="*/ 38 w 93"/>
                  <a:gd name="T5" fmla="*/ 74 h 146"/>
                  <a:gd name="T6" fmla="*/ 16 w 93"/>
                  <a:gd name="T7" fmla="*/ 107 h 146"/>
                  <a:gd name="T8" fmla="*/ 11 w 93"/>
                  <a:gd name="T9" fmla="*/ 124 h 146"/>
                  <a:gd name="T10" fmla="*/ 93 w 93"/>
                  <a:gd name="T11" fmla="*/ 140 h 1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3" h="146">
                    <a:moveTo>
                      <a:pt x="0" y="19"/>
                    </a:moveTo>
                    <a:cubicBezTo>
                      <a:pt x="22" y="4"/>
                      <a:pt x="40" y="0"/>
                      <a:pt x="66" y="8"/>
                    </a:cubicBezTo>
                    <a:cubicBezTo>
                      <a:pt x="58" y="51"/>
                      <a:pt x="62" y="43"/>
                      <a:pt x="38" y="74"/>
                    </a:cubicBezTo>
                    <a:cubicBezTo>
                      <a:pt x="30" y="84"/>
                      <a:pt x="16" y="107"/>
                      <a:pt x="16" y="107"/>
                    </a:cubicBezTo>
                    <a:cubicBezTo>
                      <a:pt x="14" y="113"/>
                      <a:pt x="8" y="119"/>
                      <a:pt x="11" y="124"/>
                    </a:cubicBezTo>
                    <a:cubicBezTo>
                      <a:pt x="24" y="146"/>
                      <a:pt x="73" y="140"/>
                      <a:pt x="93"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8" name="Freeform 14"/>
              <p:cNvSpPr>
                <a:spLocks/>
              </p:cNvSpPr>
              <p:nvPr/>
            </p:nvSpPr>
            <p:spPr bwMode="auto">
              <a:xfrm>
                <a:off x="1056" y="2304"/>
                <a:ext cx="66" cy="154"/>
              </a:xfrm>
              <a:custGeom>
                <a:avLst/>
                <a:gdLst>
                  <a:gd name="T0" fmla="*/ 17 w 66"/>
                  <a:gd name="T1" fmla="*/ 0 h 154"/>
                  <a:gd name="T2" fmla="*/ 39 w 66"/>
                  <a:gd name="T3" fmla="*/ 5 h 154"/>
                  <a:gd name="T4" fmla="*/ 22 w 66"/>
                  <a:gd name="T5" fmla="*/ 44 h 154"/>
                  <a:gd name="T6" fmla="*/ 66 w 66"/>
                  <a:gd name="T7" fmla="*/ 143 h 154"/>
                  <a:gd name="T8" fmla="*/ 22 w 66"/>
                  <a:gd name="T9" fmla="*/ 143 h 154"/>
                  <a:gd name="T10" fmla="*/ 17 w 66"/>
                  <a:gd name="T11" fmla="*/ 126 h 154"/>
                  <a:gd name="T12" fmla="*/ 0 w 66"/>
                  <a:gd name="T13" fmla="*/ 121 h 1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6" h="154">
                    <a:moveTo>
                      <a:pt x="17" y="0"/>
                    </a:moveTo>
                    <a:cubicBezTo>
                      <a:pt x="24" y="2"/>
                      <a:pt x="33" y="0"/>
                      <a:pt x="39" y="5"/>
                    </a:cubicBezTo>
                    <a:cubicBezTo>
                      <a:pt x="60" y="22"/>
                      <a:pt x="34" y="40"/>
                      <a:pt x="22" y="44"/>
                    </a:cubicBezTo>
                    <a:cubicBezTo>
                      <a:pt x="50" y="71"/>
                      <a:pt x="55" y="107"/>
                      <a:pt x="66" y="143"/>
                    </a:cubicBezTo>
                    <a:cubicBezTo>
                      <a:pt x="51" y="148"/>
                      <a:pt x="39" y="154"/>
                      <a:pt x="22" y="143"/>
                    </a:cubicBezTo>
                    <a:cubicBezTo>
                      <a:pt x="17" y="140"/>
                      <a:pt x="21" y="130"/>
                      <a:pt x="17" y="126"/>
                    </a:cubicBezTo>
                    <a:cubicBezTo>
                      <a:pt x="13" y="122"/>
                      <a:pt x="0" y="121"/>
                      <a:pt x="0" y="12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9" name="Freeform 15"/>
              <p:cNvSpPr>
                <a:spLocks/>
              </p:cNvSpPr>
              <p:nvPr/>
            </p:nvSpPr>
            <p:spPr bwMode="auto">
              <a:xfrm>
                <a:off x="1173" y="2328"/>
                <a:ext cx="82" cy="120"/>
              </a:xfrm>
              <a:custGeom>
                <a:avLst/>
                <a:gdLst>
                  <a:gd name="T0" fmla="*/ 22 w 82"/>
                  <a:gd name="T1" fmla="*/ 0 h 120"/>
                  <a:gd name="T2" fmla="*/ 0 w 82"/>
                  <a:gd name="T3" fmla="*/ 77 h 120"/>
                  <a:gd name="T4" fmla="*/ 44 w 82"/>
                  <a:gd name="T5" fmla="*/ 110 h 120"/>
                  <a:gd name="T6" fmla="*/ 66 w 82"/>
                  <a:gd name="T7" fmla="*/ 28 h 120"/>
                  <a:gd name="T8" fmla="*/ 22 w 82"/>
                  <a:gd name="T9" fmla="*/ 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120">
                    <a:moveTo>
                      <a:pt x="22" y="0"/>
                    </a:moveTo>
                    <a:cubicBezTo>
                      <a:pt x="13" y="25"/>
                      <a:pt x="8" y="51"/>
                      <a:pt x="0" y="77"/>
                    </a:cubicBezTo>
                    <a:cubicBezTo>
                      <a:pt x="6" y="116"/>
                      <a:pt x="7" y="120"/>
                      <a:pt x="44" y="110"/>
                    </a:cubicBezTo>
                    <a:cubicBezTo>
                      <a:pt x="75" y="89"/>
                      <a:pt x="82" y="73"/>
                      <a:pt x="66" y="28"/>
                    </a:cubicBezTo>
                    <a:cubicBezTo>
                      <a:pt x="59" y="8"/>
                      <a:pt x="5" y="32"/>
                      <a:pt x="22" y="0"/>
                    </a:cubicBezTo>
                    <a:close/>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0" name="Freeform 16"/>
              <p:cNvSpPr>
                <a:spLocks/>
              </p:cNvSpPr>
              <p:nvPr/>
            </p:nvSpPr>
            <p:spPr bwMode="auto">
              <a:xfrm>
                <a:off x="1294" y="2323"/>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1" name="Freeform 17"/>
              <p:cNvSpPr>
                <a:spLocks/>
              </p:cNvSpPr>
              <p:nvPr/>
            </p:nvSpPr>
            <p:spPr bwMode="auto">
              <a:xfrm>
                <a:off x="1392"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2" name="Freeform 18"/>
              <p:cNvSpPr>
                <a:spLocks/>
              </p:cNvSpPr>
              <p:nvPr/>
            </p:nvSpPr>
            <p:spPr bwMode="auto">
              <a:xfrm>
                <a:off x="1536" y="2304"/>
                <a:ext cx="42" cy="148"/>
              </a:xfrm>
              <a:custGeom>
                <a:avLst/>
                <a:gdLst>
                  <a:gd name="T0" fmla="*/ 27 w 42"/>
                  <a:gd name="T1" fmla="*/ 0 h 148"/>
                  <a:gd name="T2" fmla="*/ 5 w 42"/>
                  <a:gd name="T3" fmla="*/ 66 h 148"/>
                  <a:gd name="T4" fmla="*/ 11 w 42"/>
                  <a:gd name="T5" fmla="*/ 121 h 148"/>
                  <a:gd name="T6" fmla="*/ 38 w 42"/>
                  <a:gd name="T7" fmla="*/ 99 h 148"/>
                  <a:gd name="T8" fmla="*/ 0 w 42"/>
                  <a:gd name="T9" fmla="*/ 71 h 1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 h="148">
                    <a:moveTo>
                      <a:pt x="27" y="0"/>
                    </a:moveTo>
                    <a:cubicBezTo>
                      <a:pt x="20" y="22"/>
                      <a:pt x="13" y="44"/>
                      <a:pt x="5" y="66"/>
                    </a:cubicBezTo>
                    <a:cubicBezTo>
                      <a:pt x="7" y="84"/>
                      <a:pt x="2" y="105"/>
                      <a:pt x="11" y="121"/>
                    </a:cubicBezTo>
                    <a:cubicBezTo>
                      <a:pt x="26" y="148"/>
                      <a:pt x="36" y="106"/>
                      <a:pt x="38" y="99"/>
                    </a:cubicBezTo>
                    <a:cubicBezTo>
                      <a:pt x="31" y="60"/>
                      <a:pt x="42" y="71"/>
                      <a:pt x="0" y="71"/>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3" name="Freeform 19"/>
              <p:cNvSpPr>
                <a:spLocks/>
              </p:cNvSpPr>
              <p:nvPr/>
            </p:nvSpPr>
            <p:spPr bwMode="auto">
              <a:xfrm>
                <a:off x="1600" y="2328"/>
                <a:ext cx="54" cy="127"/>
              </a:xfrm>
              <a:custGeom>
                <a:avLst/>
                <a:gdLst>
                  <a:gd name="T0" fmla="*/ 51 w 54"/>
                  <a:gd name="T1" fmla="*/ 0 h 127"/>
                  <a:gd name="T2" fmla="*/ 2 w 54"/>
                  <a:gd name="T3" fmla="*/ 44 h 127"/>
                  <a:gd name="T4" fmla="*/ 7 w 54"/>
                  <a:gd name="T5" fmla="*/ 94 h 127"/>
                  <a:gd name="T6" fmla="*/ 24 w 54"/>
                  <a:gd name="T7" fmla="*/ 88 h 127"/>
                  <a:gd name="T8" fmla="*/ 29 w 54"/>
                  <a:gd name="T9" fmla="*/ 50 h 127"/>
                  <a:gd name="T10" fmla="*/ 40 w 54"/>
                  <a:gd name="T11" fmla="*/ 33 h 127"/>
                  <a:gd name="T12" fmla="*/ 51 w 54"/>
                  <a:gd name="T13" fmla="*/ 127 h 1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 h="127">
                    <a:moveTo>
                      <a:pt x="51" y="0"/>
                    </a:moveTo>
                    <a:cubicBezTo>
                      <a:pt x="16" y="8"/>
                      <a:pt x="9" y="7"/>
                      <a:pt x="2" y="44"/>
                    </a:cubicBezTo>
                    <a:cubicBezTo>
                      <a:pt x="4" y="61"/>
                      <a:pt x="0" y="79"/>
                      <a:pt x="7" y="94"/>
                    </a:cubicBezTo>
                    <a:cubicBezTo>
                      <a:pt x="10" y="99"/>
                      <a:pt x="21" y="93"/>
                      <a:pt x="24" y="88"/>
                    </a:cubicBezTo>
                    <a:cubicBezTo>
                      <a:pt x="30" y="77"/>
                      <a:pt x="25" y="62"/>
                      <a:pt x="29" y="50"/>
                    </a:cubicBezTo>
                    <a:cubicBezTo>
                      <a:pt x="31" y="44"/>
                      <a:pt x="36" y="39"/>
                      <a:pt x="40" y="33"/>
                    </a:cubicBezTo>
                    <a:cubicBezTo>
                      <a:pt x="54" y="97"/>
                      <a:pt x="51" y="66"/>
                      <a:pt x="51" y="127"/>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4" name="Freeform 20"/>
              <p:cNvSpPr>
                <a:spLocks/>
              </p:cNvSpPr>
              <p:nvPr/>
            </p:nvSpPr>
            <p:spPr bwMode="auto">
              <a:xfrm>
                <a:off x="1674" y="2320"/>
                <a:ext cx="55" cy="140"/>
              </a:xfrm>
              <a:custGeom>
                <a:avLst/>
                <a:gdLst>
                  <a:gd name="T0" fmla="*/ 0 w 55"/>
                  <a:gd name="T1" fmla="*/ 8 h 140"/>
                  <a:gd name="T2" fmla="*/ 44 w 55"/>
                  <a:gd name="T3" fmla="*/ 14 h 140"/>
                  <a:gd name="T4" fmla="*/ 22 w 55"/>
                  <a:gd name="T5" fmla="*/ 140 h 140"/>
                  <a:gd name="T6" fmla="*/ 0 60000 65536"/>
                  <a:gd name="T7" fmla="*/ 0 60000 65536"/>
                  <a:gd name="T8" fmla="*/ 0 60000 65536"/>
                </a:gdLst>
                <a:ahLst/>
                <a:cxnLst>
                  <a:cxn ang="T6">
                    <a:pos x="T0" y="T1"/>
                  </a:cxn>
                  <a:cxn ang="T7">
                    <a:pos x="T2" y="T3"/>
                  </a:cxn>
                  <a:cxn ang="T8">
                    <a:pos x="T4" y="T5"/>
                  </a:cxn>
                </a:cxnLst>
                <a:rect l="0" t="0" r="r" b="b"/>
                <a:pathLst>
                  <a:path w="55" h="140">
                    <a:moveTo>
                      <a:pt x="0" y="8"/>
                    </a:moveTo>
                    <a:cubicBezTo>
                      <a:pt x="15" y="10"/>
                      <a:pt x="38" y="0"/>
                      <a:pt x="44" y="14"/>
                    </a:cubicBezTo>
                    <a:cubicBezTo>
                      <a:pt x="55" y="41"/>
                      <a:pt x="22" y="107"/>
                      <a:pt x="22" y="140"/>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5" name="Freeform 21"/>
              <p:cNvSpPr>
                <a:spLocks/>
              </p:cNvSpPr>
              <p:nvPr/>
            </p:nvSpPr>
            <p:spPr bwMode="auto">
              <a:xfrm>
                <a:off x="2016" y="2304"/>
                <a:ext cx="7" cy="132"/>
              </a:xfrm>
              <a:custGeom>
                <a:avLst/>
                <a:gdLst>
                  <a:gd name="T0" fmla="*/ 0 w 7"/>
                  <a:gd name="T1" fmla="*/ 0 h 132"/>
                  <a:gd name="T2" fmla="*/ 5 w 7"/>
                  <a:gd name="T3" fmla="*/ 132 h 132"/>
                  <a:gd name="T4" fmla="*/ 0 60000 65536"/>
                  <a:gd name="T5" fmla="*/ 0 60000 65536"/>
                </a:gdLst>
                <a:ahLst/>
                <a:cxnLst>
                  <a:cxn ang="T4">
                    <a:pos x="T0" y="T1"/>
                  </a:cxn>
                  <a:cxn ang="T5">
                    <a:pos x="T2" y="T3"/>
                  </a:cxn>
                </a:cxnLst>
                <a:rect l="0" t="0" r="r" b="b"/>
                <a:pathLst>
                  <a:path w="7" h="132">
                    <a:moveTo>
                      <a:pt x="0" y="0"/>
                    </a:moveTo>
                    <a:cubicBezTo>
                      <a:pt x="7" y="81"/>
                      <a:pt x="5" y="37"/>
                      <a:pt x="5" y="132"/>
                    </a:cubicBezTo>
                  </a:path>
                </a:pathLst>
              </a:custGeom>
              <a:solidFill>
                <a:srgbClr val="FFFFFF"/>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199" name="Text Box 22"/>
            <p:cNvSpPr txBox="1">
              <a:spLocks noChangeArrowheads="1"/>
            </p:cNvSpPr>
            <p:nvPr/>
          </p:nvSpPr>
          <p:spPr bwMode="auto">
            <a:xfrm>
              <a:off x="3936" y="2784"/>
              <a:ext cx="17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u="sng">
                  <a:latin typeface="Times New Roman" pitchFamily="18" charset="0"/>
                </a:rPr>
                <a:t>Item code    Amount   </a:t>
              </a:r>
            </a:p>
          </p:txBody>
        </p:sp>
      </p:grpSp>
      <p:pic>
        <p:nvPicPr>
          <p:cNvPr id="8197" name="Picture 23" descr="strol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1557338"/>
            <a:ext cx="30353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CA" smtClean="0"/>
              <a:t>Permissions</a:t>
            </a:r>
          </a:p>
        </p:txBody>
      </p:sp>
      <p:sp>
        <p:nvSpPr>
          <p:cNvPr id="16387" name="Content Placeholder 2"/>
          <p:cNvSpPr>
            <a:spLocks noGrp="1"/>
          </p:cNvSpPr>
          <p:nvPr>
            <p:ph idx="1"/>
          </p:nvPr>
        </p:nvSpPr>
        <p:spPr/>
        <p:txBody>
          <a:bodyPr/>
          <a:lstStyle/>
          <a:p>
            <a:pPr marL="0" indent="0" eaLnBrk="1" hangingPunct="1">
              <a:defRPr/>
            </a:pPr>
            <a:r>
              <a:rPr lang="en-CA" sz="1000" b="1" dirty="0"/>
              <a:t>You are free:</a:t>
            </a:r>
          </a:p>
          <a:p>
            <a:pPr lvl="1" eaLnBrk="1" hangingPunct="1">
              <a:defRPr/>
            </a:pPr>
            <a:r>
              <a:rPr lang="en-CA" sz="1000" b="1" dirty="0"/>
              <a:t>to Share</a:t>
            </a:r>
            <a:r>
              <a:rPr lang="en-CA" sz="1000" dirty="0"/>
              <a:t> — to copy, distribute and transmit the work</a:t>
            </a:r>
          </a:p>
          <a:p>
            <a:pPr lvl="1" eaLnBrk="1" hangingPunct="1">
              <a:defRPr/>
            </a:pPr>
            <a:r>
              <a:rPr lang="en-CA" sz="1000" b="1" dirty="0"/>
              <a:t>to Remix</a:t>
            </a:r>
            <a:r>
              <a:rPr lang="en-CA" sz="1000" dirty="0"/>
              <a:t> — to adapt the work</a:t>
            </a:r>
          </a:p>
          <a:p>
            <a:pPr marL="0" indent="0" eaLnBrk="1" hangingPunct="1">
              <a:defRPr/>
            </a:pPr>
            <a:endParaRPr lang="en-CA" sz="1000" b="1" dirty="0" smtClean="0"/>
          </a:p>
          <a:p>
            <a:pPr marL="0" indent="0" eaLnBrk="1" hangingPunct="1">
              <a:defRPr/>
            </a:pPr>
            <a:r>
              <a:rPr lang="en-CA" sz="1000" b="1" dirty="0" smtClean="0"/>
              <a:t>Under </a:t>
            </a:r>
            <a:r>
              <a:rPr lang="en-CA" sz="1000" b="1" dirty="0"/>
              <a:t>the following conditions:</a:t>
            </a:r>
          </a:p>
          <a:p>
            <a:pPr marL="0" indent="0" eaLnBrk="1" hangingPunct="1">
              <a:defRPr/>
            </a:pPr>
            <a:r>
              <a:rPr lang="en-CA" sz="1000" b="1" dirty="0"/>
              <a:t>Attribution</a:t>
            </a:r>
            <a:r>
              <a:rPr lang="en-CA" sz="1000" dirty="0"/>
              <a:t> — You must attribute the work in the manner specified by the author </a:t>
            </a:r>
            <a:r>
              <a:rPr lang="en-CA" sz="1000" dirty="0" smtClean="0"/>
              <a:t>(</a:t>
            </a:r>
            <a:r>
              <a:rPr lang="en-CA" sz="1000" dirty="0"/>
              <a:t>but not in any way that suggests that they endorse you or your use of the work</a:t>
            </a:r>
            <a:r>
              <a:rPr lang="en-CA" sz="1000" dirty="0" smtClean="0"/>
              <a:t>) by citing: </a:t>
            </a:r>
          </a:p>
          <a:p>
            <a:pPr marL="715963" lvl="1" indent="0" eaLnBrk="1" hangingPunct="1">
              <a:buFontTx/>
              <a:buNone/>
              <a:defRPr/>
            </a:pPr>
            <a:r>
              <a:rPr lang="en-CA" sz="1000" dirty="0" smtClean="0"/>
              <a:t>“Lecture materials by Saul Greenberg, University of Calgary, AB, Canada. http</a:t>
            </a:r>
            <a:r>
              <a:rPr lang="en-CA" sz="1000" dirty="0"/>
              <a:t>://saul.cpsc.ucalgary.ca/</a:t>
            </a:r>
            <a:r>
              <a:rPr lang="en-CA" sz="1000" dirty="0" err="1"/>
              <a:t>saul</a:t>
            </a:r>
            <a:r>
              <a:rPr lang="en-CA" sz="1000" dirty="0"/>
              <a:t>/</a:t>
            </a:r>
            <a:r>
              <a:rPr lang="en-CA" sz="1000" dirty="0" err="1"/>
              <a:t>pmwiki.php</a:t>
            </a:r>
            <a:r>
              <a:rPr lang="en-CA" sz="1000" dirty="0"/>
              <a:t>/</a:t>
            </a:r>
            <a:r>
              <a:rPr lang="en-CA" sz="1000" dirty="0" err="1"/>
              <a:t>HCIResources</a:t>
            </a:r>
            <a:r>
              <a:rPr lang="en-CA" sz="1000" dirty="0"/>
              <a:t>/</a:t>
            </a:r>
            <a:r>
              <a:rPr lang="en-CA" sz="1000" dirty="0" err="1"/>
              <a:t>HCILectures</a:t>
            </a:r>
            <a:r>
              <a:rPr lang="en-CA" sz="1000" dirty="0"/>
              <a:t>”</a:t>
            </a:r>
          </a:p>
          <a:p>
            <a:pPr marL="0" indent="0" eaLnBrk="1" hangingPunct="1">
              <a:defRPr/>
            </a:pPr>
            <a:r>
              <a:rPr lang="en-CA" sz="1000" b="1" dirty="0" err="1"/>
              <a:t>Noncommercial</a:t>
            </a:r>
            <a:r>
              <a:rPr lang="en-CA" sz="1000" dirty="0"/>
              <a:t> — You may not use this work for commercial </a:t>
            </a:r>
            <a:r>
              <a:rPr lang="en-CA" sz="1000" dirty="0" smtClean="0"/>
              <a:t>purposes, </a:t>
            </a:r>
            <a:r>
              <a:rPr lang="en-CA" sz="1000" b="1" u="sng" dirty="0" smtClean="0"/>
              <a:t>except</a:t>
            </a:r>
            <a:r>
              <a:rPr lang="en-CA" sz="1000" dirty="0" smtClean="0"/>
              <a:t> to assist one’s own teaching and training within commercial organizations.</a:t>
            </a:r>
          </a:p>
          <a:p>
            <a:pPr marL="0" indent="0" eaLnBrk="1" hangingPunct="1">
              <a:defRPr/>
            </a:pPr>
            <a:r>
              <a:rPr lang="en-CA" sz="1000" b="1" dirty="0"/>
              <a:t>Share Alike</a:t>
            </a:r>
            <a:r>
              <a:rPr lang="en-CA" sz="1000" dirty="0"/>
              <a:t> — If you alter, transform, or build upon this work, you may distribute the resulting work only under the same or similar license to this one.</a:t>
            </a:r>
          </a:p>
          <a:p>
            <a:pPr marL="0" indent="0" eaLnBrk="1" hangingPunct="1">
              <a:defRPr/>
            </a:pPr>
            <a:endParaRPr lang="en-CA" sz="1000" b="1" dirty="0" smtClean="0"/>
          </a:p>
          <a:p>
            <a:pPr marL="0" indent="0" eaLnBrk="1" hangingPunct="1">
              <a:defRPr/>
            </a:pPr>
            <a:r>
              <a:rPr lang="en-CA" sz="1000" b="1" dirty="0" smtClean="0"/>
              <a:t>With </a:t>
            </a:r>
            <a:r>
              <a:rPr lang="en-CA" sz="1000" b="1" dirty="0"/>
              <a:t>the understanding that:</a:t>
            </a:r>
          </a:p>
          <a:p>
            <a:pPr marL="0" indent="0" eaLnBrk="1" hangingPunct="1">
              <a:defRPr/>
            </a:pPr>
            <a:r>
              <a:rPr lang="en-CA" sz="1000" b="1" dirty="0" smtClean="0"/>
              <a:t>Not all material have transferable rights </a:t>
            </a:r>
            <a:r>
              <a:rPr lang="en-CA" sz="1000" dirty="0" smtClean="0"/>
              <a:t>— materials from other sources which are included here are cited </a:t>
            </a:r>
          </a:p>
          <a:p>
            <a:pPr marL="0" indent="0" eaLnBrk="1" hangingPunct="1">
              <a:defRPr/>
            </a:pPr>
            <a:r>
              <a:rPr lang="en-CA" sz="1000" b="1" dirty="0" smtClean="0"/>
              <a:t>Waiver</a:t>
            </a:r>
            <a:r>
              <a:rPr lang="en-CA" sz="1000" dirty="0"/>
              <a:t> — Any of the above conditions can be </a:t>
            </a:r>
            <a:r>
              <a:rPr lang="en-CA" sz="1000" b="1" u="sng" dirty="0"/>
              <a:t>waived</a:t>
            </a:r>
            <a:r>
              <a:rPr lang="en-CA" sz="1000" dirty="0"/>
              <a:t> if you get permission from the copyright holder.</a:t>
            </a:r>
          </a:p>
          <a:p>
            <a:pPr marL="0" indent="0" eaLnBrk="1" hangingPunct="1">
              <a:defRPr/>
            </a:pPr>
            <a:r>
              <a:rPr lang="en-CA" sz="1000" b="1" dirty="0"/>
              <a:t>Public Domain</a:t>
            </a:r>
            <a:r>
              <a:rPr lang="en-CA" sz="1000" dirty="0"/>
              <a:t> — Where the work or any of its elements is in the </a:t>
            </a:r>
            <a:r>
              <a:rPr lang="en-CA" sz="1000" b="1" u="sng" dirty="0"/>
              <a:t>public domain</a:t>
            </a:r>
            <a:r>
              <a:rPr lang="en-CA" sz="1000" dirty="0"/>
              <a:t> under applicable law, that status is in no way affected by the license.</a:t>
            </a:r>
          </a:p>
          <a:p>
            <a:pPr marL="0" indent="0" eaLnBrk="1" hangingPunct="1">
              <a:defRPr/>
            </a:pPr>
            <a:r>
              <a:rPr lang="en-CA" sz="1000" b="1" dirty="0"/>
              <a:t>Other Rights</a:t>
            </a:r>
            <a:r>
              <a:rPr lang="en-CA" sz="1000" dirty="0"/>
              <a:t> — In no way are any of the following rights affected by the license:</a:t>
            </a:r>
          </a:p>
          <a:p>
            <a:pPr lvl="1" eaLnBrk="1" hangingPunct="1">
              <a:defRPr/>
            </a:pPr>
            <a:r>
              <a:rPr lang="en-CA" sz="1000" dirty="0"/>
              <a:t>Your fair dealing or </a:t>
            </a:r>
            <a:r>
              <a:rPr lang="en-CA" sz="1000" b="1" u="sng" dirty="0"/>
              <a:t>fair use</a:t>
            </a:r>
            <a:r>
              <a:rPr lang="en-CA" sz="1000" dirty="0"/>
              <a:t> rights, or other applicable copyright exceptions and limitations;</a:t>
            </a:r>
          </a:p>
          <a:p>
            <a:pPr lvl="1" eaLnBrk="1" hangingPunct="1">
              <a:defRPr/>
            </a:pPr>
            <a:r>
              <a:rPr lang="en-CA" sz="1000" dirty="0"/>
              <a:t>The author's </a:t>
            </a:r>
            <a:r>
              <a:rPr lang="en-CA" sz="1000" b="1" u="sng" dirty="0"/>
              <a:t>moral</a:t>
            </a:r>
            <a:r>
              <a:rPr lang="en-CA" sz="1000" dirty="0"/>
              <a:t> rights;</a:t>
            </a:r>
          </a:p>
          <a:p>
            <a:pPr lvl="1" eaLnBrk="1" hangingPunct="1">
              <a:defRPr/>
            </a:pPr>
            <a:r>
              <a:rPr lang="en-CA" sz="1000" dirty="0"/>
              <a:t>Rights other persons may have either in the work itself or in how the work is used, such </a:t>
            </a:r>
            <a:r>
              <a:rPr lang="en-CA" sz="1000" dirty="0" smtClean="0"/>
              <a:t>as </a:t>
            </a:r>
            <a:r>
              <a:rPr lang="en-CA" sz="1000" b="1" u="sng" dirty="0" smtClean="0"/>
              <a:t>publicity</a:t>
            </a:r>
            <a:r>
              <a:rPr lang="en-CA" sz="1000" dirty="0"/>
              <a:t> or privacy rights.</a:t>
            </a:r>
          </a:p>
          <a:p>
            <a:pPr marL="0" indent="0" eaLnBrk="1" hangingPunct="1">
              <a:defRPr/>
            </a:pPr>
            <a:r>
              <a:rPr lang="en-CA" sz="1000" b="1" dirty="0"/>
              <a:t>Notice</a:t>
            </a:r>
            <a:r>
              <a:rPr lang="en-CA" sz="1000" dirty="0"/>
              <a:t> — For any reuse or distribution, you must make clear to others the license terms of this work. The best way to do this is with a link to this web page.</a:t>
            </a:r>
          </a:p>
        </p:txBody>
      </p:sp>
      <p:pic>
        <p:nvPicPr>
          <p:cNvPr id="44036" name="Picture 6" descr="http://i.creativecommons.org/l/by-nc-sa/3.0/88x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9563" y="315913"/>
            <a:ext cx="2046287"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3213100"/>
            <a:ext cx="287338"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038"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88" y="2635250"/>
            <a:ext cx="284162"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039"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788" y="3527425"/>
            <a:ext cx="258762" cy="24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02394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1026"/>
          <p:cNvSpPr>
            <a:spLocks noChangeArrowheads="1"/>
          </p:cNvSpPr>
          <p:nvPr/>
        </p:nvSpPr>
        <p:spPr bwMode="auto">
          <a:xfrm>
            <a:off x="2133600" y="1752600"/>
            <a:ext cx="893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a:latin typeface="Arial" charset="0"/>
              </a:rPr>
              <a:t>Screen 1</a:t>
            </a:r>
          </a:p>
        </p:txBody>
      </p:sp>
      <p:sp>
        <p:nvSpPr>
          <p:cNvPr id="9219" name="Rectangle 1027"/>
          <p:cNvSpPr>
            <a:spLocks noChangeArrowheads="1"/>
          </p:cNvSpPr>
          <p:nvPr/>
        </p:nvSpPr>
        <p:spPr bwMode="auto">
          <a:xfrm>
            <a:off x="2057400" y="5181600"/>
            <a:ext cx="893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sz="1400">
                <a:latin typeface="Arial" charset="0"/>
              </a:rPr>
              <a:t>Screen 2</a:t>
            </a:r>
          </a:p>
        </p:txBody>
      </p:sp>
      <p:sp>
        <p:nvSpPr>
          <p:cNvPr id="9220" name="Rectangle 1028"/>
          <p:cNvSpPr>
            <a:spLocks noGrp="1" noChangeArrowheads="1"/>
          </p:cNvSpPr>
          <p:nvPr>
            <p:ph type="title"/>
          </p:nvPr>
        </p:nvSpPr>
        <p:spPr>
          <a:noFill/>
        </p:spPr>
        <p:txBody>
          <a:bodyPr lIns="92075" tIns="46038" rIns="92075" bIns="46038"/>
          <a:lstStyle/>
          <a:p>
            <a:pPr eaLnBrk="1" hangingPunct="1"/>
            <a:r>
              <a:rPr lang="en-US" smtClean="0"/>
              <a:t>Cheap Shop</a:t>
            </a:r>
          </a:p>
        </p:txBody>
      </p:sp>
      <p:pic>
        <p:nvPicPr>
          <p:cNvPr id="9221" name="Picture 1029" descr="cheapshop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28600"/>
            <a:ext cx="5753100"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030" descr="cheapshop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4572000"/>
            <a:ext cx="577215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Seat-of-your-pants interface design</a:t>
            </a:r>
          </a:p>
        </p:txBody>
      </p:sp>
      <p:sp>
        <p:nvSpPr>
          <p:cNvPr id="10243" name="Rectangle 3"/>
          <p:cNvSpPr>
            <a:spLocks noGrp="1" noChangeArrowheads="1"/>
          </p:cNvSpPr>
          <p:nvPr>
            <p:ph idx="1"/>
          </p:nvPr>
        </p:nvSpPr>
        <p:spPr/>
        <p:txBody>
          <a:bodyPr/>
          <a:lstStyle/>
          <a:p>
            <a:pPr marL="0" indent="0" eaLnBrk="1" hangingPunct="1"/>
            <a:r>
              <a:rPr lang="en-US" dirty="0" smtClean="0"/>
              <a:t>Is cheap shop a good or bad interface? </a:t>
            </a:r>
          </a:p>
          <a:p>
            <a:pPr lvl="1" eaLnBrk="1" hangingPunct="1"/>
            <a:r>
              <a:rPr lang="en-US" dirty="0" smtClean="0"/>
              <a:t>do you go by gut feel?</a:t>
            </a:r>
          </a:p>
          <a:p>
            <a:pPr lvl="1" eaLnBrk="1" hangingPunct="1"/>
            <a:r>
              <a:rPr lang="en-US" dirty="0" smtClean="0"/>
              <a:t>do you go by how it looks?</a:t>
            </a:r>
          </a:p>
          <a:p>
            <a:pPr lvl="1" eaLnBrk="1" hangingPunct="1"/>
            <a:r>
              <a:rPr lang="en-US" dirty="0" smtClean="0"/>
              <a:t>do you judge it by familiarity to other interfaces?</a:t>
            </a:r>
          </a:p>
          <a:p>
            <a:pPr lvl="1" eaLnBrk="1" hangingPunct="1"/>
            <a:r>
              <a:rPr lang="en-US" dirty="0" smtClean="0"/>
              <a:t>if there are problems, are they minor or serious?</a:t>
            </a:r>
          </a:p>
          <a:p>
            <a:pPr lvl="1" eaLnBrk="1" hangingPunct="1"/>
            <a:r>
              <a:rPr lang="en-US" dirty="0" smtClean="0"/>
              <a:t>did you miss anything that you really shouldn’t have?</a:t>
            </a:r>
          </a:p>
          <a:p>
            <a:pPr lvl="1" eaLnBrk="1" hangingPunct="1"/>
            <a:r>
              <a:rPr lang="en-US" dirty="0" smtClean="0"/>
              <a:t>is your opinion correct? </a:t>
            </a:r>
          </a:p>
          <a:p>
            <a:pPr lvl="1" eaLnBrk="1" hangingPunct="1"/>
            <a:r>
              <a:rPr lang="en-US" dirty="0" smtClean="0"/>
              <a:t>how can you tell?</a:t>
            </a:r>
          </a:p>
          <a:p>
            <a:pPr lvl="1" eaLnBrk="1" hangingPunct="1"/>
            <a:endParaRPr lang="en-US" dirty="0" smtClean="0"/>
          </a:p>
          <a:p>
            <a:pPr marL="0" indent="0" eaLnBrk="1" hangingPunct="1"/>
            <a:r>
              <a:rPr lang="en-US" dirty="0" smtClean="0"/>
              <a:t>Alternative: are there methods where you can</a:t>
            </a:r>
          </a:p>
          <a:p>
            <a:pPr lvl="1" eaLnBrk="1" hangingPunct="1"/>
            <a:r>
              <a:rPr lang="en-US" dirty="0" smtClean="0"/>
              <a:t>systematically determine if this interface matches the needs of its end users?</a:t>
            </a:r>
          </a:p>
          <a:p>
            <a:pPr lvl="1" eaLnBrk="1" hangingPunct="1"/>
            <a:r>
              <a:rPr lang="en-US" dirty="0" smtClean="0"/>
              <a:t>systematically discover the usability bugs?</a:t>
            </a:r>
          </a:p>
          <a:p>
            <a:pPr lvl="1"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p:txBody>
          <a:bodyPr/>
          <a:lstStyle/>
          <a:p>
            <a:pPr eaLnBrk="1" hangingPunct="1"/>
            <a:r>
              <a:rPr lang="en-US" smtClean="0"/>
              <a:t>Requirements analysis</a:t>
            </a:r>
          </a:p>
        </p:txBody>
      </p:sp>
      <p:sp>
        <p:nvSpPr>
          <p:cNvPr id="11267" name="Rectangle 13"/>
          <p:cNvSpPr>
            <a:spLocks noGrp="1" noChangeArrowheads="1"/>
          </p:cNvSpPr>
          <p:nvPr>
            <p:ph idx="1"/>
          </p:nvPr>
        </p:nvSpPr>
        <p:spPr/>
        <p:txBody>
          <a:bodyPr/>
          <a:lstStyle/>
          <a:p>
            <a:pPr marL="0" indent="0" eaLnBrk="1" hangingPunct="1"/>
            <a:r>
              <a:rPr lang="en-US" smtClean="0"/>
              <a:t>A software perspective</a:t>
            </a:r>
          </a:p>
          <a:p>
            <a:pPr lvl="1" eaLnBrk="1" hangingPunct="1"/>
            <a:r>
              <a:rPr lang="en-US" smtClean="0"/>
              <a:t>exactly what functions should the system have?</a:t>
            </a:r>
          </a:p>
          <a:p>
            <a:pPr marL="0" indent="0" eaLnBrk="1" hangingPunct="1"/>
            <a:endParaRPr lang="en-US" smtClean="0"/>
          </a:p>
          <a:p>
            <a:pPr marL="0" indent="0" eaLnBrk="1" hangingPunct="1"/>
            <a:endParaRPr lang="en-US" smtClean="0"/>
          </a:p>
        </p:txBody>
      </p:sp>
      <p:sp>
        <p:nvSpPr>
          <p:cNvPr id="11268" name="Text Box 5"/>
          <p:cNvSpPr txBox="1">
            <a:spLocks noChangeArrowheads="1"/>
          </p:cNvSpPr>
          <p:nvPr/>
        </p:nvSpPr>
        <p:spPr bwMode="auto">
          <a:xfrm>
            <a:off x="2916238" y="4941888"/>
            <a:ext cx="2819400" cy="1281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b="1">
                <a:latin typeface="Arial" charset="0"/>
              </a:rPr>
              <a:t>The User</a:t>
            </a:r>
            <a:br>
              <a:rPr lang="en-US" b="1">
                <a:latin typeface="Arial" charset="0"/>
              </a:rPr>
            </a:br>
            <a:r>
              <a:rPr lang="en-US" sz="1800">
                <a:solidFill>
                  <a:srgbClr val="000066"/>
                </a:solidFill>
                <a:latin typeface="Arial" charset="0"/>
              </a:rPr>
              <a:t>a person who will mould themselves to fit your system</a:t>
            </a:r>
            <a:r>
              <a:rPr lang="en-US" sz="1800">
                <a:latin typeface="Arial" charset="0"/>
              </a:rPr>
              <a:t> </a:t>
            </a:r>
          </a:p>
        </p:txBody>
      </p:sp>
      <p:pic>
        <p:nvPicPr>
          <p:cNvPr id="11269" name="Picture 8" descr="PE06265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88" y="3789363"/>
            <a:ext cx="2205037"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2290" name="Picture 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4005263"/>
            <a:ext cx="3221037" cy="241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1" name="Text Box 8"/>
          <p:cNvSpPr txBox="1">
            <a:spLocks noChangeArrowheads="1"/>
          </p:cNvSpPr>
          <p:nvPr/>
        </p:nvSpPr>
        <p:spPr bwMode="auto">
          <a:xfrm>
            <a:off x="3924300" y="5229225"/>
            <a:ext cx="2971800" cy="128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a:spcBef>
                <a:spcPct val="50000"/>
              </a:spcBef>
            </a:pPr>
            <a:r>
              <a:rPr lang="en-US" b="1">
                <a:latin typeface="Arial" charset="0"/>
              </a:rPr>
              <a:t>Mary Franklin </a:t>
            </a:r>
            <a:r>
              <a:rPr lang="en-US">
                <a:latin typeface="Arial" charset="0"/>
              </a:rPr>
              <a:t/>
            </a:r>
            <a:br>
              <a:rPr lang="en-US">
                <a:latin typeface="Arial" charset="0"/>
              </a:rPr>
            </a:br>
            <a:r>
              <a:rPr lang="en-US" sz="1800">
                <a:solidFill>
                  <a:srgbClr val="000066"/>
                </a:solidFill>
                <a:latin typeface="Arial" charset="0"/>
              </a:rPr>
              <a:t>a real person with real constraints trying to get her job done</a:t>
            </a:r>
            <a:r>
              <a:rPr lang="en-US" sz="1800">
                <a:latin typeface="Arial" charset="0"/>
              </a:rPr>
              <a:t> </a:t>
            </a:r>
          </a:p>
        </p:txBody>
      </p:sp>
      <p:sp>
        <p:nvSpPr>
          <p:cNvPr id="12292" name="Rectangle 3"/>
          <p:cNvSpPr>
            <a:spLocks noGrp="1" noChangeArrowheads="1"/>
          </p:cNvSpPr>
          <p:nvPr>
            <p:ph type="title"/>
          </p:nvPr>
        </p:nvSpPr>
        <p:spPr/>
        <p:txBody>
          <a:bodyPr/>
          <a:lstStyle/>
          <a:p>
            <a:pPr eaLnBrk="1" hangingPunct="1"/>
            <a:r>
              <a:rPr lang="en-US" smtClean="0"/>
              <a:t>Requirements analysis</a:t>
            </a:r>
          </a:p>
        </p:txBody>
      </p:sp>
      <p:sp>
        <p:nvSpPr>
          <p:cNvPr id="12293" name="Rectangle 4"/>
          <p:cNvSpPr>
            <a:spLocks noGrp="1" noChangeArrowheads="1"/>
          </p:cNvSpPr>
          <p:nvPr>
            <p:ph idx="1"/>
          </p:nvPr>
        </p:nvSpPr>
        <p:spPr/>
        <p:txBody>
          <a:bodyPr/>
          <a:lstStyle/>
          <a:p>
            <a:pPr marL="0" indent="0" eaLnBrk="1" hangingPunct="1"/>
            <a:r>
              <a:rPr lang="en-US" smtClean="0"/>
              <a:t>An end-user’s perspective</a:t>
            </a:r>
          </a:p>
          <a:p>
            <a:pPr lvl="1" eaLnBrk="1" hangingPunct="1"/>
            <a:r>
              <a:rPr lang="en-US" smtClean="0"/>
              <a:t>exactly who would use the system to do exactly what?</a:t>
            </a:r>
          </a:p>
          <a:p>
            <a:pPr lvl="1" eaLnBrk="1" hangingPunct="1"/>
            <a:endParaRPr lang="en-US" smtClean="0"/>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title"/>
          </p:nvPr>
        </p:nvSpPr>
        <p:spPr/>
        <p:txBody>
          <a:bodyPr/>
          <a:lstStyle/>
          <a:p>
            <a:pPr eaLnBrk="1" hangingPunct="1"/>
            <a:r>
              <a:rPr lang="en-US" smtClean="0"/>
              <a:t>Task Centered System Design</a:t>
            </a:r>
          </a:p>
        </p:txBody>
      </p:sp>
      <p:sp>
        <p:nvSpPr>
          <p:cNvPr id="13315" name="Rectangle 7"/>
          <p:cNvSpPr>
            <a:spLocks noGrp="1" noChangeArrowheads="1"/>
          </p:cNvSpPr>
          <p:nvPr>
            <p:ph idx="1"/>
          </p:nvPr>
        </p:nvSpPr>
        <p:spPr/>
        <p:txBody>
          <a:bodyPr/>
          <a:lstStyle/>
          <a:p>
            <a:pPr marL="0" indent="0" eaLnBrk="1" hangingPunct="1"/>
            <a:r>
              <a:rPr lang="en-US" smtClean="0"/>
              <a:t>An end-users perspective</a:t>
            </a:r>
          </a:p>
          <a:p>
            <a:pPr lvl="1" eaLnBrk="1" hangingPunct="1"/>
            <a:r>
              <a:rPr lang="en-US" smtClean="0"/>
              <a:t>exactly who would use the system to do exactly what?</a:t>
            </a:r>
            <a:br>
              <a:rPr lang="en-US" smtClean="0"/>
            </a:br>
            <a:endParaRPr lang="en-US" sz="1200" smtClean="0"/>
          </a:p>
          <a:p>
            <a:pPr marL="0" indent="0" eaLnBrk="1" hangingPunct="1"/>
            <a:r>
              <a:rPr lang="en-US" sz="2000" b="1" smtClean="0"/>
              <a:t>Phases:</a:t>
            </a:r>
          </a:p>
          <a:p>
            <a:pPr marL="0" indent="0" eaLnBrk="1" hangingPunct="1"/>
            <a:r>
              <a:rPr lang="en-US" sz="2000" smtClean="0"/>
              <a:t>1. Identification</a:t>
            </a:r>
          </a:p>
          <a:p>
            <a:pPr lvl="1" eaLnBrk="1" hangingPunct="1">
              <a:buFontTx/>
              <a:buNone/>
            </a:pPr>
            <a:r>
              <a:rPr lang="en-US" sz="1800" smtClean="0"/>
              <a:t>   identify </a:t>
            </a:r>
            <a:r>
              <a:rPr lang="en-US" sz="1800" b="1" i="1" smtClean="0"/>
              <a:t>specific users</a:t>
            </a:r>
            <a:r>
              <a:rPr lang="en-US" sz="1800" smtClean="0"/>
              <a:t> and articulate their </a:t>
            </a:r>
            <a:r>
              <a:rPr lang="en-US" sz="1800" b="1" i="1" smtClean="0"/>
              <a:t>concrete tasks</a:t>
            </a:r>
          </a:p>
          <a:p>
            <a:pPr marL="0" indent="0" eaLnBrk="1" hangingPunct="1"/>
            <a:r>
              <a:rPr lang="en-US" sz="1200" smtClean="0"/>
              <a:t/>
            </a:r>
            <a:br>
              <a:rPr lang="en-US" sz="1200" smtClean="0"/>
            </a:br>
            <a:r>
              <a:rPr lang="en-US" sz="2000" smtClean="0"/>
              <a:t>2. Requirements</a:t>
            </a:r>
          </a:p>
          <a:p>
            <a:pPr lvl="1" eaLnBrk="1" hangingPunct="1">
              <a:buFontTx/>
              <a:buNone/>
            </a:pPr>
            <a:r>
              <a:rPr lang="en-US" sz="1800" smtClean="0"/>
              <a:t>   decide which of these tasks and users the design will support</a:t>
            </a:r>
          </a:p>
          <a:p>
            <a:pPr marL="0" indent="0" eaLnBrk="1" hangingPunct="1"/>
            <a:r>
              <a:rPr lang="en-US" sz="1200" smtClean="0"/>
              <a:t/>
            </a:r>
            <a:br>
              <a:rPr lang="en-US" sz="1200" smtClean="0"/>
            </a:br>
            <a:r>
              <a:rPr lang="en-US" sz="2000" smtClean="0"/>
              <a:t>3. Design</a:t>
            </a:r>
          </a:p>
          <a:p>
            <a:pPr lvl="1" eaLnBrk="1" hangingPunct="1">
              <a:buFontTx/>
              <a:buNone/>
            </a:pPr>
            <a:r>
              <a:rPr lang="en-US" sz="1800" smtClean="0"/>
              <a:t>   base design representation &amp; dialog sequences on these tasks</a:t>
            </a:r>
          </a:p>
          <a:p>
            <a:pPr marL="0" indent="0" eaLnBrk="1" hangingPunct="1"/>
            <a:r>
              <a:rPr lang="en-US" sz="1200" smtClean="0"/>
              <a:t/>
            </a:r>
            <a:br>
              <a:rPr lang="en-US" sz="1200" smtClean="0"/>
            </a:br>
            <a:r>
              <a:rPr lang="en-US" sz="2000" smtClean="0"/>
              <a:t>4. Walkthrough Evaluations</a:t>
            </a:r>
          </a:p>
          <a:p>
            <a:pPr lvl="1" eaLnBrk="1" hangingPunct="1">
              <a:buFontTx/>
              <a:buNone/>
            </a:pPr>
            <a:r>
              <a:rPr lang="en-US" sz="1800" smtClean="0"/>
              <a:t>   using your design, walk through these tasks to test the interface</a:t>
            </a:r>
          </a:p>
        </p:txBody>
      </p:sp>
      <p:sp>
        <p:nvSpPr>
          <p:cNvPr id="13316" name="Rectangle 8"/>
          <p:cNvSpPr>
            <a:spLocks noChangeArrowheads="1"/>
          </p:cNvSpPr>
          <p:nvPr/>
        </p:nvSpPr>
        <p:spPr bwMode="auto">
          <a:xfrm>
            <a:off x="0" y="6597650"/>
            <a:ext cx="7119938" cy="20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lnSpc>
                <a:spcPct val="90000"/>
              </a:lnSpc>
              <a:spcBef>
                <a:spcPct val="10000"/>
              </a:spcBef>
              <a:buSzPct val="100000"/>
            </a:pPr>
            <a:r>
              <a:rPr lang="en-US" sz="800">
                <a:solidFill>
                  <a:schemeClr val="bg2"/>
                </a:solidFill>
                <a:latin typeface="Verdana" pitchFamily="34" charset="0"/>
              </a:rPr>
              <a:t>Adapted from Lewis, C. and Rieman, J. (1993) Task-Centered User Interface Design:  A Practical Introduction. http://hcibib.org/tcuid/ </a:t>
            </a:r>
            <a:endParaRPr lang="en-CA" sz="800">
              <a:solidFill>
                <a:schemeClr val="bg2"/>
              </a:solidFill>
              <a:latin typeface="Verdana" pitchFamily="34" charset="0"/>
            </a:endParaRPr>
          </a:p>
        </p:txBody>
      </p:sp>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lIns="92075" tIns="46038" rIns="92075" bIns="46038"/>
          <a:lstStyle/>
          <a:p>
            <a:pPr eaLnBrk="1" hangingPunct="1"/>
            <a:r>
              <a:rPr lang="en-US" smtClean="0"/>
              <a:t>Foreshadowing…</a:t>
            </a:r>
          </a:p>
        </p:txBody>
      </p:sp>
      <p:sp>
        <p:nvSpPr>
          <p:cNvPr id="14339" name="Rectangle 3"/>
          <p:cNvSpPr>
            <a:spLocks noGrp="1" noChangeArrowheads="1"/>
          </p:cNvSpPr>
          <p:nvPr>
            <p:ph idx="1"/>
          </p:nvPr>
        </p:nvSpPr>
        <p:spPr/>
        <p:txBody>
          <a:bodyPr lIns="92075" tIns="46038" rIns="92075" bIns="46038"/>
          <a:lstStyle/>
          <a:p>
            <a:pPr marL="0" indent="0" eaLnBrk="1" hangingPunct="1"/>
            <a:r>
              <a:rPr lang="en-US" sz="1800" b="1" smtClean="0"/>
              <a:t>Task example 1</a:t>
            </a:r>
            <a:br>
              <a:rPr lang="en-US" sz="1800" b="1" smtClean="0"/>
            </a:br>
            <a:endParaRPr lang="en-US" sz="1100" b="1" smtClean="0"/>
          </a:p>
          <a:p>
            <a:pPr lvl="1" eaLnBrk="1" hangingPunct="1">
              <a:lnSpc>
                <a:spcPct val="90000"/>
              </a:lnSpc>
            </a:pPr>
            <a:r>
              <a:rPr lang="en-US" sz="1800" smtClean="0"/>
              <a:t>Fred Johnson, who is caring for his demanding toddler son, wants a good quality umbrella stroller (red is preferred, but blue is acceptable). </a:t>
            </a:r>
            <a:br>
              <a:rPr lang="en-US" sz="1800" smtClean="0"/>
            </a:br>
            <a:endParaRPr lang="en-US" sz="1800" smtClean="0"/>
          </a:p>
          <a:p>
            <a:pPr lvl="1" eaLnBrk="1" hangingPunct="1">
              <a:lnSpc>
                <a:spcPct val="90000"/>
              </a:lnSpc>
            </a:pPr>
            <a:r>
              <a:rPr lang="en-US" sz="1800" smtClean="0"/>
              <a:t>He browses the catalog and chooses the JPG stroller </a:t>
            </a:r>
            <a:br>
              <a:rPr lang="en-US" sz="1800" smtClean="0"/>
            </a:br>
            <a:r>
              <a:rPr lang="en-US" sz="1800" smtClean="0"/>
              <a:t>(cost $98. item code 323 066 697). </a:t>
            </a:r>
            <a:br>
              <a:rPr lang="en-US" sz="1800" smtClean="0"/>
            </a:br>
            <a:endParaRPr lang="en-US" sz="1800" smtClean="0"/>
          </a:p>
          <a:p>
            <a:pPr lvl="1" eaLnBrk="1" hangingPunct="1">
              <a:lnSpc>
                <a:spcPct val="90000"/>
              </a:lnSpc>
            </a:pPr>
            <a:r>
              <a:rPr lang="en-US" sz="1800" smtClean="0"/>
              <a:t>He pays for it in cash, and uses it immediately. </a:t>
            </a:r>
            <a:br>
              <a:rPr lang="en-US" sz="1800" smtClean="0"/>
            </a:br>
            <a:endParaRPr lang="en-US" sz="1800" smtClean="0"/>
          </a:p>
          <a:p>
            <a:pPr lvl="1" eaLnBrk="1" hangingPunct="1">
              <a:lnSpc>
                <a:spcPct val="90000"/>
              </a:lnSpc>
            </a:pPr>
            <a:r>
              <a:rPr lang="en-US" sz="1800" smtClean="0"/>
              <a:t>Fred is a first-time customer to this store. </a:t>
            </a:r>
            <a:br>
              <a:rPr lang="en-US" sz="1800" smtClean="0"/>
            </a:br>
            <a:r>
              <a:rPr lang="en-US" sz="1800" smtClean="0"/>
              <a:t>He has little computer experience.</a:t>
            </a:r>
            <a:br>
              <a:rPr lang="en-US" sz="1800" smtClean="0"/>
            </a:br>
            <a:r>
              <a:rPr lang="en-US" sz="1800" smtClean="0"/>
              <a:t>He types very slowly with one finger. </a:t>
            </a:r>
            <a:br>
              <a:rPr lang="en-US" sz="1800" smtClean="0"/>
            </a:br>
            <a:r>
              <a:rPr lang="en-US" sz="1800" smtClean="0"/>
              <a:t>He lives nearby on  Dear Bottom Avenue NW.</a:t>
            </a:r>
          </a:p>
        </p:txBody>
      </p:sp>
      <p:pic>
        <p:nvPicPr>
          <p:cNvPr id="14340" name="Picture 4" descr="j01008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333375"/>
            <a:ext cx="1236662" cy="17557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4341" name="Text Box 5"/>
          <p:cNvSpPr txBox="1">
            <a:spLocks noChangeArrowheads="1"/>
          </p:cNvSpPr>
          <p:nvPr/>
        </p:nvSpPr>
        <p:spPr bwMode="auto">
          <a:xfrm>
            <a:off x="6600825" y="338138"/>
            <a:ext cx="2232025" cy="17351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tabLst>
                <a:tab pos="1878013" algn="r"/>
              </a:tabLst>
              <a:defRPr sz="2400">
                <a:solidFill>
                  <a:schemeClr val="tx1"/>
                </a:solidFill>
                <a:latin typeface="Comic Sans MS" pitchFamily="66" charset="0"/>
              </a:defRPr>
            </a:lvl1pPr>
            <a:lvl2pPr marL="742950" indent="-285750" eaLnBrk="0" hangingPunct="0">
              <a:tabLst>
                <a:tab pos="1878013" algn="r"/>
              </a:tabLst>
              <a:defRPr sz="2400">
                <a:solidFill>
                  <a:schemeClr val="tx1"/>
                </a:solidFill>
                <a:latin typeface="Comic Sans MS" pitchFamily="66" charset="0"/>
              </a:defRPr>
            </a:lvl2pPr>
            <a:lvl3pPr marL="1143000" indent="-228600" eaLnBrk="0" hangingPunct="0">
              <a:tabLst>
                <a:tab pos="1878013" algn="r"/>
              </a:tabLst>
              <a:defRPr sz="2400">
                <a:solidFill>
                  <a:schemeClr val="tx1"/>
                </a:solidFill>
                <a:latin typeface="Comic Sans MS" pitchFamily="66" charset="0"/>
              </a:defRPr>
            </a:lvl3pPr>
            <a:lvl4pPr marL="1600200" indent="-228600" eaLnBrk="0" hangingPunct="0">
              <a:tabLst>
                <a:tab pos="1878013" algn="r"/>
              </a:tabLst>
              <a:defRPr sz="2400">
                <a:solidFill>
                  <a:schemeClr val="tx1"/>
                </a:solidFill>
                <a:latin typeface="Comic Sans MS" pitchFamily="66" charset="0"/>
              </a:defRPr>
            </a:lvl4pPr>
            <a:lvl5pPr marL="2057400" indent="-228600" eaLnBrk="0" hangingPunct="0">
              <a:tabLst>
                <a:tab pos="1878013" algn="r"/>
              </a:tabLst>
              <a:defRPr sz="2400">
                <a:solidFill>
                  <a:schemeClr val="tx1"/>
                </a:solidFill>
                <a:latin typeface="Comic Sans MS" pitchFamily="66" charset="0"/>
              </a:defRPr>
            </a:lvl5pPr>
            <a:lvl6pPr marL="2514600" indent="-228600" eaLnBrk="0" fontAlgn="base" hangingPunct="0">
              <a:spcBef>
                <a:spcPct val="0"/>
              </a:spcBef>
              <a:spcAft>
                <a:spcPct val="0"/>
              </a:spcAft>
              <a:tabLst>
                <a:tab pos="1878013" algn="r"/>
              </a:tabLst>
              <a:defRPr sz="2400">
                <a:solidFill>
                  <a:schemeClr val="tx1"/>
                </a:solidFill>
                <a:latin typeface="Comic Sans MS" pitchFamily="66" charset="0"/>
              </a:defRPr>
            </a:lvl6pPr>
            <a:lvl7pPr marL="2971800" indent="-228600" eaLnBrk="0" fontAlgn="base" hangingPunct="0">
              <a:spcBef>
                <a:spcPct val="0"/>
              </a:spcBef>
              <a:spcAft>
                <a:spcPct val="0"/>
              </a:spcAft>
              <a:tabLst>
                <a:tab pos="1878013" algn="r"/>
              </a:tabLst>
              <a:defRPr sz="2400">
                <a:solidFill>
                  <a:schemeClr val="tx1"/>
                </a:solidFill>
                <a:latin typeface="Comic Sans MS" pitchFamily="66" charset="0"/>
              </a:defRPr>
            </a:lvl7pPr>
            <a:lvl8pPr marL="3429000" indent="-228600" eaLnBrk="0" fontAlgn="base" hangingPunct="0">
              <a:spcBef>
                <a:spcPct val="0"/>
              </a:spcBef>
              <a:spcAft>
                <a:spcPct val="0"/>
              </a:spcAft>
              <a:tabLst>
                <a:tab pos="1878013" algn="r"/>
              </a:tabLst>
              <a:defRPr sz="2400">
                <a:solidFill>
                  <a:schemeClr val="tx1"/>
                </a:solidFill>
                <a:latin typeface="Comic Sans MS" pitchFamily="66" charset="0"/>
              </a:defRPr>
            </a:lvl8pPr>
            <a:lvl9pPr marL="3886200" indent="-228600" eaLnBrk="0" fontAlgn="base" hangingPunct="0">
              <a:spcBef>
                <a:spcPct val="0"/>
              </a:spcBef>
              <a:spcAft>
                <a:spcPct val="0"/>
              </a:spcAft>
              <a:tabLst>
                <a:tab pos="1878013" algn="r"/>
              </a:tabLst>
              <a:defRPr sz="2400">
                <a:solidFill>
                  <a:schemeClr val="tx1"/>
                </a:solidFill>
                <a:latin typeface="Comic Sans MS" pitchFamily="66" charset="0"/>
              </a:defRPr>
            </a:lvl9pPr>
          </a:lstStyle>
          <a:p>
            <a:pPr eaLnBrk="1" hangingPunct="1"/>
            <a:r>
              <a:rPr lang="en-US" sz="1200" b="1">
                <a:latin typeface="Arial" charset="0"/>
              </a:rPr>
              <a:t>JPG Stroller. </a:t>
            </a:r>
            <a:r>
              <a:rPr lang="en-US" sz="1200">
                <a:latin typeface="Arial" charset="0"/>
              </a:rPr>
              <a:t>This well made but affordable Canadian stroller fits children between 1-3 years old. Its wheels roll well in light snow and mud.</a:t>
            </a:r>
          </a:p>
          <a:p>
            <a:pPr eaLnBrk="1" hangingPunct="1"/>
            <a:r>
              <a:rPr lang="en-US" sz="1200">
                <a:latin typeface="Arial" charset="0"/>
              </a:rPr>
              <a:t>	…</a:t>
            </a:r>
            <a:r>
              <a:rPr lang="en-US" sz="1200" b="1">
                <a:latin typeface="Arial" charset="0"/>
              </a:rPr>
              <a:t>$98.</a:t>
            </a:r>
          </a:p>
          <a:p>
            <a:pPr eaLnBrk="1" hangingPunct="1"/>
            <a:endParaRPr lang="en-US" sz="1200">
              <a:latin typeface="Arial" charset="0"/>
            </a:endParaRPr>
          </a:p>
          <a:p>
            <a:pPr eaLnBrk="1" hangingPunct="1"/>
            <a:r>
              <a:rPr lang="en-US" sz="1200">
                <a:latin typeface="Arial" charset="0"/>
              </a:rPr>
              <a:t>Red:  	</a:t>
            </a:r>
            <a:r>
              <a:rPr lang="en-US" sz="1200" b="1">
                <a:latin typeface="Arial" charset="0"/>
              </a:rPr>
              <a:t>323 066 697</a:t>
            </a:r>
            <a:endParaRPr lang="en-US" sz="1200">
              <a:latin typeface="Arial" charset="0"/>
            </a:endParaRPr>
          </a:p>
          <a:p>
            <a:pPr eaLnBrk="1" hangingPunct="1"/>
            <a:r>
              <a:rPr lang="en-US" sz="1200">
                <a:latin typeface="Arial" charset="0"/>
              </a:rPr>
              <a:t>Blue: 	</a:t>
            </a:r>
            <a:r>
              <a:rPr lang="en-US" sz="1200" b="1">
                <a:latin typeface="Arial" charset="0"/>
              </a:rPr>
              <a:t>323 066 698</a:t>
            </a:r>
            <a:r>
              <a:rPr lang="en-US" sz="1200">
                <a:latin typeface="Arial" charset="0"/>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hidgets">
  <a:themeElements>
    <a:clrScheme name="">
      <a:dk1>
        <a:srgbClr val="000000"/>
      </a:dk1>
      <a:lt1>
        <a:srgbClr val="FFFFAF"/>
      </a:lt1>
      <a:dk2>
        <a:srgbClr val="000000"/>
      </a:dk2>
      <a:lt2>
        <a:srgbClr val="808080"/>
      </a:lt2>
      <a:accent1>
        <a:srgbClr val="00CC99"/>
      </a:accent1>
      <a:accent2>
        <a:srgbClr val="3333CC"/>
      </a:accent2>
      <a:accent3>
        <a:srgbClr val="FFFFD4"/>
      </a:accent3>
      <a:accent4>
        <a:srgbClr val="000000"/>
      </a:accent4>
      <a:accent5>
        <a:srgbClr val="AAE2CA"/>
      </a:accent5>
      <a:accent6>
        <a:srgbClr val="2D2DB9"/>
      </a:accent6>
      <a:hlink>
        <a:srgbClr val="CCCCFF"/>
      </a:hlink>
      <a:folHlink>
        <a:srgbClr val="B2B2B2"/>
      </a:folHlink>
    </a:clrScheme>
    <a:fontScheme name="phidge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none" lIns="92075" tIns="46038" rIns="92075" bIns="46038"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none" lIns="92075" tIns="46038" rIns="92075" bIns="46038"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phidget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idget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idget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idget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idge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idge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idge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template-teaching</Template>
  <TotalTime>354</TotalTime>
  <Pages>6</Pages>
  <Words>1343</Words>
  <Application>Microsoft Macintosh PowerPoint</Application>
  <PresentationFormat>Letter Paper (8.5x11 in)</PresentationFormat>
  <Paragraphs>316</Paragraphs>
  <Slides>30</Slides>
  <Notes>15</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phidgets</vt:lpstr>
      <vt:lpstr>Task-Centered System Design</vt:lpstr>
      <vt:lpstr>Learning Objectives</vt:lpstr>
      <vt:lpstr>The Cheap Shop Catalog Store</vt:lpstr>
      <vt:lpstr>Cheap Shop</vt:lpstr>
      <vt:lpstr>Seat-of-your-pants interface design</vt:lpstr>
      <vt:lpstr>Requirements analysis</vt:lpstr>
      <vt:lpstr>Requirements analysis</vt:lpstr>
      <vt:lpstr>Task Centered System Design</vt:lpstr>
      <vt:lpstr>Foreshadowing…</vt:lpstr>
      <vt:lpstr>Foreshadowing…</vt:lpstr>
      <vt:lpstr>Phase 1: Identify users + tasks</vt:lpstr>
      <vt:lpstr>Phase 1: Identify users + tasks</vt:lpstr>
      <vt:lpstr>Phase 1: Identify users + tasks</vt:lpstr>
      <vt:lpstr>Phase 1: Identify users + tasks</vt:lpstr>
      <vt:lpstr>Phase 1: Developing good task examples</vt:lpstr>
      <vt:lpstr>Phase 1: Developing good task examples</vt:lpstr>
      <vt:lpstr>Phase 1: Developing good task examples</vt:lpstr>
      <vt:lpstr>Phase 1: Developing good task examples</vt:lpstr>
      <vt:lpstr>Phase 2: Requirements</vt:lpstr>
      <vt:lpstr>Phase 3: Design through Scenarios</vt:lpstr>
      <vt:lpstr>Phase 4: Walk-through Evaluation</vt:lpstr>
      <vt:lpstr>The Cheap Shop Catalog Store</vt:lpstr>
      <vt:lpstr>Developing task examples: Cheap Shop</vt:lpstr>
      <vt:lpstr>Developing task examples: Cheap Shop</vt:lpstr>
      <vt:lpstr>Developing task examples: Cheap Shop</vt:lpstr>
      <vt:lpstr>Developing task examples: Cheap Shop</vt:lpstr>
      <vt:lpstr>Developing task examples: Cheap Shop</vt:lpstr>
      <vt:lpstr>Developing task examples: Cheap Shop</vt:lpstr>
      <vt:lpstr>Learning Objectives</vt:lpstr>
      <vt:lpstr>Permissions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Task-Centered System Design</dc:title>
  <dc:creator>Saul Greenberg</dc:creator>
  <cp:lastModifiedBy>Tony Tang</cp:lastModifiedBy>
  <cp:revision>187</cp:revision>
  <cp:lastPrinted>2000-01-05T17:31:50Z</cp:lastPrinted>
  <dcterms:created xsi:type="dcterms:W3CDTF">1995-08-10T13:08:26Z</dcterms:created>
  <dcterms:modified xsi:type="dcterms:W3CDTF">2014-10-04T18:46:25Z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Greenberg_x000d_
Department of Computer Science_x000d_
University of Calgary_x000d_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