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4" r:id="rId3"/>
    <p:sldId id="257" r:id="rId4"/>
    <p:sldId id="262" r:id="rId5"/>
    <p:sldId id="264" r:id="rId6"/>
    <p:sldId id="285" r:id="rId7"/>
    <p:sldId id="268" r:id="rId8"/>
    <p:sldId id="266" r:id="rId9"/>
    <p:sldId id="270" r:id="rId10"/>
    <p:sldId id="265" r:id="rId11"/>
    <p:sldId id="271" r:id="rId12"/>
    <p:sldId id="275" r:id="rId13"/>
    <p:sldId id="276" r:id="rId14"/>
    <p:sldId id="288" r:id="rId15"/>
    <p:sldId id="290" r:id="rId16"/>
    <p:sldId id="291" r:id="rId17"/>
    <p:sldId id="286" r:id="rId18"/>
    <p:sldId id="28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9" autoAdjust="0"/>
    <p:restoredTop sz="77288" autoAdjust="0"/>
  </p:normalViewPr>
  <p:slideViewPr>
    <p:cSldViewPr snapToGrid="0" snapToObjects="1">
      <p:cViewPr varScale="1">
        <p:scale>
          <a:sx n="78" d="100"/>
          <a:sy n="78" d="100"/>
        </p:scale>
        <p:origin x="-9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28-09-14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28-09-14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www.gamasutra.com</a:t>
            </a:r>
            <a:r>
              <a:rPr lang="en-US" dirty="0" smtClean="0"/>
              <a:t>/blogs/</a:t>
            </a:r>
            <a:r>
              <a:rPr lang="en-US" dirty="0" err="1" smtClean="0"/>
              <a:t>HeatherChandler</a:t>
            </a:r>
            <a:r>
              <a:rPr lang="en-US" dirty="0" smtClean="0"/>
              <a:t>/20140731/222312/</a:t>
            </a:r>
            <a:r>
              <a:rPr lang="en-US" dirty="0" err="1" smtClean="0"/>
              <a:t>How_Prototyping_Saved_Our_Game.php</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133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p>
          <a:p>
            <a:r>
              <a:rPr lang="en-US" baseline="0" dirty="0" smtClean="0"/>
              <a:t>My suggestion: rather than choosing based on your gut, try it out! Your gut may be wrong, but you’d never know if you just went with your gut. If you can prototype several, then do 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www.csse.monash.edu.au</a:t>
            </a:r>
            <a:r>
              <a:rPr lang="en-US" dirty="0" smtClean="0"/>
              <a:t>/~</a:t>
            </a:r>
            <a:r>
              <a:rPr lang="en-US" dirty="0" err="1" smtClean="0"/>
              <a:t>aland</a:t>
            </a:r>
            <a:r>
              <a:rPr lang="en-US" dirty="0" smtClean="0"/>
              <a:t>/</a:t>
            </a:r>
            <a:r>
              <a:rPr lang="en-US" dirty="0" err="1" smtClean="0"/>
              <a:t>cycling.html</a:t>
            </a:r>
            <a:endParaRPr lang="en-US" dirty="0" smtClean="0"/>
          </a:p>
          <a:p>
            <a:endParaRPr lang="en-US" dirty="0" smtClean="0"/>
          </a:p>
          <a:p>
            <a:r>
              <a:rPr lang="en-US" dirty="0" smtClean="0"/>
              <a:t>This is a concept bike. The idea</a:t>
            </a:r>
            <a:r>
              <a:rPr lang="en-US" baseline="0" dirty="0" smtClean="0"/>
              <a:t> is to have </a:t>
            </a:r>
            <a:r>
              <a:rPr lang="en-US" baseline="0" dirty="0" err="1" smtClean="0"/>
              <a:t>hubless</a:t>
            </a:r>
            <a:r>
              <a:rPr lang="en-US" baseline="0" dirty="0" smtClean="0"/>
              <a:t>, magnetically suspended wheels, and a magnetic drive.</a:t>
            </a:r>
          </a:p>
          <a:p>
            <a:r>
              <a:rPr lang="en-US" baseline="0" dirty="0" smtClean="0"/>
              <a:t/>
            </a:r>
            <a:br>
              <a:rPr lang="en-US" baseline="0" dirty="0" smtClean="0"/>
            </a:br>
            <a:r>
              <a:rPr lang="en-US" baseline="0" dirty="0" smtClean="0"/>
              <a:t>Very cool idea, and this is perhaps a real prototype, or a vision prototype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www.howardmodels.com</a:t>
            </a:r>
            <a:r>
              <a:rPr lang="en-US" dirty="0" smtClean="0"/>
              <a:t>/architectural-models-07/</a:t>
            </a:r>
            <a:r>
              <a:rPr lang="en-US" dirty="0" err="1" smtClean="0"/>
              <a:t>reston</a:t>
            </a:r>
            <a:r>
              <a:rPr lang="en-US" dirty="0" smtClean="0"/>
              <a:t>/</a:t>
            </a:r>
            <a:r>
              <a:rPr lang="en-US" dirty="0" err="1" smtClean="0"/>
              <a:t>index.html</a:t>
            </a:r>
            <a:endParaRPr lang="en-US" dirty="0" smtClean="0"/>
          </a:p>
          <a:p>
            <a:endParaRPr lang="en-US" dirty="0" smtClean="0"/>
          </a:p>
          <a:p>
            <a:r>
              <a:rPr lang="en-US" dirty="0" smtClean="0"/>
              <a:t>This is an</a:t>
            </a:r>
            <a:r>
              <a:rPr lang="en-US" baseline="0" dirty="0" smtClean="0"/>
              <a:t> architectural prototype. I used to love looking at these things.</a:t>
            </a:r>
          </a:p>
          <a:p>
            <a:endParaRPr lang="en-US" baseline="0" dirty="0" smtClean="0"/>
          </a:p>
          <a:p>
            <a:r>
              <a:rPr lang="en-US" baseline="0" dirty="0" smtClean="0"/>
              <a:t>Anyway, in it, you </a:t>
            </a:r>
            <a:r>
              <a:rPr lang="en-US" baseline="0" dirty="0" err="1" smtClean="0"/>
              <a:t>cansee</a:t>
            </a:r>
            <a:r>
              <a:rPr lang="en-US" baseline="0" dirty="0" smtClean="0"/>
              <a:t> to scale what things would look like – sidewalk to doors, windows to building height, </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www.kmuise.com</a:t>
            </a:r>
            <a:r>
              <a:rPr lang="en-US" dirty="0" smtClean="0"/>
              <a:t>/design/portfolio/</a:t>
            </a:r>
            <a:r>
              <a:rPr lang="en-US" dirty="0" err="1" smtClean="0"/>
              <a:t>kurio.php</a:t>
            </a:r>
            <a:endParaRPr lang="en-US" dirty="0" smtClean="0"/>
          </a:p>
          <a:p>
            <a:endParaRPr lang="en-US" dirty="0" smtClean="0"/>
          </a:p>
          <a:p>
            <a:r>
              <a:rPr lang="en-US" dirty="0" smtClean="0"/>
              <a:t>This is a storyboard</a:t>
            </a:r>
            <a:r>
              <a:rPr lang="en-US" baseline="0" dirty="0" smtClean="0"/>
              <a:t> that expresses how people would interact in a new type of museum. IN it, what they do is to use these tangible objects that are like microphones, </a:t>
            </a:r>
            <a:r>
              <a:rPr lang="en-US" baseline="0" dirty="0" err="1" smtClean="0"/>
              <a:t>speakesr</a:t>
            </a:r>
            <a:r>
              <a:rPr lang="en-US" baseline="0" dirty="0" smtClean="0"/>
              <a:t> and cameras. There are digital tabletops and PDAs that work with these objects to help people better understand all the things that are going on in the museum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379707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while sketches are used to provoke, and to express a general idea, or to elicit response, a prototype</a:t>
            </a:r>
            <a:r>
              <a:rPr lang="en-US" baseline="0" dirty="0" smtClean="0"/>
              <a:t> is used to actually depict what is going on as someone imagines it. In some sense, it is more or less concrete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18017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28631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/wiki/Pointy-</a:t>
            </a:r>
            <a:r>
              <a:rPr lang="en-US" dirty="0" err="1" smtClean="0"/>
              <a:t>haired_Boss</a:t>
            </a:r>
            <a:endParaRPr lang="en-US" dirty="0" smtClean="0"/>
          </a:p>
          <a:p>
            <a:endParaRPr lang="en-US" dirty="0" smtClean="0"/>
          </a:p>
          <a:p>
            <a:r>
              <a:rPr lang="en-US" dirty="0" smtClean="0"/>
              <a:t>BUT, prototypes still give us an opportunity to at least shape the direction</a:t>
            </a:r>
            <a:r>
              <a:rPr lang="en-US" baseline="0" dirty="0" smtClean="0"/>
              <a:t> of things, certainly if not for this iteration, then to at least shape mindshare moving forward (i.e. move resources to your project/design idea for the future)</a:t>
            </a:r>
          </a:p>
          <a:p>
            <a:endParaRPr lang="en-US"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366533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28-09-14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28-09-14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28-09-14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28-09-14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28-09-14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28-09-14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28-09-14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28-09-14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28-09-14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28-09-14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28-09-14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28-09-14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Prototyping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Nicolai Marquardt,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prototype?</a:t>
            </a:r>
            <a:endParaRPr lang="en-US" dirty="0"/>
          </a:p>
        </p:txBody>
      </p:sp>
      <p:sp>
        <p:nvSpPr>
          <p:cNvPr id="7" name="Content Placeholder 6"/>
          <p:cNvSpPr>
            <a:spLocks noGrp="1"/>
          </p:cNvSpPr>
          <p:nvPr>
            <p:ph idx="1"/>
          </p:nvPr>
        </p:nvSpPr>
        <p:spPr>
          <a:xfrm>
            <a:off x="457200" y="1600201"/>
            <a:ext cx="8229600" cy="2122610"/>
          </a:xfrm>
        </p:spPr>
        <p:txBody>
          <a:bodyPr/>
          <a:lstStyle/>
          <a:p>
            <a:r>
              <a:rPr lang="en-US" dirty="0" smtClean="0"/>
              <a:t>To me, a prototype is defined less by form, and more by its function:</a:t>
            </a:r>
          </a:p>
          <a:p>
            <a:pPr lvl="1"/>
            <a:r>
              <a:rPr lang="en-US" dirty="0" smtClean="0"/>
              <a:t>A prototype expresses and realizes a design concept for the purpose of communication.</a:t>
            </a:r>
          </a:p>
        </p:txBody>
      </p:sp>
      <p:sp>
        <p:nvSpPr>
          <p:cNvPr id="5" name="Slide Number Placeholder 4"/>
          <p:cNvSpPr>
            <a:spLocks noGrp="1"/>
          </p:cNvSpPr>
          <p:nvPr>
            <p:ph type="sldNum" sz="quarter" idx="12"/>
          </p:nvPr>
        </p:nvSpPr>
        <p:spPr/>
        <p:txBody>
          <a:bodyPr/>
          <a:lstStyle/>
          <a:p>
            <a:fld id="{F5887A73-35C7-7A4B-A6C6-784A660F531C}" type="slidenum">
              <a:rPr lang="en-US" smtClean="0"/>
              <a:pPr/>
              <a:t>10</a:t>
            </a:fld>
            <a:endParaRPr lang="en-US"/>
          </a:p>
        </p:txBody>
      </p:sp>
      <p:sp>
        <p:nvSpPr>
          <p:cNvPr id="8" name="Content Placeholder 6"/>
          <p:cNvSpPr txBox="1">
            <a:spLocks/>
          </p:cNvSpPr>
          <p:nvPr/>
        </p:nvSpPr>
        <p:spPr>
          <a:xfrm>
            <a:off x="457200" y="4217358"/>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Prototype qualities</a:t>
            </a:r>
          </a:p>
          <a:p>
            <a:pPr lvl="1"/>
            <a:r>
              <a:rPr lang="en-US" dirty="0" smtClean="0"/>
              <a:t>Fast</a:t>
            </a:r>
          </a:p>
          <a:p>
            <a:pPr lvl="1"/>
            <a:r>
              <a:rPr lang="en-US" dirty="0" smtClean="0"/>
              <a:t>Disposable</a:t>
            </a:r>
          </a:p>
          <a:p>
            <a:pPr lvl="1"/>
            <a:r>
              <a:rPr lang="en-US" dirty="0" smtClean="0"/>
              <a:t>Focused</a:t>
            </a:r>
          </a:p>
        </p:txBody>
      </p:sp>
      <p:sp>
        <p:nvSpPr>
          <p:cNvPr id="9" name="Content Placeholder 6"/>
          <p:cNvSpPr txBox="1">
            <a:spLocks/>
          </p:cNvSpPr>
          <p:nvPr/>
        </p:nvSpPr>
        <p:spPr>
          <a:xfrm>
            <a:off x="4910498" y="4207340"/>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Role of prototypes</a:t>
            </a:r>
          </a:p>
          <a:p>
            <a:pPr lvl="1"/>
            <a:r>
              <a:rPr lang="en-US" dirty="0" smtClean="0"/>
              <a:t>Test | Get feedback</a:t>
            </a:r>
          </a:p>
          <a:p>
            <a:pPr lvl="1"/>
            <a:r>
              <a:rPr lang="en-US" dirty="0" smtClean="0"/>
              <a:t>Communicate</a:t>
            </a:r>
          </a:p>
          <a:p>
            <a:pPr lvl="1"/>
            <a:r>
              <a:rPr lang="en-US" dirty="0" smtClean="0"/>
              <a:t>Persuade</a:t>
            </a:r>
          </a:p>
        </p:txBody>
      </p:sp>
    </p:spTree>
    <p:extLst>
      <p:ext uri="{BB962C8B-B14F-4D97-AF65-F5344CB8AC3E}">
        <p14:creationId xmlns:p14="http://schemas.microsoft.com/office/powerpoint/2010/main" val="3971135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different kinds of prototypes</a:t>
            </a:r>
            <a:endParaRPr lang="en-US" dirty="0"/>
          </a:p>
        </p:txBody>
      </p:sp>
      <p:sp>
        <p:nvSpPr>
          <p:cNvPr id="3" name="Content Placeholder 2"/>
          <p:cNvSpPr>
            <a:spLocks noGrp="1"/>
          </p:cNvSpPr>
          <p:nvPr>
            <p:ph idx="1"/>
          </p:nvPr>
        </p:nvSpPr>
        <p:spPr/>
        <p:txBody>
          <a:bodyPr>
            <a:normAutofit/>
          </a:bodyPr>
          <a:lstStyle/>
          <a:p>
            <a:r>
              <a:rPr lang="en-US" dirty="0" smtClean="0"/>
              <a:t>Storyboards </a:t>
            </a:r>
            <a:r>
              <a:rPr lang="en-US" sz="2400" dirty="0" smtClean="0">
                <a:solidFill>
                  <a:srgbClr val="BFBFBF"/>
                </a:solidFill>
              </a:rPr>
              <a:t>» museum example | your tutorial</a:t>
            </a:r>
          </a:p>
          <a:p>
            <a:r>
              <a:rPr lang="en-US" dirty="0" smtClean="0"/>
              <a:t>PowerPoint slideshow </a:t>
            </a:r>
            <a:r>
              <a:rPr lang="en-US" sz="2400" dirty="0" smtClean="0">
                <a:solidFill>
                  <a:srgbClr val="BFBFBF"/>
                </a:solidFill>
              </a:rPr>
              <a:t>» you’ll see one Monday</a:t>
            </a:r>
            <a:endParaRPr lang="en-US" dirty="0" smtClean="0">
              <a:solidFill>
                <a:srgbClr val="BFBFBF"/>
              </a:solidFill>
            </a:endParaRPr>
          </a:p>
          <a:p>
            <a:r>
              <a:rPr lang="en-US" dirty="0" smtClean="0"/>
              <a:t>Video prototype </a:t>
            </a:r>
            <a:r>
              <a:rPr lang="en-US" sz="2400" dirty="0" smtClean="0">
                <a:solidFill>
                  <a:srgbClr val="BFBFBF"/>
                </a:solidFill>
              </a:rPr>
              <a:t>» login page video</a:t>
            </a:r>
          </a:p>
          <a:p>
            <a:r>
              <a:rPr lang="en-US" dirty="0" smtClean="0"/>
              <a:t>Paper prototype </a:t>
            </a:r>
            <a:r>
              <a:rPr lang="en-US" sz="2400" dirty="0" smtClean="0">
                <a:solidFill>
                  <a:srgbClr val="BFBFBF"/>
                </a:solidFill>
              </a:rPr>
              <a:t>» email system video</a:t>
            </a:r>
            <a:endParaRPr lang="en-US" dirty="0" smtClean="0">
              <a:solidFill>
                <a:srgbClr val="BFBFBF"/>
              </a:solidFill>
            </a:endParaRPr>
          </a:p>
          <a:p>
            <a:r>
              <a:rPr lang="en-US" dirty="0" smtClean="0"/>
              <a:t>Physical model </a:t>
            </a:r>
            <a:r>
              <a:rPr lang="en-US" sz="2400" dirty="0" smtClean="0">
                <a:solidFill>
                  <a:srgbClr val="BFBFBF"/>
                </a:solidFill>
              </a:rPr>
              <a:t>» little apartment building</a:t>
            </a:r>
          </a:p>
          <a:p>
            <a:r>
              <a:rPr lang="en-US" dirty="0" smtClean="0"/>
              <a:t>Software with limited functionality </a:t>
            </a:r>
            <a:r>
              <a:rPr lang="en-US" sz="2400" dirty="0" smtClean="0">
                <a:solidFill>
                  <a:srgbClr val="BFBFBF"/>
                </a:solidFill>
              </a:rPr>
              <a:t>» your project</a:t>
            </a:r>
          </a:p>
          <a:p>
            <a:r>
              <a:rPr lang="en-US" dirty="0" smtClean="0"/>
              <a:t>…</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41336535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prototyped?</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Task design &amp; user flow</a:t>
            </a:r>
          </a:p>
          <a:p>
            <a:pPr lvl="1"/>
            <a:r>
              <a:rPr lang="en-US" dirty="0" smtClean="0"/>
              <a:t>Based on expected tasks, what will the users see, what will they do?</a:t>
            </a:r>
          </a:p>
          <a:p>
            <a:r>
              <a:rPr lang="en-US" dirty="0" smtClean="0"/>
              <a:t>Screen layouts and information display</a:t>
            </a:r>
          </a:p>
          <a:p>
            <a:pPr lvl="1"/>
            <a:r>
              <a:rPr lang="en-US" dirty="0" smtClean="0"/>
              <a:t>How should information be laid out to provide information as users need it? How can this be optimized?</a:t>
            </a:r>
          </a:p>
          <a:p>
            <a:r>
              <a:rPr lang="en-US" dirty="0" smtClean="0"/>
              <a:t>Graphic design and look &amp; feel</a:t>
            </a:r>
          </a:p>
          <a:p>
            <a:pPr lvl="1"/>
            <a:r>
              <a:rPr lang="en-US" dirty="0" smtClean="0"/>
              <a:t>What should it look like?</a:t>
            </a:r>
          </a:p>
          <a:p>
            <a:r>
              <a:rPr lang="en-US" dirty="0"/>
              <a:t>Technical </a:t>
            </a:r>
            <a:r>
              <a:rPr lang="en-US" dirty="0" smtClean="0"/>
              <a:t>aspects</a:t>
            </a:r>
          </a:p>
          <a:p>
            <a:pPr lvl="1"/>
            <a:r>
              <a:rPr lang="en-US" dirty="0" smtClean="0"/>
              <a:t>Can we actually make this go?!</a:t>
            </a:r>
          </a:p>
          <a:p>
            <a:endParaRPr lang="en-US" dirty="0"/>
          </a:p>
          <a:p>
            <a:r>
              <a:rPr lang="en-US" dirty="0" smtClean="0"/>
              <a:t>* Start with controversial and critical areas (e.g. security)</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413147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prototyping method to choose?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Choose the method that works best for what you are trying to achieve (pragmatics).</a:t>
            </a:r>
          </a:p>
          <a:p>
            <a:r>
              <a:rPr lang="en-US" dirty="0" smtClean="0"/>
              <a:t>For example:</a:t>
            </a:r>
          </a:p>
          <a:p>
            <a:pPr lvl="1"/>
            <a:r>
              <a:rPr lang="en-US" dirty="0" smtClean="0"/>
              <a:t>User flow » </a:t>
            </a:r>
            <a:r>
              <a:rPr lang="en-US" dirty="0" smtClean="0">
                <a:solidFill>
                  <a:schemeClr val="bg1"/>
                </a:solidFill>
              </a:rPr>
              <a:t>storyboard</a:t>
            </a:r>
          </a:p>
          <a:p>
            <a:pPr lvl="1"/>
            <a:r>
              <a:rPr lang="en-US" dirty="0" smtClean="0"/>
              <a:t>Screen layouts/page flow » </a:t>
            </a:r>
            <a:r>
              <a:rPr lang="en-US" dirty="0" smtClean="0">
                <a:solidFill>
                  <a:srgbClr val="FFFFFF"/>
                </a:solidFill>
              </a:rPr>
              <a:t>paper prototypes</a:t>
            </a:r>
          </a:p>
          <a:p>
            <a:pPr lvl="1"/>
            <a:r>
              <a:rPr lang="en-US" dirty="0" smtClean="0"/>
              <a:t>Overall experience » </a:t>
            </a:r>
            <a:r>
              <a:rPr lang="en-US" dirty="0" smtClean="0">
                <a:solidFill>
                  <a:srgbClr val="FFFFFF"/>
                </a:solidFill>
              </a:rPr>
              <a:t>video prototype</a:t>
            </a:r>
          </a:p>
          <a:p>
            <a:pPr lvl="1"/>
            <a:r>
              <a:rPr lang="en-US" dirty="0" smtClean="0"/>
              <a:t>Look and feel » </a:t>
            </a:r>
            <a:r>
              <a:rPr lang="en-US" dirty="0" smtClean="0">
                <a:solidFill>
                  <a:srgbClr val="FFFFFF"/>
                </a:solidFill>
              </a:rPr>
              <a:t>PowerPoint or PSD</a:t>
            </a:r>
          </a:p>
          <a:p>
            <a:pPr lvl="1"/>
            <a:r>
              <a:rPr lang="en-US" dirty="0" smtClean="0"/>
              <a:t>Functionality » </a:t>
            </a:r>
            <a:r>
              <a:rPr lang="en-US" dirty="0" smtClean="0">
                <a:solidFill>
                  <a:srgbClr val="FFFFFF"/>
                </a:solidFill>
              </a:rPr>
              <a:t>software</a:t>
            </a:r>
          </a:p>
          <a:p>
            <a:pPr lvl="1"/>
            <a:r>
              <a:rPr lang="en-US" dirty="0" smtClean="0"/>
              <a:t>… etc.</a:t>
            </a:r>
          </a:p>
          <a:p>
            <a:r>
              <a:rPr lang="en-US" dirty="0" smtClean="0"/>
              <a:t>Alternately, maybe you are at different stages in the design. Early on, use techniques that are cheap and quick; later on, use techniques that give a stronger sense of finished idea.</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25342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vs. Lo </a:t>
            </a:r>
            <a:r>
              <a:rPr lang="en-US" dirty="0" smtClean="0"/>
              <a:t>Fidelity Prototypes</a:t>
            </a:r>
            <a:endParaRPr lang="en-US" dirty="0"/>
          </a:p>
        </p:txBody>
      </p:sp>
      <p:sp>
        <p:nvSpPr>
          <p:cNvPr id="3" name="Content Placeholder 2"/>
          <p:cNvSpPr>
            <a:spLocks noGrp="1"/>
          </p:cNvSpPr>
          <p:nvPr>
            <p:ph idx="1"/>
          </p:nvPr>
        </p:nvSpPr>
        <p:spPr/>
        <p:txBody>
          <a:bodyPr/>
          <a:lstStyle/>
          <a:p>
            <a:r>
              <a:rPr lang="en-US" dirty="0" smtClean="0"/>
              <a:t>Distinction: is the choice of medium close or far from that of final design? </a:t>
            </a:r>
            <a:r>
              <a:rPr lang="en-US" dirty="0" smtClean="0">
                <a:solidFill>
                  <a:schemeClr val="bg1">
                    <a:lumMod val="65000"/>
                  </a:schemeClr>
                </a:solidFill>
              </a:rPr>
              <a:t>(</a:t>
            </a:r>
            <a:r>
              <a:rPr lang="en-US" dirty="0" smtClean="0">
                <a:solidFill>
                  <a:schemeClr val="bg1">
                    <a:lumMod val="65000"/>
                  </a:schemeClr>
                </a:solidFill>
              </a:rPr>
              <a:t>e.g., </a:t>
            </a:r>
            <a:r>
              <a:rPr lang="en-US" dirty="0" smtClean="0">
                <a:solidFill>
                  <a:schemeClr val="bg1">
                    <a:lumMod val="65000"/>
                  </a:schemeClr>
                </a:solidFill>
              </a:rPr>
              <a:t>high </a:t>
            </a:r>
            <a:r>
              <a:rPr lang="en-US" dirty="0" smtClean="0">
                <a:solidFill>
                  <a:schemeClr val="bg1">
                    <a:lumMod val="65000"/>
                  </a:schemeClr>
                </a:solidFill>
              </a:rPr>
              <a:t>= software; low = paper prototype)</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217" y="3415676"/>
            <a:ext cx="4250783" cy="294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Julie\Desktop\lullaby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4257"/>
            <a:ext cx="4709619" cy="29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55451" y="6357769"/>
            <a:ext cx="2087555" cy="369332"/>
          </a:xfrm>
          <a:prstGeom prst="rect">
            <a:avLst/>
          </a:prstGeom>
          <a:noFill/>
        </p:spPr>
        <p:txBody>
          <a:bodyPr wrap="square" rtlCol="0">
            <a:spAutoFit/>
          </a:bodyPr>
          <a:lstStyle/>
          <a:p>
            <a:pPr algn="ctr"/>
            <a:r>
              <a:rPr lang="en-US" dirty="0" smtClean="0">
                <a:solidFill>
                  <a:srgbClr val="FFFFFF"/>
                </a:solidFill>
              </a:rPr>
              <a:t>Hi fidelity</a:t>
            </a:r>
            <a:endParaRPr lang="en-US" dirty="0">
              <a:solidFill>
                <a:srgbClr val="FFFFFF"/>
              </a:solidFill>
            </a:endParaRPr>
          </a:p>
        </p:txBody>
      </p:sp>
      <p:sp>
        <p:nvSpPr>
          <p:cNvPr id="8" name="TextBox 7"/>
          <p:cNvSpPr txBox="1"/>
          <p:nvPr/>
        </p:nvSpPr>
        <p:spPr>
          <a:xfrm>
            <a:off x="5933319" y="6357769"/>
            <a:ext cx="2087555" cy="369332"/>
          </a:xfrm>
          <a:prstGeom prst="rect">
            <a:avLst/>
          </a:prstGeom>
          <a:noFill/>
        </p:spPr>
        <p:txBody>
          <a:bodyPr wrap="square" rtlCol="0">
            <a:spAutoFit/>
          </a:bodyPr>
          <a:lstStyle/>
          <a:p>
            <a:pPr algn="ctr"/>
            <a:r>
              <a:rPr lang="en-US" dirty="0" smtClean="0">
                <a:solidFill>
                  <a:srgbClr val="FFFFFF"/>
                </a:solidFill>
              </a:rPr>
              <a:t>Lo fidelity</a:t>
            </a:r>
            <a:endParaRPr lang="en-US" dirty="0">
              <a:solidFill>
                <a:srgbClr val="FFFFFF"/>
              </a:solidFill>
            </a:endParaRPr>
          </a:p>
        </p:txBody>
      </p:sp>
    </p:spTree>
    <p:extLst>
      <p:ext uri="{BB962C8B-B14F-4D97-AF65-F5344CB8AC3E}">
        <p14:creationId xmlns:p14="http://schemas.microsoft.com/office/powerpoint/2010/main" val="1498653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Hi-fi vs. Lo-fi: “From the experts…”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5456656"/>
              </p:ext>
            </p:extLst>
          </p:nvPr>
        </p:nvGraphicFramePr>
        <p:xfrm>
          <a:off x="457200" y="1600200"/>
          <a:ext cx="8229600" cy="3571239"/>
        </p:xfrm>
        <a:graphic>
          <a:graphicData uri="http://schemas.openxmlformats.org/drawingml/2006/table">
            <a:tbl>
              <a:tblPr firstRow="1" bandRow="1">
                <a:tableStyleId>{5C22544A-7EE6-4342-B048-85BDC9FD1C3A}</a:tableStyleId>
              </a:tblPr>
              <a:tblGrid>
                <a:gridCol w="1528167"/>
                <a:gridCol w="3094836"/>
                <a:gridCol w="3606597"/>
              </a:tblGrid>
              <a:tr h="370840">
                <a:tc>
                  <a:txBody>
                    <a:bodyPr/>
                    <a:lstStyle/>
                    <a:p>
                      <a:endParaRPr lang="en-US" dirty="0"/>
                    </a:p>
                  </a:txBody>
                  <a:tcPr/>
                </a:tc>
                <a:tc>
                  <a:txBody>
                    <a:bodyPr/>
                    <a:lstStyle/>
                    <a:p>
                      <a:r>
                        <a:rPr lang="en-US" dirty="0" smtClean="0"/>
                        <a:t>Lo-Fi</a:t>
                      </a:r>
                      <a:endParaRPr lang="en-US" dirty="0"/>
                    </a:p>
                  </a:txBody>
                  <a:tcPr/>
                </a:tc>
                <a:tc>
                  <a:txBody>
                    <a:bodyPr/>
                    <a:lstStyle/>
                    <a:p>
                      <a:r>
                        <a:rPr lang="en-US" dirty="0" smtClean="0"/>
                        <a:t>Hi-Fi</a:t>
                      </a:r>
                      <a:endParaRPr lang="en-US" dirty="0"/>
                    </a:p>
                  </a:txBody>
                  <a:tcPr/>
                </a:tc>
              </a:tr>
              <a:tr h="370840">
                <a:tc>
                  <a:txBody>
                    <a:bodyPr/>
                    <a:lstStyle/>
                    <a:p>
                      <a:r>
                        <a:rPr lang="en-US" dirty="0" smtClean="0"/>
                        <a:t>Advantages</a:t>
                      </a:r>
                      <a:endParaRPr lang="en-US" dirty="0"/>
                    </a:p>
                  </a:txBody>
                  <a:tcPr/>
                </a:tc>
                <a:tc>
                  <a:txBody>
                    <a:bodyPr/>
                    <a:lstStyle/>
                    <a:p>
                      <a:r>
                        <a:rPr lang="en-US" dirty="0" smtClean="0"/>
                        <a:t>» ***fast***</a:t>
                      </a:r>
                    </a:p>
                    <a:p>
                      <a:r>
                        <a:rPr lang="en-US" dirty="0" smtClean="0"/>
                        <a:t>»</a:t>
                      </a:r>
                      <a:r>
                        <a:rPr lang="en-US" baseline="0" dirty="0" smtClean="0"/>
                        <a:t> cheap</a:t>
                      </a:r>
                    </a:p>
                    <a:p>
                      <a:r>
                        <a:rPr lang="en-US" dirty="0" smtClean="0"/>
                        <a:t>»</a:t>
                      </a:r>
                      <a:r>
                        <a:rPr lang="en-US" baseline="0" dirty="0" smtClean="0"/>
                        <a:t> easy – kindergarten skills!</a:t>
                      </a:r>
                    </a:p>
                    <a:p>
                      <a:r>
                        <a:rPr lang="en-US" dirty="0" smtClean="0"/>
                        <a:t>»</a:t>
                      </a:r>
                      <a:r>
                        <a:rPr lang="en-US" baseline="0" dirty="0" smtClean="0"/>
                        <a:t> can simulate actual product</a:t>
                      </a:r>
                    </a:p>
                    <a:p>
                      <a:r>
                        <a:rPr lang="en-US" dirty="0" smtClean="0"/>
                        <a:t>»</a:t>
                      </a:r>
                      <a:r>
                        <a:rPr lang="en-US" baseline="0" dirty="0" smtClean="0"/>
                        <a:t> great way to get feedback from stakeholders</a:t>
                      </a:r>
                    </a:p>
                  </a:txBody>
                  <a:tcPr/>
                </a:tc>
                <a:tc>
                  <a:txBody>
                    <a:bodyPr/>
                    <a:lstStyle/>
                    <a:p>
                      <a:r>
                        <a:rPr lang="en-US" dirty="0" smtClean="0"/>
                        <a:t>»</a:t>
                      </a:r>
                      <a:r>
                        <a:rPr lang="en-US" baseline="0" dirty="0" smtClean="0"/>
                        <a:t> better sense of finished product</a:t>
                      </a:r>
                    </a:p>
                    <a:p>
                      <a:r>
                        <a:rPr lang="en-US" dirty="0" smtClean="0"/>
                        <a:t>»</a:t>
                      </a:r>
                      <a:r>
                        <a:rPr lang="en-US" baseline="0" dirty="0" smtClean="0"/>
                        <a:t> can judge aesthetic appeal</a:t>
                      </a:r>
                    </a:p>
                    <a:p>
                      <a:r>
                        <a:rPr lang="en-US" dirty="0" smtClean="0"/>
                        <a:t>»</a:t>
                      </a:r>
                      <a:r>
                        <a:rPr lang="en-US" baseline="0" dirty="0" smtClean="0"/>
                        <a:t> more realistic experience</a:t>
                      </a:r>
                    </a:p>
                    <a:p>
                      <a:r>
                        <a:rPr lang="en-US" dirty="0" smtClean="0"/>
                        <a:t>»</a:t>
                      </a:r>
                      <a:r>
                        <a:rPr lang="en-US" baseline="0" dirty="0" smtClean="0"/>
                        <a:t> can evaluate the experience better</a:t>
                      </a:r>
                    </a:p>
                    <a:p>
                      <a:r>
                        <a:rPr lang="en-US" dirty="0" smtClean="0"/>
                        <a:t>»</a:t>
                      </a:r>
                      <a:r>
                        <a:rPr lang="en-US" baseline="0" dirty="0" smtClean="0"/>
                        <a:t> probably more convincing for stakeholders</a:t>
                      </a:r>
                      <a:endParaRPr lang="en-US" dirty="0"/>
                    </a:p>
                  </a:txBody>
                  <a:tcPr/>
                </a:tc>
              </a:tr>
              <a:tr h="370840">
                <a:tc>
                  <a:txBody>
                    <a:bodyPr/>
                    <a:lstStyle/>
                    <a:p>
                      <a:r>
                        <a:rPr lang="en-US" dirty="0" smtClean="0"/>
                        <a:t>Disadvantages</a:t>
                      </a:r>
                      <a:endParaRPr lang="en-US" dirty="0"/>
                    </a:p>
                  </a:txBody>
                  <a:tcPr/>
                </a:tc>
                <a:tc>
                  <a:txBody>
                    <a:bodyPr/>
                    <a:lstStyle/>
                    <a:p>
                      <a:r>
                        <a:rPr lang="en-US" dirty="0" smtClean="0"/>
                        <a:t>»</a:t>
                      </a:r>
                      <a:r>
                        <a:rPr lang="en-US" baseline="0" dirty="0" smtClean="0"/>
                        <a:t> slow response time</a:t>
                      </a:r>
                    </a:p>
                    <a:p>
                      <a:r>
                        <a:rPr lang="en-US" dirty="0" smtClean="0"/>
                        <a:t>»</a:t>
                      </a:r>
                      <a:r>
                        <a:rPr lang="en-US" baseline="0" dirty="0" smtClean="0"/>
                        <a:t> can’t get feedback about aesthetics</a:t>
                      </a:r>
                    </a:p>
                    <a:p>
                      <a:r>
                        <a:rPr lang="en-US" dirty="0" smtClean="0"/>
                        <a:t>»</a:t>
                      </a:r>
                      <a:r>
                        <a:rPr lang="en-US" baseline="0" dirty="0" smtClean="0"/>
                        <a:t> user may question design quality</a:t>
                      </a:r>
                      <a:endParaRPr lang="en-US" dirty="0"/>
                    </a:p>
                  </a:txBody>
                  <a:tcPr/>
                </a:tc>
                <a:tc>
                  <a:txBody>
                    <a:bodyPr/>
                    <a:lstStyle/>
                    <a:p>
                      <a:r>
                        <a:rPr lang="en-US" dirty="0" smtClean="0"/>
                        <a:t>»</a:t>
                      </a:r>
                      <a:r>
                        <a:rPr lang="en-US" baseline="0" dirty="0" smtClean="0"/>
                        <a:t> users may focus on unnecessary details</a:t>
                      </a:r>
                    </a:p>
                    <a:p>
                      <a:r>
                        <a:rPr lang="en-US" dirty="0" smtClean="0"/>
                        <a:t>»</a:t>
                      </a:r>
                      <a:r>
                        <a:rPr lang="en-US" baseline="0" dirty="0" smtClean="0"/>
                        <a:t> takes a lot of time to make</a:t>
                      </a:r>
                    </a:p>
                    <a:p>
                      <a:r>
                        <a:rPr lang="en-US" dirty="0" smtClean="0"/>
                        <a:t>»</a:t>
                      </a:r>
                      <a:r>
                        <a:rPr lang="en-US" baseline="0" dirty="0" smtClean="0"/>
                        <a:t> users may lose track of big picture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11392749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Fidelity Prototypes: More</a:t>
            </a:r>
            <a:endParaRPr lang="en-US" dirty="0"/>
          </a:p>
        </p:txBody>
      </p:sp>
      <p:sp>
        <p:nvSpPr>
          <p:cNvPr id="3" name="Content Placeholder 2"/>
          <p:cNvSpPr>
            <a:spLocks noGrp="1"/>
          </p:cNvSpPr>
          <p:nvPr>
            <p:ph idx="1"/>
          </p:nvPr>
        </p:nvSpPr>
        <p:spPr/>
        <p:txBody>
          <a:bodyPr/>
          <a:lstStyle/>
          <a:p>
            <a:r>
              <a:rPr lang="en-US" b="1" dirty="0" smtClean="0"/>
              <a:t>Big part</a:t>
            </a:r>
            <a:r>
              <a:rPr lang="en-US" dirty="0" smtClean="0"/>
              <a:t>: prototyping the visual design</a:t>
            </a:r>
          </a:p>
          <a:p>
            <a:r>
              <a:rPr lang="en-US" dirty="0" smtClean="0"/>
              <a:t>With the right tools, hi-fi prototypes can be done very quickly</a:t>
            </a:r>
          </a:p>
          <a:p>
            <a:r>
              <a:rPr lang="en-US" dirty="0" smtClean="0"/>
              <a:t>Requires very little client imagination</a:t>
            </a:r>
          </a:p>
          <a:p>
            <a:r>
              <a:rPr lang="en-US" dirty="0" smtClean="0"/>
              <a:t>Communicates the </a:t>
            </a:r>
            <a:r>
              <a:rPr lang="en-US" u="sng" dirty="0" smtClean="0"/>
              <a:t>form</a:t>
            </a:r>
            <a:r>
              <a:rPr lang="en-US" dirty="0" smtClean="0"/>
              <a:t> very well</a:t>
            </a:r>
          </a:p>
          <a:p>
            <a:r>
              <a:rPr lang="en-US" dirty="0" smtClean="0"/>
              <a:t>Very effective in </a:t>
            </a:r>
            <a:r>
              <a:rPr lang="en-US" dirty="0" smtClean="0"/>
              <a:t>persuasion</a:t>
            </a:r>
          </a:p>
          <a:p>
            <a:r>
              <a:rPr lang="en-US" dirty="0" smtClean="0"/>
              <a:t>Typically, can be used to gather usability metrics (e.g. performance)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3127559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of reality</a:t>
            </a:r>
            <a:endParaRPr lang="en-US" dirty="0"/>
          </a:p>
        </p:txBody>
      </p:sp>
      <p:sp>
        <p:nvSpPr>
          <p:cNvPr id="5" name="Content Placeholder 4"/>
          <p:cNvSpPr>
            <a:spLocks noGrp="1"/>
          </p:cNvSpPr>
          <p:nvPr>
            <p:ph sz="half" idx="1"/>
          </p:nvPr>
        </p:nvSpPr>
        <p:spPr/>
        <p:txBody>
          <a:bodyPr>
            <a:normAutofit/>
          </a:bodyPr>
          <a:lstStyle/>
          <a:p>
            <a:r>
              <a:rPr lang="en-US" dirty="0" smtClean="0"/>
              <a:t>Choices here may not be just “what makes the best experience.” Remember that design is about trade-offs.</a:t>
            </a:r>
          </a:p>
          <a:p>
            <a:r>
              <a:rPr lang="en-US" dirty="0" smtClean="0"/>
              <a:t>Some design trade-offs you will need to deal with:</a:t>
            </a:r>
          </a:p>
          <a:p>
            <a:pPr lvl="1"/>
            <a:r>
              <a:rPr lang="en-US" dirty="0" smtClean="0"/>
              <a:t>Technical constraints</a:t>
            </a:r>
          </a:p>
          <a:p>
            <a:pPr lvl="1"/>
            <a:r>
              <a:rPr lang="en-US" dirty="0" smtClean="0"/>
              <a:t>Commercial feasibility</a:t>
            </a:r>
          </a:p>
          <a:p>
            <a:pPr lvl="1"/>
            <a:r>
              <a:rPr lang="en-US" dirty="0" smtClean="0"/>
              <a:t>Resources (e.g. developer)</a:t>
            </a:r>
            <a:endParaRPr lang="en-US" dirty="0"/>
          </a:p>
        </p:txBody>
      </p:sp>
      <p:pic>
        <p:nvPicPr>
          <p:cNvPr id="7" name="Content Placeholder 6"/>
          <p:cNvPicPr>
            <a:picLocks noGrp="1" noChangeAspect="1"/>
          </p:cNvPicPr>
          <p:nvPr>
            <p:ph sz="half" idx="2"/>
          </p:nvPr>
        </p:nvPicPr>
        <p:blipFill>
          <a:blip r:embed="rId3"/>
          <a:srcRect l="3563" r="3563"/>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248444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You can now:</a:t>
            </a:r>
          </a:p>
          <a:p>
            <a:r>
              <a:rPr lang="en-US" dirty="0" smtClean="0"/>
              <a:t>— argue for the value of having prototypes</a:t>
            </a:r>
          </a:p>
          <a:p>
            <a:r>
              <a:rPr lang="en-US" dirty="0" smtClean="0"/>
              <a:t>— identify the properties of a prototype</a:t>
            </a:r>
          </a:p>
          <a:p>
            <a:r>
              <a:rPr lang="en-US" dirty="0" smtClean="0"/>
              <a:t>— describe different types of prototypes</a:t>
            </a:r>
          </a:p>
          <a:p>
            <a:r>
              <a:rPr lang="en-US" dirty="0" smtClean="0"/>
              <a:t>— understand what should actually be prototyped</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2428745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end of this lecture, you should be able to:</a:t>
            </a:r>
          </a:p>
          <a:p>
            <a:r>
              <a:rPr lang="en-US" dirty="0" smtClean="0"/>
              <a:t>— argue for the value of having prototypes</a:t>
            </a:r>
          </a:p>
          <a:p>
            <a:r>
              <a:rPr lang="en-US" dirty="0" smtClean="0"/>
              <a:t>— identify the properties of a prototype</a:t>
            </a:r>
          </a:p>
          <a:p>
            <a:r>
              <a:rPr lang="en-US" dirty="0" smtClean="0"/>
              <a:t>— describe different types of </a:t>
            </a:r>
            <a:r>
              <a:rPr lang="en-US" dirty="0" smtClean="0"/>
              <a:t>prototypes (lo- and hi- prototypes)</a:t>
            </a:r>
            <a:endParaRPr lang="en-US" dirty="0" smtClean="0"/>
          </a:p>
          <a:p>
            <a:r>
              <a:rPr lang="en-US" dirty="0" smtClean="0"/>
              <a:t>— understand what should actually be prototyped</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6133158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Process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94" y="1574800"/>
            <a:ext cx="746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249920" y="3344740"/>
            <a:ext cx="2566014" cy="2552889"/>
          </a:xfrm>
          <a:prstGeom prst="ellipse">
            <a:avLst/>
          </a:prstGeom>
          <a:noFill/>
          <a:ln w="762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5841412" y="5586442"/>
            <a:ext cx="31242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Produce something tangible</a:t>
            </a:r>
          </a:p>
          <a:p>
            <a:pPr eaLnBrk="1" hangingPunct="1"/>
            <a:r>
              <a:rPr lang="en-US" dirty="0"/>
              <a:t>Identify challenges</a:t>
            </a:r>
          </a:p>
          <a:p>
            <a:pPr eaLnBrk="1" hangingPunct="1"/>
            <a:r>
              <a:rPr lang="en-US" dirty="0"/>
              <a:t>Uncover subtleties</a:t>
            </a:r>
          </a:p>
        </p:txBody>
      </p:sp>
    </p:spTree>
    <p:extLst>
      <p:ext uri="{BB962C8B-B14F-4D97-AF65-F5344CB8AC3E}">
        <p14:creationId xmlns:p14="http://schemas.microsoft.com/office/powerpoint/2010/main" val="381426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4"/>
          <p:cNvPicPr>
            <a:picLocks noChangeAspect="1"/>
          </p:cNvPicPr>
          <p:nvPr/>
        </p:nvPicPr>
        <p:blipFill>
          <a:blip r:embed="rId3"/>
          <a:stretch>
            <a:fillRect/>
          </a:stretch>
        </p:blipFill>
        <p:spPr>
          <a:xfrm>
            <a:off x="311217" y="1254805"/>
            <a:ext cx="8483600" cy="5497373"/>
          </a:xfrm>
          <a:prstGeom prst="rect">
            <a:avLst/>
          </a:prstGeom>
        </p:spPr>
      </p:pic>
    </p:spTree>
    <p:extLst>
      <p:ext uri="{BB962C8B-B14F-4D97-AF65-F5344CB8AC3E}">
        <p14:creationId xmlns:p14="http://schemas.microsoft.com/office/powerpoint/2010/main" val="636671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80000" contrast="-70000"/>
                    </a14:imgEffect>
                  </a14:imgLayer>
                </a14:imgProps>
              </a:ext>
            </a:extLst>
          </a:blip>
          <a:stretch>
            <a:fillRect/>
          </a:stretch>
        </p:blipFill>
        <p:spPr>
          <a:xfrm>
            <a:off x="311217" y="1254805"/>
            <a:ext cx="8483600" cy="5497373"/>
          </a:xfrm>
          <a:prstGeom prst="rect">
            <a:avLst/>
          </a:prstGeom>
        </p:spPr>
      </p:pic>
      <p:sp>
        <p:nvSpPr>
          <p:cNvPr id="6" name="Content Placeholder 2"/>
          <p:cNvSpPr>
            <a:spLocks noGrp="1"/>
          </p:cNvSpPr>
          <p:nvPr>
            <p:ph idx="1"/>
          </p:nvPr>
        </p:nvSpPr>
        <p:spPr>
          <a:xfrm>
            <a:off x="457200" y="1600200"/>
            <a:ext cx="8229600" cy="4525963"/>
          </a:xfrm>
        </p:spPr>
        <p:txBody>
          <a:bodyPr/>
          <a:lstStyle/>
          <a:p>
            <a:r>
              <a:rPr lang="en-US" dirty="0" smtClean="0"/>
              <a:t>Try them out! Prototype multiple, and test them out with your users!</a:t>
            </a:r>
          </a:p>
          <a:p>
            <a:endParaRPr lang="en-US" dirty="0" smtClean="0"/>
          </a:p>
          <a:p>
            <a:r>
              <a:rPr lang="en-US" dirty="0" smtClean="0"/>
              <a:t>Quality metrics:</a:t>
            </a:r>
          </a:p>
          <a:p>
            <a:pPr lvl="1"/>
            <a:r>
              <a:rPr lang="en-US" dirty="0" smtClean="0"/>
              <a:t>Ease of use</a:t>
            </a:r>
          </a:p>
          <a:p>
            <a:pPr lvl="1"/>
            <a:r>
              <a:rPr lang="en-US" dirty="0" smtClean="0"/>
              <a:t>Utility vs. superfluous features</a:t>
            </a:r>
          </a:p>
          <a:p>
            <a:pPr lvl="1"/>
            <a:r>
              <a:rPr lang="en-US" dirty="0" smtClean="0"/>
              <a:t>Effectiveness (task coverage)</a:t>
            </a:r>
          </a:p>
          <a:p>
            <a:pPr lvl="1"/>
            <a:r>
              <a:rPr lang="en-US" dirty="0" smtClean="0"/>
              <a:t>Efficiency/performance</a:t>
            </a:r>
          </a:p>
        </p:txBody>
      </p:sp>
    </p:spTree>
    <p:extLst>
      <p:ext uri="{BB962C8B-B14F-4D97-AF65-F5344CB8AC3E}">
        <p14:creationId xmlns:p14="http://schemas.microsoft.com/office/powerpoint/2010/main" val="226871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prototype?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Evaluation and user feedback is </a:t>
            </a:r>
            <a:r>
              <a:rPr lang="en-US" u="sng" dirty="0" smtClean="0"/>
              <a:t>central</a:t>
            </a:r>
            <a:r>
              <a:rPr lang="en-US" dirty="0" smtClean="0"/>
              <a:t> in good design</a:t>
            </a:r>
          </a:p>
          <a:p>
            <a:pPr lvl="1"/>
            <a:r>
              <a:rPr lang="en-US" dirty="0" smtClean="0"/>
              <a:t>Stakeholders can see, hold and interact with a </a:t>
            </a:r>
            <a:r>
              <a:rPr lang="en-US" dirty="0" smtClean="0"/>
              <a:t>prototype (but can’t with a stack of documents)</a:t>
            </a:r>
            <a:endParaRPr lang="en-US" dirty="0" smtClean="0"/>
          </a:p>
          <a:p>
            <a:pPr lvl="1"/>
            <a:r>
              <a:rPr lang="en-US" dirty="0" smtClean="0"/>
              <a:t>Aids communication of an idea, and provides focus for a team</a:t>
            </a:r>
          </a:p>
          <a:p>
            <a:pPr lvl="1"/>
            <a:r>
              <a:rPr lang="en-US" dirty="0" smtClean="0"/>
              <a:t>You can </a:t>
            </a:r>
            <a:r>
              <a:rPr lang="en-US" u="sng" dirty="0" smtClean="0"/>
              <a:t>test out</a:t>
            </a:r>
            <a:r>
              <a:rPr lang="en-US" dirty="0" smtClean="0"/>
              <a:t> your ideas</a:t>
            </a:r>
          </a:p>
          <a:p>
            <a:pPr lvl="1"/>
            <a:r>
              <a:rPr lang="en-US" dirty="0" smtClean="0"/>
              <a:t>Encourages reflection</a:t>
            </a:r>
          </a:p>
          <a:p>
            <a:pPr lvl="1"/>
            <a:r>
              <a:rPr lang="en-US" dirty="0" smtClean="0"/>
              <a:t>Answers questions, and helps you make choices between different </a:t>
            </a:r>
            <a:r>
              <a:rPr lang="en-US" dirty="0" smtClean="0"/>
              <a:t>alternatives</a:t>
            </a:r>
          </a:p>
          <a:p>
            <a:pPr lvl="1"/>
            <a:r>
              <a:rPr lang="en-US" dirty="0"/>
              <a:t>	</a:t>
            </a:r>
            <a:r>
              <a:rPr lang="en-US" dirty="0" smtClean="0"/>
              <a:t>On paper, it is too easy to punt decisions for later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143006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7</a:t>
            </a:fld>
            <a:endParaRPr lang="en-US"/>
          </a:p>
        </p:txBody>
      </p:sp>
      <p:pic>
        <p:nvPicPr>
          <p:cNvPr id="2" name="Picture 1"/>
          <p:cNvPicPr>
            <a:picLocks noChangeAspect="1"/>
          </p:cNvPicPr>
          <p:nvPr/>
        </p:nvPicPr>
        <p:blipFill>
          <a:blip r:embed="rId3"/>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795676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9400" y="0"/>
            <a:ext cx="8572500" cy="6858000"/>
          </a:xfrm>
          <a:prstGeom prst="rect">
            <a:avLst/>
          </a:prstGeom>
        </p:spPr>
      </p:pic>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167302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prototype?</a:t>
            </a:r>
            <a:endParaRPr lang="en-US" dirty="0"/>
          </a:p>
        </p:txBody>
      </p:sp>
      <p:pic>
        <p:nvPicPr>
          <p:cNvPr id="5" name="Content Placeholder 4"/>
          <p:cNvPicPr>
            <a:picLocks noGrp="1" noChangeAspect="1"/>
          </p:cNvPicPr>
          <p:nvPr>
            <p:ph idx="1"/>
          </p:nvPr>
        </p:nvPicPr>
        <p:blipFill>
          <a:blip r:embed="rId3"/>
          <a:srcRect l="-8428" r="-8428"/>
          <a:stretch>
            <a:fillRect/>
          </a:stretch>
        </p:blipFill>
        <p:spPr>
          <a:xfrm>
            <a:off x="457200" y="1417638"/>
            <a:ext cx="8229600" cy="5440362"/>
          </a:xfrm>
        </p:spPr>
      </p:pic>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276467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13358</TotalTime>
  <Words>1239</Words>
  <Application>Microsoft Macintosh PowerPoint</Application>
  <PresentationFormat>On-screen Show (4:3)</PresentationFormat>
  <Paragraphs>169</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1-introduction</vt:lpstr>
      <vt:lpstr>Prototyping</vt:lpstr>
      <vt:lpstr>Learning Objectives</vt:lpstr>
      <vt:lpstr>User Centered Design Process</vt:lpstr>
      <vt:lpstr>How to pick good ideas?</vt:lpstr>
      <vt:lpstr>How to pick good ideas?</vt:lpstr>
      <vt:lpstr>Why prototype?</vt:lpstr>
      <vt:lpstr>What is a prototype?</vt:lpstr>
      <vt:lpstr>What is a prototype?</vt:lpstr>
      <vt:lpstr>What is a prototype?</vt:lpstr>
      <vt:lpstr>What is a prototype?</vt:lpstr>
      <vt:lpstr>Many different kinds of prototypes</vt:lpstr>
      <vt:lpstr>What should be prototyped?</vt:lpstr>
      <vt:lpstr>Which prototyping method to choose?</vt:lpstr>
      <vt:lpstr>Hi vs. Lo Fidelity Prototypes</vt:lpstr>
      <vt:lpstr>Hi-fi vs. Lo-fi: “From the experts…”</vt:lpstr>
      <vt:lpstr>Hi Fidelity Prototypes: More</vt:lpstr>
      <vt:lpstr>Dose of reality</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74</cp:revision>
  <dcterms:created xsi:type="dcterms:W3CDTF">2012-08-20T05:23:43Z</dcterms:created>
  <dcterms:modified xsi:type="dcterms:W3CDTF">2014-09-28T21:04:57Z</dcterms:modified>
</cp:coreProperties>
</file>