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9" r:id="rId8"/>
    <p:sldId id="320" r:id="rId9"/>
    <p:sldId id="317" r:id="rId10"/>
    <p:sldId id="319" r:id="rId11"/>
    <p:sldId id="287" r:id="rId12"/>
    <p:sldId id="288" r:id="rId13"/>
    <p:sldId id="289" r:id="rId14"/>
    <p:sldId id="323" r:id="rId15"/>
    <p:sldId id="285" r:id="rId16"/>
    <p:sldId id="286" r:id="rId17"/>
    <p:sldId id="291" r:id="rId18"/>
    <p:sldId id="290" r:id="rId19"/>
    <p:sldId id="324" r:id="rId20"/>
    <p:sldId id="322" r:id="rId21"/>
    <p:sldId id="292" r:id="rId22"/>
    <p:sldId id="293" r:id="rId23"/>
    <p:sldId id="294" r:id="rId24"/>
    <p:sldId id="295" r:id="rId25"/>
    <p:sldId id="296" r:id="rId26"/>
    <p:sldId id="297" r:id="rId27"/>
    <p:sldId id="330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4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9" autoAdjust="0"/>
  </p:normalViewPr>
  <p:slideViewPr>
    <p:cSldViewPr snapToGrid="0" snapToObjects="1">
      <p:cViewPr varScale="1">
        <p:scale>
          <a:sx n="79" d="100"/>
          <a:sy n="79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0C0A1-D001-4A4C-8610-685867C12CB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07D9-AAB0-465C-996C-875C68C464DC}">
      <dgm:prSet phldrT="[Text]" custT="1"/>
      <dgm:spPr/>
      <dgm:t>
        <a:bodyPr/>
        <a:lstStyle/>
        <a:p>
          <a:r>
            <a:rPr lang="en-US" sz="3700" dirty="0" smtClean="0"/>
            <a:t>Mind</a:t>
          </a:r>
        </a:p>
        <a:p>
          <a:r>
            <a:rPr lang="en-US" sz="2400" dirty="0" smtClean="0"/>
            <a:t>(new knowledge)</a:t>
          </a:r>
          <a:endParaRPr lang="en-US" sz="2400" dirty="0"/>
        </a:p>
      </dgm:t>
    </dgm:pt>
    <dgm:pt modelId="{8DB14F05-37E2-4665-8722-29A7AFF26F7F}" type="parTrans" cxnId="{B85195FB-DA94-481D-9C53-3B7B11708895}">
      <dgm:prSet/>
      <dgm:spPr/>
      <dgm:t>
        <a:bodyPr/>
        <a:lstStyle/>
        <a:p>
          <a:endParaRPr lang="en-US"/>
        </a:p>
      </dgm:t>
    </dgm:pt>
    <dgm:pt modelId="{B60BAAD0-44B5-493C-A777-334FAEF60880}" type="sibTrans" cxnId="{B85195FB-DA94-481D-9C53-3B7B11708895}">
      <dgm:prSet custT="1"/>
      <dgm:spPr/>
      <dgm:t>
        <a:bodyPr/>
        <a:lstStyle/>
        <a:p>
          <a:r>
            <a:rPr lang="en-US" sz="2400" dirty="0" smtClean="0"/>
            <a:t>Create</a:t>
          </a:r>
          <a:endParaRPr lang="en-US" sz="2400" dirty="0"/>
        </a:p>
      </dgm:t>
    </dgm:pt>
    <dgm:pt modelId="{44F1FE6C-FAE8-49A7-B8D0-71483655165D}">
      <dgm:prSet phldrT="[Text]" custT="1"/>
      <dgm:spPr/>
      <dgm:t>
        <a:bodyPr/>
        <a:lstStyle/>
        <a:p>
          <a:r>
            <a:rPr lang="en-US" sz="3700" dirty="0" smtClean="0"/>
            <a:t>Sketch</a:t>
          </a:r>
        </a:p>
        <a:p>
          <a:r>
            <a:rPr lang="en-US" sz="2400" dirty="0" smtClean="0"/>
            <a:t>(representation)</a:t>
          </a:r>
          <a:endParaRPr lang="en-US" sz="2400" dirty="0"/>
        </a:p>
      </dgm:t>
    </dgm:pt>
    <dgm:pt modelId="{D3A2DEFD-49F7-4972-AE06-B64EBE6BC3AA}" type="parTrans" cxnId="{5702F10B-8D5C-43F5-A5E8-01D680775C9E}">
      <dgm:prSet/>
      <dgm:spPr/>
      <dgm:t>
        <a:bodyPr/>
        <a:lstStyle/>
        <a:p>
          <a:endParaRPr lang="en-US"/>
        </a:p>
      </dgm:t>
    </dgm:pt>
    <dgm:pt modelId="{15655AB7-EF0A-4709-BE9B-A498BFB50780}" type="sibTrans" cxnId="{5702F10B-8D5C-43F5-A5E8-01D680775C9E}">
      <dgm:prSet custT="1"/>
      <dgm:spPr/>
      <dgm:t>
        <a:bodyPr/>
        <a:lstStyle/>
        <a:p>
          <a:r>
            <a:rPr lang="en-US" sz="2800" dirty="0" smtClean="0"/>
            <a:t>Read</a:t>
          </a:r>
          <a:endParaRPr lang="en-US" sz="2800" dirty="0"/>
        </a:p>
      </dgm:t>
    </dgm:pt>
    <dgm:pt modelId="{4038569C-FBE9-413B-8969-D5CCA7FC16C1}" type="pres">
      <dgm:prSet presAssocID="{39F0C0A1-D001-4A4C-8610-685867C12C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23CCF-7392-4943-B69A-745B6BBB4517}" type="pres">
      <dgm:prSet presAssocID="{E9E207D9-AAB0-465C-996C-875C68C464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6927-2876-407A-B1C2-DD0633CAC04C}" type="pres">
      <dgm:prSet presAssocID="{B60BAAD0-44B5-493C-A777-334FAEF608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FB14AE-F5E4-4EB9-8CED-6BC62DF2E7CC}" type="pres">
      <dgm:prSet presAssocID="{B60BAAD0-44B5-493C-A777-334FAEF608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2899D7-9F4C-4AD0-ADCD-603558117FAF}" type="pres">
      <dgm:prSet presAssocID="{44F1FE6C-FAE8-49A7-B8D0-7148365516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B970C-2CCC-490F-87E2-9E43FCD1FE48}" type="pres">
      <dgm:prSet presAssocID="{15655AB7-EF0A-4709-BE9B-A498BFB5078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205A916-92A8-4716-ADEF-B290AAF21904}" type="pres">
      <dgm:prSet presAssocID="{15655AB7-EF0A-4709-BE9B-A498BFB5078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76B9DF7-6286-9342-B504-918BE0817179}" type="presOf" srcId="{39F0C0A1-D001-4A4C-8610-685867C12CB6}" destId="{4038569C-FBE9-413B-8969-D5CCA7FC16C1}" srcOrd="0" destOrd="0" presId="urn:microsoft.com/office/officeart/2005/8/layout/cycle2"/>
    <dgm:cxn modelId="{BD611DF2-EF86-8147-9B67-C7FAF763D5ED}" type="presOf" srcId="{15655AB7-EF0A-4709-BE9B-A498BFB50780}" destId="{B205A916-92A8-4716-ADEF-B290AAF21904}" srcOrd="1" destOrd="0" presId="urn:microsoft.com/office/officeart/2005/8/layout/cycle2"/>
    <dgm:cxn modelId="{8E314F34-74EE-284B-A42E-52A34E0B447B}" type="presOf" srcId="{E9E207D9-AAB0-465C-996C-875C68C464DC}" destId="{AC623CCF-7392-4943-B69A-745B6BBB4517}" srcOrd="0" destOrd="0" presId="urn:microsoft.com/office/officeart/2005/8/layout/cycle2"/>
    <dgm:cxn modelId="{9E720B59-C1F1-5141-AEC7-9524F81ECCC4}" type="presOf" srcId="{15655AB7-EF0A-4709-BE9B-A498BFB50780}" destId="{F8DB970C-2CCC-490F-87E2-9E43FCD1FE48}" srcOrd="0" destOrd="0" presId="urn:microsoft.com/office/officeart/2005/8/layout/cycle2"/>
    <dgm:cxn modelId="{6CD27FE2-1634-9D42-BF58-7948BBB050CB}" type="presOf" srcId="{B60BAAD0-44B5-493C-A777-334FAEF60880}" destId="{D4FB14AE-F5E4-4EB9-8CED-6BC62DF2E7CC}" srcOrd="1" destOrd="0" presId="urn:microsoft.com/office/officeart/2005/8/layout/cycle2"/>
    <dgm:cxn modelId="{5702F10B-8D5C-43F5-A5E8-01D680775C9E}" srcId="{39F0C0A1-D001-4A4C-8610-685867C12CB6}" destId="{44F1FE6C-FAE8-49A7-B8D0-71483655165D}" srcOrd="1" destOrd="0" parTransId="{D3A2DEFD-49F7-4972-AE06-B64EBE6BC3AA}" sibTransId="{15655AB7-EF0A-4709-BE9B-A498BFB50780}"/>
    <dgm:cxn modelId="{C2C6DBC8-F487-9F45-91D0-12FD878A4098}" type="presOf" srcId="{44F1FE6C-FAE8-49A7-B8D0-71483655165D}" destId="{6D2899D7-9F4C-4AD0-ADCD-603558117FAF}" srcOrd="0" destOrd="0" presId="urn:microsoft.com/office/officeart/2005/8/layout/cycle2"/>
    <dgm:cxn modelId="{65AAE2B9-3428-CE4F-B713-051EE20509E1}" type="presOf" srcId="{B60BAAD0-44B5-493C-A777-334FAEF60880}" destId="{84D56927-2876-407A-B1C2-DD0633CAC04C}" srcOrd="0" destOrd="0" presId="urn:microsoft.com/office/officeart/2005/8/layout/cycle2"/>
    <dgm:cxn modelId="{B85195FB-DA94-481D-9C53-3B7B11708895}" srcId="{39F0C0A1-D001-4A4C-8610-685867C12CB6}" destId="{E9E207D9-AAB0-465C-996C-875C68C464DC}" srcOrd="0" destOrd="0" parTransId="{8DB14F05-37E2-4665-8722-29A7AFF26F7F}" sibTransId="{B60BAAD0-44B5-493C-A777-334FAEF60880}"/>
    <dgm:cxn modelId="{C89CE861-D0A2-BC49-8CA4-8A71F048DD04}" type="presParOf" srcId="{4038569C-FBE9-413B-8969-D5CCA7FC16C1}" destId="{AC623CCF-7392-4943-B69A-745B6BBB4517}" srcOrd="0" destOrd="0" presId="urn:microsoft.com/office/officeart/2005/8/layout/cycle2"/>
    <dgm:cxn modelId="{66281FE9-C1FA-FF47-B215-DBFDE348A2A6}" type="presParOf" srcId="{4038569C-FBE9-413B-8969-D5CCA7FC16C1}" destId="{84D56927-2876-407A-B1C2-DD0633CAC04C}" srcOrd="1" destOrd="0" presId="urn:microsoft.com/office/officeart/2005/8/layout/cycle2"/>
    <dgm:cxn modelId="{C681981A-3EAA-0E4F-B9B4-85E872E1CB85}" type="presParOf" srcId="{84D56927-2876-407A-B1C2-DD0633CAC04C}" destId="{D4FB14AE-F5E4-4EB9-8CED-6BC62DF2E7CC}" srcOrd="0" destOrd="0" presId="urn:microsoft.com/office/officeart/2005/8/layout/cycle2"/>
    <dgm:cxn modelId="{3FEED48D-6F19-2D42-BFB7-B9C011DCE6CC}" type="presParOf" srcId="{4038569C-FBE9-413B-8969-D5CCA7FC16C1}" destId="{6D2899D7-9F4C-4AD0-ADCD-603558117FAF}" srcOrd="2" destOrd="0" presId="urn:microsoft.com/office/officeart/2005/8/layout/cycle2"/>
    <dgm:cxn modelId="{0CBD0AE5-5C8F-3C4F-9E20-7CFC32503F36}" type="presParOf" srcId="{4038569C-FBE9-413B-8969-D5CCA7FC16C1}" destId="{F8DB970C-2CCC-490F-87E2-9E43FCD1FE48}" srcOrd="3" destOrd="0" presId="urn:microsoft.com/office/officeart/2005/8/layout/cycle2"/>
    <dgm:cxn modelId="{484F1693-69EB-B142-A067-2C969DB7BB48}" type="presParOf" srcId="{F8DB970C-2CCC-490F-87E2-9E43FCD1FE48}" destId="{B205A916-92A8-4716-ADEF-B290AAF219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3CCF-7392-4943-B69A-745B6BBB4517}">
      <dsp:nvSpPr>
        <dsp:cNvPr id="0" name=""/>
        <dsp:cNvSpPr/>
      </dsp:nvSpPr>
      <dsp:spPr>
        <a:xfrm>
          <a:off x="2038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Mind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(new knowledge)</a:t>
          </a:r>
          <a:endParaRPr lang="en-US" sz="2400" kern="1200" dirty="0"/>
        </a:p>
      </dsp:txBody>
      <dsp:txXfrm>
        <a:off x="483410" y="1100844"/>
        <a:ext cx="2324273" cy="2324273"/>
      </dsp:txXfrm>
    </dsp:sp>
    <dsp:sp modelId="{84D56927-2876-407A-B1C2-DD0633CAC04C}">
      <dsp:nvSpPr>
        <dsp:cNvPr id="0" name=""/>
        <dsp:cNvSpPr/>
      </dsp:nvSpPr>
      <dsp:spPr>
        <a:xfrm>
          <a:off x="3032688" y="154962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</a:t>
          </a:r>
          <a:endParaRPr lang="en-US" sz="2400" kern="1200" dirty="0"/>
        </a:p>
      </dsp:txBody>
      <dsp:txXfrm>
        <a:off x="3032688" y="376836"/>
        <a:ext cx="1715472" cy="665620"/>
      </dsp:txXfrm>
    </dsp:sp>
    <dsp:sp modelId="{6D2899D7-9F4C-4AD0-ADCD-603558117FAF}">
      <dsp:nvSpPr>
        <dsp:cNvPr id="0" name=""/>
        <dsp:cNvSpPr/>
      </dsp:nvSpPr>
      <dsp:spPr>
        <a:xfrm>
          <a:off x="4940543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Sketch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(representation)</a:t>
          </a:r>
          <a:endParaRPr lang="en-US" sz="2400" kern="1200" dirty="0"/>
        </a:p>
      </dsp:txBody>
      <dsp:txXfrm>
        <a:off x="5421915" y="1100844"/>
        <a:ext cx="2324273" cy="2324273"/>
      </dsp:txXfrm>
    </dsp:sp>
    <dsp:sp modelId="{F8DB970C-2CCC-490F-87E2-9E43FCD1FE48}">
      <dsp:nvSpPr>
        <dsp:cNvPr id="0" name=""/>
        <dsp:cNvSpPr/>
      </dsp:nvSpPr>
      <dsp:spPr>
        <a:xfrm rot="10800000">
          <a:off x="3148629" y="3261631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Read</a:t>
          </a:r>
          <a:endParaRPr lang="en-US" sz="2800" kern="1200" dirty="0"/>
        </a:p>
      </dsp:txBody>
      <dsp:txXfrm rot="10800000">
        <a:off x="3481439" y="3483505"/>
        <a:ext cx="171547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blogs.atlassian.com/2011/10/behind-the-scenes-of-the-atlassian-logo-redesign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blogs.atlassian.com/2011/10/behind-the-scenes-of-the-atlassian-logo-redesign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http://blogs.atlassian.com/2011/10/behind-the-scenes-of-the-atlassian-logo-redesign/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BECEF0-A89E-B443-B67A-AC1C8E2AEE87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http://blogs.atlassian.com/2011/10/behind-the-scenes-of-the-atlassian-logo-redesign/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Fundamental idea:</a:t>
            </a:r>
          </a:p>
          <a:p>
            <a:pPr lvl="1">
              <a:buFontTx/>
              <a:buChar char="•"/>
            </a:pPr>
            <a:r>
              <a:rPr lang="en-US" dirty="0"/>
              <a:t>Sketching is about design. </a:t>
            </a:r>
          </a:p>
          <a:p>
            <a:pPr lvl="1">
              <a:buFontTx/>
              <a:buChar char="•"/>
            </a:pPr>
            <a:r>
              <a:rPr lang="en-US" dirty="0"/>
              <a:t>It is a fundamental tool that helps designers express, develop and communicate design ideas</a:t>
            </a:r>
          </a:p>
          <a:p>
            <a:pPr lvl="1">
              <a:buFontTx/>
              <a:buChar char="•"/>
            </a:pPr>
            <a:r>
              <a:rPr lang="en-US" dirty="0"/>
              <a:t>It is a critical part of a process that begins with idea generation, to idea design, to design choices, to </a:t>
            </a:r>
            <a:r>
              <a:rPr lang="en-US" dirty="0" smtClean="0"/>
              <a:t>engineering</a:t>
            </a:r>
          </a:p>
          <a:p>
            <a:pPr lvl="1">
              <a:buFontTx/>
              <a:buNone/>
            </a:pPr>
            <a:endParaRPr lang="en-US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not about drawing  </a:t>
            </a:r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It is about design. 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600" dirty="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a tool to help you: </a:t>
            </a:r>
          </a:p>
          <a:p>
            <a:pPr lvl="2" eaLnBrk="1" hangingPunct="1">
              <a:defRPr/>
            </a:pPr>
            <a:r>
              <a:rPr lang="en-CA" sz="1400" dirty="0" smtClean="0"/>
              <a:t>express</a:t>
            </a:r>
          </a:p>
          <a:p>
            <a:pPr lvl="2" eaLnBrk="1" hangingPunct="1">
              <a:defRPr/>
            </a:pPr>
            <a:r>
              <a:rPr lang="en-CA" sz="1400" dirty="0" smtClean="0"/>
              <a:t>develop, and </a:t>
            </a:r>
          </a:p>
          <a:p>
            <a:pPr lvl="2" eaLnBrk="1" hangingPunct="1">
              <a:defRPr/>
            </a:pPr>
            <a:r>
              <a:rPr lang="en-CA" sz="1400" dirty="0" smtClean="0"/>
              <a:t>communicate design ideas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600" dirty="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Sketching is part of a process:</a:t>
            </a:r>
          </a:p>
          <a:p>
            <a:pPr lvl="2" eaLnBrk="1" hangingPunct="1">
              <a:defRPr/>
            </a:pPr>
            <a:r>
              <a:rPr lang="en-CA" sz="1400" dirty="0" smtClean="0"/>
              <a:t>idea generation, </a:t>
            </a:r>
          </a:p>
          <a:p>
            <a:pPr lvl="2" eaLnBrk="1" hangingPunct="1">
              <a:defRPr/>
            </a:pPr>
            <a:r>
              <a:rPr lang="en-CA" sz="1400" dirty="0" smtClean="0"/>
              <a:t>design elaboration</a:t>
            </a:r>
          </a:p>
          <a:p>
            <a:pPr lvl="2" eaLnBrk="1" hangingPunct="1">
              <a:defRPr/>
            </a:pPr>
            <a:r>
              <a:rPr lang="en-CA" sz="1400" dirty="0" smtClean="0"/>
              <a:t>design choices, </a:t>
            </a:r>
          </a:p>
          <a:p>
            <a:pPr lvl="2" eaLnBrk="1" hangingPunct="1">
              <a:defRPr/>
            </a:pPr>
            <a:r>
              <a:rPr lang="en-CA" sz="1400" dirty="0" smtClean="0"/>
              <a:t>engineering</a:t>
            </a:r>
          </a:p>
          <a:p>
            <a:pPr lvl="0">
              <a:buFontTx/>
              <a:buNone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0A7B001-60CC-2743-8682-A9094F699677}" type="slidenum">
              <a:rPr lang="en-US" sz="1000" b="0">
                <a:latin typeface="Times New Roman" charset="0"/>
              </a:rPr>
              <a:pPr/>
              <a:t>9</a:t>
            </a:fld>
            <a:endParaRPr lang="en-US" sz="10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4CFD49-F795-D041-A47F-DC6DECE51B7B}" type="slidenum">
              <a:rPr lang="en-US" sz="1000" b="0">
                <a:latin typeface="Times New Roman" charset="0"/>
              </a:rPr>
              <a:pPr/>
              <a:t>10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5C3B9A-37C7-8748-B2C9-0DA2CC270026}" type="slidenum">
              <a:rPr lang="en-US" sz="1000" b="0">
                <a:latin typeface="Times New Roman" charset="0"/>
              </a:rPr>
              <a:pPr/>
              <a:t>14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With alternatives, you can compare multiple solutions at any point in time, and choose one or more branches to follow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www.nicolaimarquardt.com</a:t>
            </a:r>
            <a:r>
              <a:rPr lang="en-US" dirty="0" smtClean="0"/>
              <a:t>/blog/</a:t>
            </a:r>
            <a:r>
              <a:rPr lang="en-US" dirty="0" err="1" smtClean="0"/>
              <a:t>wp</a:t>
            </a:r>
            <a:r>
              <a:rPr lang="en-US" dirty="0" smtClean="0"/>
              <a:t>-content/uploads/2009/07/dsc0644large.jpg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B1CC457-9A06-BE4F-83FB-42E7CAFCC327}" type="slidenum">
              <a:rPr lang="en-US" sz="1000" b="0">
                <a:latin typeface="Times New Roman" charset="0"/>
              </a:rPr>
              <a:pPr/>
              <a:t>19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0171" indent="-280835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23340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72677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22013" indent="-224668" defTabSz="932997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71349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20685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370021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19357" indent="-224668" defTabSz="9329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452ACD7-580E-F74A-B5AB-8F8DAF844305}" type="slidenum">
              <a:rPr lang="en-US" sz="1000" b="0">
                <a:latin typeface="Times New Roman" charset="0"/>
              </a:rPr>
              <a:pPr/>
              <a:t>20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100012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Why Sketch?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en-CA" sz="2000" dirty="0" smtClean="0"/>
              <a:t>Create</a:t>
            </a:r>
          </a:p>
          <a:p>
            <a:pPr lvl="2" eaLnBrk="1" hangingPunct="1">
              <a:defRPr/>
            </a:pPr>
            <a:r>
              <a:rPr lang="en-CA" sz="1400" dirty="0" smtClean="0"/>
              <a:t>early ideation</a:t>
            </a:r>
          </a:p>
          <a:p>
            <a:pPr lvl="2" eaLnBrk="1" hangingPunct="1">
              <a:defRPr/>
            </a:pPr>
            <a:r>
              <a:rPr lang="en-CA" sz="1400" dirty="0" smtClean="0"/>
              <a:t>think </a:t>
            </a:r>
            <a:r>
              <a:rPr lang="en-CA" sz="1400" dirty="0"/>
              <a:t>openly about </a:t>
            </a:r>
            <a:r>
              <a:rPr lang="en-CA" sz="1400" dirty="0" smtClean="0"/>
              <a:t>ideas</a:t>
            </a:r>
          </a:p>
          <a:p>
            <a:pPr lvl="2" eaLnBrk="1" hangingPunct="1">
              <a:defRPr/>
            </a:pPr>
            <a:r>
              <a:rPr lang="en-CA" sz="1400" dirty="0"/>
              <a:t>think through ideas</a:t>
            </a:r>
          </a:p>
          <a:p>
            <a:pPr lvl="2" eaLnBrk="1" hangingPunct="1">
              <a:defRPr/>
            </a:pPr>
            <a:r>
              <a:rPr lang="en-US" sz="1400" dirty="0" smtClean="0"/>
              <a:t>force</a:t>
            </a:r>
            <a:r>
              <a:rPr lang="en-US" sz="1400" b="1" dirty="0" smtClean="0"/>
              <a:t> </a:t>
            </a:r>
            <a:r>
              <a:rPr lang="en-US" sz="1400" dirty="0"/>
              <a:t>you to visualize how things come </a:t>
            </a:r>
            <a:r>
              <a:rPr lang="en-US" sz="1400" dirty="0" smtClean="0"/>
              <a:t>together</a:t>
            </a:r>
          </a:p>
          <a:p>
            <a:pPr lvl="2" eaLnBrk="1" hangingPunct="1">
              <a:defRPr/>
            </a:pPr>
            <a:r>
              <a:rPr lang="en-CA" sz="1400" dirty="0" smtClean="0"/>
              <a:t>brainstorming: generate </a:t>
            </a:r>
            <a:r>
              <a:rPr lang="en-CA" sz="1400" dirty="0"/>
              <a:t>abundant ideas without worrying about </a:t>
            </a:r>
            <a:r>
              <a:rPr lang="en-CA" sz="1400" dirty="0" smtClean="0"/>
              <a:t>quality</a:t>
            </a:r>
            <a:endParaRPr lang="en-CA" sz="1400" dirty="0"/>
          </a:p>
          <a:p>
            <a:pPr lvl="2" eaLnBrk="1" hangingPunct="1">
              <a:defRPr/>
            </a:pPr>
            <a:r>
              <a:rPr lang="en-CA" sz="1400" dirty="0" smtClean="0"/>
              <a:t>invent and explore concepts </a:t>
            </a:r>
          </a:p>
          <a:p>
            <a:pPr marL="804862" lvl="2" indent="0" eaLnBrk="1" hangingPunct="1">
              <a:buFontTx/>
              <a:buNone/>
              <a:defRPr/>
            </a:pPr>
            <a:endParaRPr lang="en-CA" sz="1400" dirty="0" smtClean="0"/>
          </a:p>
          <a:p>
            <a:pPr lvl="1" eaLnBrk="1" hangingPunct="1">
              <a:defRPr/>
            </a:pPr>
            <a:r>
              <a:rPr lang="en-CA" sz="2000" dirty="0" smtClean="0"/>
              <a:t>Record</a:t>
            </a:r>
          </a:p>
          <a:p>
            <a:pPr lvl="2" eaLnBrk="1" hangingPunct="1">
              <a:defRPr/>
            </a:pPr>
            <a:endParaRPr lang="en-CA" sz="700" dirty="0" smtClean="0"/>
          </a:p>
          <a:p>
            <a:pPr lvl="2" eaLnBrk="1" hangingPunct="1">
              <a:defRPr/>
            </a:pPr>
            <a:r>
              <a:rPr lang="en-CA" sz="1400" dirty="0" smtClean="0"/>
              <a:t>ideas you develop</a:t>
            </a:r>
          </a:p>
          <a:p>
            <a:pPr lvl="2" eaLnBrk="1" hangingPunct="1">
              <a:defRPr/>
            </a:pPr>
            <a:r>
              <a:rPr lang="en-CA" sz="1400" dirty="0" smtClean="0"/>
              <a:t>ideas </a:t>
            </a:r>
            <a:r>
              <a:rPr lang="en-CA" sz="1400" dirty="0"/>
              <a:t>that you come </a:t>
            </a:r>
            <a:r>
              <a:rPr lang="en-CA" sz="1400" dirty="0" smtClean="0"/>
              <a:t>across</a:t>
            </a:r>
          </a:p>
          <a:p>
            <a:pPr lvl="2" eaLnBrk="1" hangingPunct="1">
              <a:defRPr/>
            </a:pPr>
            <a:r>
              <a:rPr lang="en-CA" sz="1400" dirty="0" smtClean="0"/>
              <a:t>archive ideas for later reflection</a:t>
            </a:r>
            <a:endParaRPr lang="en-CA" sz="1400" dirty="0"/>
          </a:p>
          <a:p>
            <a:pPr lvl="1" eaLnBrk="1" hangingPunct="1">
              <a:defRPr/>
            </a:pPr>
            <a:endParaRPr lang="en-CA" sz="2000" dirty="0"/>
          </a:p>
          <a:p>
            <a:pPr lvl="1" eaLnBrk="1" hangingPunct="1">
              <a:defRPr/>
            </a:pPr>
            <a:r>
              <a:rPr lang="en-CA" sz="2000" dirty="0" smtClean="0"/>
              <a:t>Reflect, share, critique, decide</a:t>
            </a:r>
          </a:p>
          <a:p>
            <a:pPr lvl="2" eaLnBrk="1" hangingPunct="1">
              <a:defRPr/>
            </a:pPr>
            <a:r>
              <a:rPr lang="en-CA" sz="1400" dirty="0" smtClean="0"/>
              <a:t>communicate ideas to others </a:t>
            </a:r>
          </a:p>
          <a:p>
            <a:pPr lvl="2" eaLnBrk="1" hangingPunct="1">
              <a:defRPr/>
            </a:pPr>
            <a:r>
              <a:rPr lang="en-CA" sz="1400" dirty="0" smtClean="0"/>
              <a:t>invite responses, criticisms, and alternatives;</a:t>
            </a:r>
            <a:endParaRPr lang="en-CA" sz="1400" dirty="0"/>
          </a:p>
          <a:p>
            <a:pPr lvl="2" eaLnBrk="1" hangingPunct="1">
              <a:defRPr/>
            </a:pPr>
            <a:r>
              <a:rPr lang="en-CA" sz="1400" dirty="0" smtClean="0"/>
              <a:t>choose </a:t>
            </a:r>
            <a:r>
              <a:rPr lang="en-CA" sz="1400" dirty="0"/>
              <a:t>ideas worth </a:t>
            </a:r>
            <a:r>
              <a:rPr lang="en-CA" sz="1400" dirty="0" smtClean="0"/>
              <a:t>pursuing</a:t>
            </a:r>
          </a:p>
          <a:p>
            <a:pPr marL="804862" lvl="2" indent="0" eaLnBrk="1" hangingPunct="1">
              <a:buFontTx/>
              <a:buNone/>
              <a:defRPr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036482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design right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an idea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Iterate on the idea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895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349500"/>
            <a:ext cx="3787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best idea? </a:t>
            </a:r>
            <a:r>
              <a:rPr lang="en-US" b="1" dirty="0" smtClean="0"/>
              <a:t>Issue</a:t>
            </a:r>
            <a:r>
              <a:rPr lang="en-US" dirty="0" smtClean="0"/>
              <a:t>: we often fixate on the first idea.</a:t>
            </a:r>
            <a:r>
              <a:rPr lang="en-US" dirty="0"/>
              <a:t> </a:t>
            </a:r>
            <a:r>
              <a:rPr lang="en-US" dirty="0" smtClean="0"/>
              <a:t>Local maximum: hill climbing issue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09913"/>
            <a:ext cx="3671888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09913"/>
            <a:ext cx="43211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2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right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6725" y="4348162"/>
            <a:ext cx="8281988" cy="200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generate many ideas and variations</a:t>
            </a:r>
          </a:p>
          <a:p>
            <a:pPr lvl="1"/>
            <a:r>
              <a:rPr lang="en-US" sz="2000" dirty="0" smtClean="0"/>
              <a:t>reflect on all ideas</a:t>
            </a:r>
          </a:p>
          <a:p>
            <a:pPr lvl="1"/>
            <a:r>
              <a:rPr lang="en-US" sz="2000" dirty="0" smtClean="0"/>
              <a:t>choose the ones that look most </a:t>
            </a:r>
            <a:r>
              <a:rPr lang="en-US" sz="2000" dirty="0" err="1" smtClean="0"/>
              <a:t>promisting</a:t>
            </a:r>
            <a:endParaRPr lang="en-US" sz="2000" dirty="0" smtClean="0"/>
          </a:p>
          <a:p>
            <a:pPr lvl="1"/>
            <a:r>
              <a:rPr lang="en-US" sz="2000" dirty="0" smtClean="0"/>
              <a:t>develop them in parallel</a:t>
            </a:r>
          </a:p>
          <a:p>
            <a:pPr lvl="1"/>
            <a:r>
              <a:rPr lang="en-US" sz="2000" dirty="0" smtClean="0"/>
              <a:t>add new ideas as they come up</a:t>
            </a:r>
          </a:p>
          <a:p>
            <a:pPr lvl="1"/>
            <a:r>
              <a:rPr lang="en-US" sz="2000" i="1" dirty="0" smtClean="0"/>
              <a:t>then </a:t>
            </a:r>
            <a:r>
              <a:rPr lang="en-US" sz="2000" dirty="0" smtClean="0"/>
              <a:t>iterate your final choice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84313"/>
            <a:ext cx="74168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050" b="0" dirty="0" smtClean="0">
                <a:ea typeface="+mj-ea"/>
              </a:rPr>
              <a:t>Exploring alternatives</a:t>
            </a:r>
            <a:br>
              <a:rPr lang="en-US" sz="1050" b="0" dirty="0" smtClean="0">
                <a:ea typeface="+mj-ea"/>
              </a:rPr>
            </a:br>
            <a:r>
              <a:rPr lang="en-US" dirty="0" smtClean="0">
                <a:ea typeface="+mj-ea"/>
              </a:rPr>
              <a:t>Getting the Right Design</a:t>
            </a:r>
            <a:r>
              <a:rPr lang="en-US" b="0" baseline="30000" dirty="0" smtClean="0">
                <a:ea typeface="+mj-ea"/>
              </a:rPr>
              <a:t>1</a:t>
            </a:r>
            <a:endParaRPr lang="en-US" b="0" dirty="0" smtClean="0">
              <a:ea typeface="+mj-ea"/>
            </a:endParaRPr>
          </a:p>
        </p:txBody>
      </p:sp>
      <p:sp>
        <p:nvSpPr>
          <p:cNvPr id="295941" name="Text Box 1029"/>
          <p:cNvSpPr txBox="1">
            <a:spLocks noChangeArrowheads="1"/>
          </p:cNvSpPr>
          <p:nvPr/>
        </p:nvSpPr>
        <p:spPr bwMode="auto">
          <a:xfrm>
            <a:off x="822325" y="4303713"/>
            <a:ext cx="7781925" cy="1724025"/>
          </a:xfrm>
          <a:prstGeom prst="rect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D0D0D"/>
                </a:solidFill>
                <a:latin typeface="Verdana" charset="0"/>
              </a:rPr>
              <a:t>… a designer that pitched three ideas would probably be fired. I'd say 5 is an entry point for an early formal review (distilled from 100's) … if you are pushing one you will be found out, and also fired …  it is about open mindedness, humility, discovery, and learning. If you aren't authentically dedicated to that approach you are just doing it wrong!       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Alistair Hamilton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VP Design</a:t>
            </a:r>
          </a:p>
          <a:p>
            <a:pPr algn="r" eaLnBrk="1" hangingPunct="1"/>
            <a:r>
              <a:rPr lang="en-US" sz="1200" b="0">
                <a:solidFill>
                  <a:srgbClr val="595959"/>
                </a:solidFill>
                <a:latin typeface="Verdana" charset="0"/>
              </a:rPr>
              <a:t>Symbol Technologies</a:t>
            </a:r>
          </a:p>
        </p:txBody>
      </p: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84313"/>
            <a:ext cx="74168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3363"/>
            <a:ext cx="59912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aseline="30000">
                <a:solidFill>
                  <a:srgbClr val="606060"/>
                </a:solidFill>
                <a:latin typeface="Verdana" charset="0"/>
              </a:rPr>
              <a:t>1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Bill Buxton coined the expression </a:t>
            </a:r>
            <a:r>
              <a:rPr lang="ja-JP" altLang="en-US" sz="900">
                <a:solidFill>
                  <a:srgbClr val="606060"/>
                </a:solidFill>
                <a:latin typeface="Verdana" charset="0"/>
              </a:rPr>
              <a:t>‘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Getting the Design Right </a:t>
            </a:r>
            <a:r>
              <a:rPr lang="en-US" sz="900" i="1">
                <a:solidFill>
                  <a:srgbClr val="606060"/>
                </a:solidFill>
                <a:latin typeface="Verdana" charset="0"/>
              </a:rPr>
              <a:t>vs. </a:t>
            </a:r>
            <a:r>
              <a:rPr lang="en-US" sz="900">
                <a:solidFill>
                  <a:srgbClr val="606060"/>
                </a:solidFill>
                <a:latin typeface="Verdana" charset="0"/>
              </a:rPr>
              <a:t>Getting the Right Design</a:t>
            </a:r>
            <a:r>
              <a:rPr lang="ja-JP" altLang="en-US" sz="900">
                <a:solidFill>
                  <a:srgbClr val="606060"/>
                </a:solidFill>
                <a:latin typeface="Verdana" charset="0"/>
              </a:rPr>
              <a:t>’</a:t>
            </a:r>
            <a:endParaRPr lang="en-US" sz="900">
              <a:solidFill>
                <a:srgbClr val="60606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8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21" y="2489818"/>
            <a:ext cx="6724279" cy="423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that enables you to think through ideas and variations, and convey design ideas to others early in the design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ideation that allows risk-taking and explorations of variations</a:t>
            </a:r>
          </a:p>
          <a:p>
            <a:endParaRPr lang="en-US" dirty="0" smtClean="0"/>
          </a:p>
          <a:p>
            <a:r>
              <a:rPr lang="en-US" dirty="0" smtClean="0"/>
              <a:t>Allows you to think through ideas</a:t>
            </a:r>
          </a:p>
          <a:p>
            <a:endParaRPr lang="en-US" dirty="0" smtClean="0"/>
          </a:p>
          <a:p>
            <a:r>
              <a:rPr lang="en-US" dirty="0" smtClean="0"/>
              <a:t>Active form of 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Forces you to visualize how things come </a:t>
            </a:r>
            <a:r>
              <a:rPr lang="en-US" dirty="0" smtClean="0"/>
              <a:t>together</a:t>
            </a:r>
          </a:p>
          <a:p>
            <a:endParaRPr lang="en-US" dirty="0"/>
          </a:p>
          <a:p>
            <a:r>
              <a:rPr lang="en-US" dirty="0"/>
              <a:t>Communicates ideas to others </a:t>
            </a:r>
            <a:r>
              <a:rPr lang="en-US" dirty="0" smtClean="0"/>
              <a:t>(and oneself) to </a:t>
            </a:r>
            <a:r>
              <a:rPr lang="en-US" dirty="0"/>
              <a:t>inspire new designs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as a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7083" y="6276806"/>
            <a:ext cx="178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Buxton, pp. 114</a:t>
            </a:r>
          </a:p>
        </p:txBody>
      </p:sp>
    </p:spTree>
    <p:extLst>
      <p:ext uri="{BB962C8B-B14F-4D97-AF65-F5344CB8AC3E}">
        <p14:creationId xmlns:p14="http://schemas.microsoft.com/office/powerpoint/2010/main" val="309621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Elaboration and Reduction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600" b="1">
                <a:latin typeface="Verdana" charset="0"/>
              </a:rPr>
              <a:t>Elaborate</a:t>
            </a:r>
            <a:r>
              <a:rPr lang="en-US" sz="1600">
                <a:latin typeface="Verdana" charset="0"/>
              </a:rPr>
              <a:t> - generate solutions. These are the opportunities</a:t>
            </a:r>
          </a:p>
          <a:p>
            <a:pPr lvl="1" eaLnBrk="1" hangingPunct="1"/>
            <a:r>
              <a:rPr lang="en-US" sz="1600" b="1">
                <a:latin typeface="Verdana" charset="0"/>
              </a:rPr>
              <a:t>Reduce     </a:t>
            </a:r>
            <a:r>
              <a:rPr lang="en-US" sz="1600">
                <a:latin typeface="Verdana" charset="0"/>
              </a:rPr>
              <a:t>- decide on the ones worth pursuing</a:t>
            </a:r>
          </a:p>
          <a:p>
            <a:pPr lvl="1" eaLnBrk="1" hangingPunct="1"/>
            <a:r>
              <a:rPr lang="en-US" sz="1600" b="1">
                <a:latin typeface="Verdana" charset="0"/>
              </a:rPr>
              <a:t>Repeat</a:t>
            </a:r>
            <a:r>
              <a:rPr lang="en-US" sz="1600">
                <a:latin typeface="Verdana" charset="0"/>
              </a:rPr>
              <a:t>     - elaborate and reduce again on those solutions</a:t>
            </a:r>
          </a:p>
          <a:p>
            <a:pPr marL="0" indent="0" eaLnBrk="1" hangingPunct="1">
              <a:buFontTx/>
              <a:buNone/>
            </a:pPr>
            <a:endParaRPr lang="en-US" sz="3200"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650"/>
            <a:ext cx="8572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Source: </a:t>
            </a:r>
            <a:r>
              <a:rPr lang="en-US" sz="8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Laseau,P</a:t>
            </a: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.  (1980) Graphic Thinking for Architects &amp; Designers. John Wiley and Sons 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825500" y="2641600"/>
            <a:ext cx="6892925" cy="3983039"/>
            <a:chOff x="1857373" y="1285875"/>
            <a:chExt cx="5636067" cy="48117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2" r="14874"/>
            <a:stretch>
              <a:fillRect/>
            </a:stretch>
          </p:blipFill>
          <p:spPr bwMode="auto">
            <a:xfrm>
              <a:off x="1857373" y="1285875"/>
              <a:ext cx="5636067" cy="481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1857375" y="1357313"/>
              <a:ext cx="5429250" cy="3929062"/>
              <a:chOff x="1857375" y="1357313"/>
              <a:chExt cx="5429250" cy="3929062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1857375" y="1357313"/>
                <a:ext cx="1357313" cy="3929062"/>
              </a:xfrm>
              <a:prstGeom prst="rect">
                <a:avLst/>
              </a:prstGeom>
              <a:solidFill>
                <a:srgbClr val="FFFF99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214688" y="1357313"/>
                <a:ext cx="1357312" cy="3929062"/>
              </a:xfrm>
              <a:prstGeom prst="rect">
                <a:avLst/>
              </a:prstGeom>
              <a:solidFill>
                <a:srgbClr val="FFFF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4572000" y="1357313"/>
                <a:ext cx="1357313" cy="3929062"/>
              </a:xfrm>
              <a:prstGeom prst="rect">
                <a:avLst/>
              </a:prstGeom>
              <a:solidFill>
                <a:srgbClr val="FFC0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929313" y="1357313"/>
                <a:ext cx="1357312" cy="3929062"/>
              </a:xfrm>
              <a:prstGeom prst="rect">
                <a:avLst/>
              </a:prstGeom>
              <a:solidFill>
                <a:srgbClr val="CC3300">
                  <a:alpha val="59999"/>
                </a:srgbClr>
              </a:solidFill>
              <a:ln w="12699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374899" y="2918687"/>
            <a:ext cx="4408403" cy="1092064"/>
            <a:chOff x="2374899" y="2918687"/>
            <a:chExt cx="4408403" cy="1092064"/>
          </a:xfrm>
        </p:grpSpPr>
        <p:sp>
          <p:nvSpPr>
            <p:cNvPr id="2" name="TextBox 1"/>
            <p:cNvSpPr txBox="1"/>
            <p:nvPr/>
          </p:nvSpPr>
          <p:spPr>
            <a:xfrm rot="20080456">
              <a:off x="2374899" y="2918687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20401844">
              <a:off x="4147938" y="3159989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 rot="20646353">
              <a:off x="5702300" y="3641419"/>
              <a:ext cx="108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elaborate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00363" y="3028859"/>
            <a:ext cx="6042586" cy="1369650"/>
            <a:chOff x="1200363" y="3028859"/>
            <a:chExt cx="6042586" cy="1369650"/>
          </a:xfrm>
        </p:grpSpPr>
        <p:sp>
          <p:nvSpPr>
            <p:cNvPr id="4" name="TextBox 3"/>
            <p:cNvSpPr txBox="1"/>
            <p:nvPr/>
          </p:nvSpPr>
          <p:spPr>
            <a:xfrm rot="1612359">
              <a:off x="3192913" y="3411618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458301">
              <a:off x="4790376" y="3746555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054757">
              <a:off x="6408875" y="4029177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591282">
              <a:off x="1200363" y="3028859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15547" y="5957896"/>
            <a:ext cx="4119893" cy="399520"/>
            <a:chOff x="2915547" y="5957896"/>
            <a:chExt cx="4119893" cy="399520"/>
          </a:xfrm>
        </p:grpSpPr>
        <p:sp>
          <p:nvSpPr>
            <p:cNvPr id="7" name="TextBox 6"/>
            <p:cNvSpPr txBox="1"/>
            <p:nvPr/>
          </p:nvSpPr>
          <p:spPr>
            <a:xfrm>
              <a:off x="2915547" y="5957896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9611" y="5972192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5541" y="5988084"/>
              <a:ext cx="79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6808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100012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78130" y="1298884"/>
            <a:ext cx="890649" cy="71992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Elaboration and Reduction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+mn-ea"/>
              </a:rPr>
              <a:t>Design is choice. </a:t>
            </a:r>
          </a:p>
          <a:p>
            <a:pPr>
              <a:defRPr/>
            </a:pPr>
            <a:endParaRPr lang="en-US" sz="2800" dirty="0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ea typeface="+mn-ea"/>
              </a:rPr>
              <a:t>There are two places where there is room for creativity</a:t>
            </a:r>
            <a:r>
              <a:rPr lang="en-US" sz="2000" dirty="0">
                <a:ea typeface="+mn-ea"/>
              </a:rPr>
              <a:t/>
            </a:r>
            <a:br>
              <a:rPr lang="en-US" sz="2000" dirty="0">
                <a:ea typeface="+mn-ea"/>
              </a:rPr>
            </a:br>
            <a:endParaRPr lang="en-US" sz="1200" dirty="0"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creativity you </a:t>
            </a:r>
            <a:r>
              <a:rPr lang="en-US" sz="1800" dirty="0">
                <a:ea typeface="+mn-ea"/>
              </a:rPr>
              <a:t>bring to enumerating meaningfully distinct options from which to choose</a:t>
            </a:r>
            <a:br>
              <a:rPr lang="en-US" sz="1800" dirty="0">
                <a:ea typeface="+mn-ea"/>
              </a:rPr>
            </a:br>
            <a:endParaRPr lang="en-US" sz="1800" dirty="0"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creativity you </a:t>
            </a:r>
            <a:r>
              <a:rPr lang="en-US" sz="1800" dirty="0">
                <a:ea typeface="+mn-ea"/>
              </a:rPr>
              <a:t>bring to defining the criteria, or heuristics, according to which you make your choices.</a:t>
            </a:r>
          </a:p>
          <a:p>
            <a:pPr>
              <a:defRPr/>
            </a:pPr>
            <a:endParaRPr lang="en-CA" dirty="0"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650"/>
            <a:ext cx="8572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Source: </a:t>
            </a:r>
            <a:r>
              <a:rPr lang="en-US" sz="800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Laseau,P</a:t>
            </a: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</a:rPr>
              <a:t>.  (1980) Graphic Thinking for Architects &amp; Designers. John Wiley and Sons </a:t>
            </a:r>
          </a:p>
        </p:txBody>
      </p:sp>
    </p:spTree>
    <p:extLst>
      <p:ext uri="{BB962C8B-B14F-4D97-AF65-F5344CB8AC3E}">
        <p14:creationId xmlns:p14="http://schemas.microsoft.com/office/powerpoint/2010/main" val="1330241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Buxton’s Properties of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Quick</a:t>
            </a:r>
          </a:p>
          <a:p>
            <a:r>
              <a:rPr lang="en-US" dirty="0" smtClean="0"/>
              <a:t>Timely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Disposable</a:t>
            </a:r>
          </a:p>
          <a:p>
            <a:r>
              <a:rPr lang="en-US" dirty="0" smtClean="0"/>
              <a:t>Plentiful</a:t>
            </a:r>
          </a:p>
          <a:p>
            <a:r>
              <a:rPr lang="en-US" dirty="0" smtClean="0"/>
              <a:t>Clear vocabulary</a:t>
            </a:r>
          </a:p>
          <a:p>
            <a:r>
              <a:rPr lang="en-US" dirty="0" smtClean="0"/>
              <a:t>Distinct gesture</a:t>
            </a:r>
          </a:p>
          <a:p>
            <a:r>
              <a:rPr lang="en-US" dirty="0" smtClean="0"/>
              <a:t>Minimal detail</a:t>
            </a:r>
          </a:p>
          <a:p>
            <a:r>
              <a:rPr lang="en-US" dirty="0" smtClean="0"/>
              <a:t>Appropriate degree of refinement</a:t>
            </a:r>
          </a:p>
          <a:p>
            <a:r>
              <a:rPr lang="en-US" dirty="0" smtClean="0"/>
              <a:t>Suggest and explore vs. confirm</a:t>
            </a:r>
          </a:p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Quick</a:t>
            </a:r>
            <a:endParaRPr lang="en-US" dirty="0">
              <a:ea typeface="+mj-ea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is quick to make, or at least gives that impression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9063"/>
            <a:ext cx="3810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8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Timely</a:t>
            </a:r>
            <a:endParaRPr lang="en-US" dirty="0"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can be provided when needed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62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7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Inexpensive</a:t>
            </a:r>
            <a:endParaRPr lang="en-US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Cost must not inhibit the ability to explore a concept, especially early in design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114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Disposable</a:t>
            </a:r>
            <a:endParaRPr lang="en-US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you </a:t>
            </a:r>
            <a:r>
              <a:rPr lang="en-US" dirty="0" smtClean="0">
                <a:latin typeface="Calibri"/>
                <a:cs typeface="Calibri"/>
              </a:rPr>
              <a:t>can’t </a:t>
            </a:r>
            <a:r>
              <a:rPr lang="en-US" dirty="0">
                <a:latin typeface="Calibri"/>
                <a:cs typeface="Calibri"/>
              </a:rPr>
              <a:t>afford to throw it away, </a:t>
            </a:r>
            <a:r>
              <a:rPr lang="en-US" dirty="0" smtClean="0">
                <a:latin typeface="Calibri"/>
                <a:cs typeface="Calibri"/>
              </a:rPr>
              <a:t>it’s </a:t>
            </a:r>
            <a:r>
              <a:rPr lang="en-US" dirty="0">
                <a:latin typeface="Calibri"/>
                <a:cs typeface="Calibri"/>
              </a:rPr>
              <a:t>not a </a:t>
            </a:r>
            <a:r>
              <a:rPr lang="en-US" dirty="0" smtClean="0">
                <a:latin typeface="Calibri"/>
                <a:cs typeface="Calibri"/>
              </a:rPr>
              <a:t>sketch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Investment </a:t>
            </a:r>
            <a:r>
              <a:rPr lang="en-US" dirty="0">
                <a:latin typeface="Calibri"/>
                <a:cs typeface="Calibri"/>
              </a:rPr>
              <a:t>is in the process,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en-US" dirty="0">
                <a:latin typeface="Calibri"/>
                <a:cs typeface="Calibri"/>
              </a:rPr>
              <a:t>the physical sketch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However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sketches are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worthless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3718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Plentiful</a:t>
            </a:r>
            <a:endParaRPr lang="en-US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They </a:t>
            </a:r>
            <a:r>
              <a:rPr lang="en-US" dirty="0" smtClean="0">
                <a:latin typeface="Calibri" charset="0"/>
              </a:rPr>
              <a:t>don’t </a:t>
            </a:r>
            <a:r>
              <a:rPr lang="en-US" dirty="0">
                <a:latin typeface="Calibri" charset="0"/>
              </a:rPr>
              <a:t>exist in isolation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Meaning </a:t>
            </a:r>
            <a:r>
              <a:rPr lang="en-US" dirty="0">
                <a:latin typeface="Calibri" charset="0"/>
              </a:rPr>
              <a:t>&amp; relevance is in the context of a collection or series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8109" b="12000"/>
          <a:stretch>
            <a:fillRect/>
          </a:stretch>
        </p:blipFill>
        <p:spPr bwMode="auto">
          <a:xfrm>
            <a:off x="6096000" y="32766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0043"/>
            <a:ext cx="9144000" cy="3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3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Clear vocabulary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way </a:t>
            </a:r>
            <a:r>
              <a:rPr lang="en-US" dirty="0" smtClean="0">
                <a:latin typeface="Calibri" charset="0"/>
              </a:rPr>
              <a:t>it’s </a:t>
            </a:r>
            <a:r>
              <a:rPr lang="en-US" dirty="0">
                <a:latin typeface="Calibri" charset="0"/>
              </a:rPr>
              <a:t>rendered (e.g., style, form, signals) makes it distinctive that it is a sketch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Could be the way that a line extends through endpoints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505200"/>
            <a:ext cx="2935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Distinct Gesture</a:t>
            </a:r>
            <a:endParaRPr lang="en-US" dirty="0"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Fluidity of sketches gives them a sense of openness and freedom</a:t>
            </a:r>
          </a:p>
          <a:p>
            <a:r>
              <a:rPr lang="en-US" dirty="0">
                <a:latin typeface="Calibri" charset="0"/>
              </a:rPr>
              <a:t>Opposite of engineering drawing, which is tight and precise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733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495800" y="4876800"/>
            <a:ext cx="590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v</a:t>
            </a:r>
            <a:r>
              <a:rPr lang="en-US" sz="2400" dirty="0" smtClean="0">
                <a:solidFill>
                  <a:srgbClr val="FFFFFF"/>
                </a:solidFill>
              </a:rPr>
              <a:t>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3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52844" r="34355" b="14775"/>
          <a:stretch/>
        </p:blipFill>
        <p:spPr bwMode="auto">
          <a:xfrm>
            <a:off x="-1" y="0"/>
            <a:ext cx="9158863" cy="64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Minimal Detail</a:t>
            </a:r>
            <a:endParaRPr lang="en-US" dirty="0"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Include only what is required to render the intended purpose or concept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26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8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5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Appropriate Degree of Refinement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Make the sketch be as refined as the idea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solid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make the sketch look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more defined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hazy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the sketch will look much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rougher and less defined</a:t>
            </a:r>
            <a:endParaRPr lang="en-US" b="1" dirty="0">
              <a:ea typeface="+mn-ea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613144"/>
            <a:ext cx="39862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Suggest and explore rather than confirm</a:t>
            </a:r>
            <a:endParaRPr lang="en-US" sz="36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Sketch should act as a catalyst to the desired and appropriate behaviors, conversations, and interactions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2870200"/>
            <a:ext cx="4965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Ambiguity</a:t>
            </a:r>
            <a:endParaRPr lang="en-US" dirty="0">
              <a:ea typeface="+mj-e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Intentionally ambiguous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Value </a:t>
            </a:r>
            <a:r>
              <a:rPr lang="en-US" dirty="0">
                <a:latin typeface="Calibri" charset="0"/>
              </a:rPr>
              <a:t>comes from being able to be </a:t>
            </a:r>
            <a:r>
              <a:rPr lang="en-US" dirty="0" smtClean="0">
                <a:latin typeface="Calibri" charset="0"/>
              </a:rPr>
              <a:t>interpreted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different ways, even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by </a:t>
            </a:r>
            <a:r>
              <a:rPr lang="en-US" dirty="0">
                <a:latin typeface="Calibri" charset="0"/>
              </a:rPr>
              <a:t>the person who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created </a:t>
            </a:r>
            <a:r>
              <a:rPr lang="en-US" dirty="0">
                <a:latin typeface="Calibri" charset="0"/>
              </a:rPr>
              <a:t>them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4425"/>
            <a:ext cx="4724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Forms of Sketching?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Can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be pencil/pen drawing on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paper (my preference)</a:t>
            </a:r>
          </a:p>
          <a:p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Calibri" charset="0"/>
              </a:rPr>
              <a:t>Something scraped together in Photoshop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Quick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-and-dirty prototyping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Magazine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cut-outs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Modifications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to existing objects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we need </a:t>
            </a:r>
            <a:r>
              <a:rPr lang="en-US" smtClean="0"/>
              <a:t>to sketch</a:t>
            </a:r>
            <a:endParaRPr lang="en-US" dirty="0" smtClean="0"/>
          </a:p>
          <a:p>
            <a:pPr lvl="1"/>
            <a:r>
              <a:rPr lang="en-US" sz="2400" dirty="0" smtClean="0"/>
              <a:t>getting the design right vs. getting the right design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 of sketches</a:t>
            </a:r>
          </a:p>
          <a:p>
            <a:pPr lvl="1"/>
            <a:r>
              <a:rPr lang="en-US" sz="2400" dirty="0" smtClean="0"/>
              <a:t>Quick; Timely; Inexpensive; Disposable; Plentiful; Clear vocabulary; Distinct gesture; Minimal detail; Appropriate </a:t>
            </a:r>
            <a:r>
              <a:rPr lang="en-US" sz="2400" dirty="0"/>
              <a:t>degree of </a:t>
            </a:r>
            <a:r>
              <a:rPr lang="en-US" sz="2400" dirty="0" smtClean="0"/>
              <a:t>refinement; Suggest </a:t>
            </a:r>
            <a:r>
              <a:rPr lang="en-US" sz="2400" dirty="0"/>
              <a:t>and explore vs. </a:t>
            </a:r>
            <a:r>
              <a:rPr lang="en-US" sz="2400" dirty="0" smtClean="0"/>
              <a:t>confirm; Ambiguity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Next time: Prototypes!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9708" r="17774"/>
          <a:stretch/>
        </p:blipFill>
        <p:spPr bwMode="auto">
          <a:xfrm>
            <a:off x="0" y="-1"/>
            <a:ext cx="9322130" cy="68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4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167" y="0"/>
            <a:ext cx="162022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4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0043"/>
            <a:ext cx="9144000" cy="3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Nicolai Marquardt,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Why should we sketch?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Getting the design right vs. getting the right design</a:t>
            </a:r>
          </a:p>
          <a:p>
            <a:endParaRPr lang="en-US" dirty="0" smtClean="0"/>
          </a:p>
          <a:p>
            <a:r>
              <a:rPr lang="en-US" dirty="0" smtClean="0"/>
              <a:t>What is sketching?</a:t>
            </a:r>
          </a:p>
          <a:p>
            <a:r>
              <a:rPr lang="en-US" dirty="0" smtClean="0"/>
              <a:t>Properties of sketches</a:t>
            </a:r>
          </a:p>
          <a:p>
            <a:endParaRPr lang="en-US" dirty="0"/>
          </a:p>
          <a:p>
            <a:r>
              <a:rPr lang="en-US" dirty="0" smtClean="0"/>
              <a:t>What is and what isn’t a sketch</a:t>
            </a:r>
          </a:p>
          <a:p>
            <a:endParaRPr lang="en-US" dirty="0"/>
          </a:p>
          <a:p>
            <a:r>
              <a:rPr lang="en-US" dirty="0" smtClean="0"/>
              <a:t>Sketching vs. 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ymbo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857250" y="45005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Sketching is about Design</a:t>
            </a:r>
          </a:p>
        </p:txBody>
      </p:sp>
    </p:spTree>
    <p:extLst>
      <p:ext uri="{BB962C8B-B14F-4D97-AF65-F5344CB8AC3E}">
        <p14:creationId xmlns:p14="http://schemas.microsoft.com/office/powerpoint/2010/main" val="245831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7243</TotalTime>
  <Words>1026</Words>
  <Application>Microsoft Macintosh PowerPoint</Application>
  <PresentationFormat>On-screen Show (4:3)</PresentationFormat>
  <Paragraphs>213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1-introduction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Sketching</vt:lpstr>
      <vt:lpstr>Sketching - Overview</vt:lpstr>
      <vt:lpstr>Sketching is about Design</vt:lpstr>
      <vt:lpstr>Why Sketch?</vt:lpstr>
      <vt:lpstr>Getting the design right</vt:lpstr>
      <vt:lpstr>Problem</vt:lpstr>
      <vt:lpstr>Getting the right design</vt:lpstr>
      <vt:lpstr>Exploring alternatives Getting the Right Design1</vt:lpstr>
      <vt:lpstr>Sketching</vt:lpstr>
      <vt:lpstr>Why sketching?</vt:lpstr>
      <vt:lpstr>Why sketching?</vt:lpstr>
      <vt:lpstr>Sketching as a dialog</vt:lpstr>
      <vt:lpstr>Elaboration and Reduction</vt:lpstr>
      <vt:lpstr>Elaboration and Reduction</vt:lpstr>
      <vt:lpstr>Buxton’s Properties of Sketches</vt:lpstr>
      <vt:lpstr>Quick</vt:lpstr>
      <vt:lpstr>Timely</vt:lpstr>
      <vt:lpstr>Inexpensive</vt:lpstr>
      <vt:lpstr>Disposable</vt:lpstr>
      <vt:lpstr>Plentiful</vt:lpstr>
      <vt:lpstr>PowerPoint Presentation</vt:lpstr>
      <vt:lpstr>Clear vocabulary</vt:lpstr>
      <vt:lpstr>Distinct Gesture</vt:lpstr>
      <vt:lpstr>Minimal Detail</vt:lpstr>
      <vt:lpstr>Appropriate Degree of Refinement</vt:lpstr>
      <vt:lpstr>Suggest and explore rather than confirm</vt:lpstr>
      <vt:lpstr>Ambiguity</vt:lpstr>
      <vt:lpstr>Forms of Sketching?</vt:lpstr>
      <vt:lpstr>You now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55</cp:revision>
  <dcterms:created xsi:type="dcterms:W3CDTF">2012-08-20T05:23:43Z</dcterms:created>
  <dcterms:modified xsi:type="dcterms:W3CDTF">2014-09-23T17:37:19Z</dcterms:modified>
</cp:coreProperties>
</file>