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9" r:id="rId2"/>
    <p:sldId id="256" r:id="rId3"/>
    <p:sldId id="257" r:id="rId4"/>
    <p:sldId id="282" r:id="rId5"/>
    <p:sldId id="284" r:id="rId6"/>
    <p:sldId id="258" r:id="rId7"/>
    <p:sldId id="259" r:id="rId8"/>
    <p:sldId id="294" r:id="rId9"/>
    <p:sldId id="295" r:id="rId10"/>
    <p:sldId id="296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97" r:id="rId19"/>
    <p:sldId id="290" r:id="rId20"/>
    <p:sldId id="293" r:id="rId21"/>
    <p:sldId id="292" r:id="rId22"/>
    <p:sldId id="291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1" autoAdjust="0"/>
    <p:restoredTop sz="88137" autoAdjust="0"/>
  </p:normalViewPr>
  <p:slideViewPr>
    <p:cSldViewPr snapToGrid="0" snapToObjects="1">
      <p:cViewPr varScale="1">
        <p:scale>
          <a:sx n="85" d="100"/>
          <a:sy n="85" d="100"/>
        </p:scale>
        <p:origin x="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www.baddesigns.com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2016-09-08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raille-in-elev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3500" y="1896496"/>
            <a:ext cx="40005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500" dirty="0" smtClean="0">
                <a:solidFill>
                  <a:prstClr val="white">
                    <a:lumMod val="85000"/>
                  </a:prstClr>
                </a:solidFill>
              </a:rPr>
              <a:t>While you are looking at the picture, check out:</a:t>
            </a:r>
          </a:p>
          <a:p>
            <a:pPr lvl="0" algn="ctr">
              <a:spcBef>
                <a:spcPct val="20000"/>
              </a:spcBef>
            </a:pPr>
            <a:endParaRPr lang="en-US" sz="2500" dirty="0">
              <a:solidFill>
                <a:prstClr val="white">
                  <a:lumMod val="8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500" dirty="0" smtClean="0">
                <a:solidFill>
                  <a:prstClr val="white">
                    <a:lumMod val="85000"/>
                  </a:prstClr>
                </a:solidFill>
              </a:rPr>
              <a:t>http://</a:t>
            </a:r>
            <a:r>
              <a:rPr lang="en-US" sz="2500" dirty="0" err="1" smtClean="0">
                <a:solidFill>
                  <a:prstClr val="white">
                    <a:lumMod val="85000"/>
                  </a:prstClr>
                </a:solidFill>
              </a:rPr>
              <a:t>hcitang.github.io</a:t>
            </a:r>
            <a:r>
              <a:rPr lang="en-US" sz="2500" dirty="0" smtClean="0">
                <a:solidFill>
                  <a:prstClr val="white">
                    <a:lumMod val="85000"/>
                  </a:prstClr>
                </a:solidFill>
              </a:rPr>
              <a:t>/481</a:t>
            </a:r>
            <a:endParaRPr lang="en-US" sz="2500" dirty="0">
              <a:solidFill>
                <a:prstClr val="white">
                  <a:lumMod val="8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2500" dirty="0" smtClean="0">
              <a:solidFill>
                <a:prstClr val="white">
                  <a:lumMod val="8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2500" dirty="0">
              <a:solidFill>
                <a:prstClr val="white">
                  <a:lumMod val="8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sz="2500" dirty="0">
              <a:solidFill>
                <a:prstClr val="white">
                  <a:lumMod val="8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lumMod val="85000"/>
                  </a:prstClr>
                </a:solidFill>
              </a:rPr>
              <a:t>Sign up on slack: </a:t>
            </a:r>
          </a:p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white">
                    <a:lumMod val="85000"/>
                  </a:prstClr>
                </a:solidFill>
              </a:rPr>
              <a:t>http://cpsc481-ucalgary.slack.com</a:t>
            </a:r>
            <a:endParaRPr lang="en-US" sz="20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8880"/>
            <a:ext cx="9199841" cy="28482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086"/>
            <a:ext cx="8229600" cy="5713077"/>
          </a:xfrm>
        </p:spPr>
        <p:txBody>
          <a:bodyPr/>
          <a:lstStyle/>
          <a:p>
            <a:r>
              <a:rPr lang="en-US" dirty="0" smtClean="0"/>
              <a:t>Anticipated snarky response: “But, I wouldn’t make those mistakes!”</a:t>
            </a:r>
          </a:p>
          <a:p>
            <a:endParaRPr lang="en-US" dirty="0"/>
          </a:p>
          <a:p>
            <a:r>
              <a:rPr lang="en-US" dirty="0" smtClean="0"/>
              <a:t>Maybe, but you’re not the only one working on most projects. Your team might still make that mistake.</a:t>
            </a:r>
          </a:p>
          <a:p>
            <a:endParaRPr lang="en-US" dirty="0"/>
          </a:p>
          <a:p>
            <a:r>
              <a:rPr lang="en-US" dirty="0" smtClean="0"/>
              <a:t>Here’s the problem:</a:t>
            </a:r>
          </a:p>
          <a:p>
            <a:r>
              <a:rPr lang="en-US" b="1" dirty="0" smtClean="0"/>
              <a:t>	You are typically not the user.</a:t>
            </a:r>
          </a:p>
          <a:p>
            <a:r>
              <a:rPr lang="en-US" b="1" dirty="0" smtClean="0"/>
              <a:t>	You have your own </a:t>
            </a:r>
            <a:r>
              <a:rPr lang="en-US" b="1" dirty="0" smtClean="0"/>
              <a:t>biases and blind spots.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why bad design is so prevalent</a:t>
            </a:r>
          </a:p>
          <a:p>
            <a:endParaRPr lang="en-US" dirty="0" smtClean="0"/>
          </a:p>
          <a:p>
            <a:r>
              <a:rPr lang="en-US" dirty="0" smtClean="0"/>
              <a:t>Learning and practicing methods for “good” design</a:t>
            </a:r>
          </a:p>
          <a:p>
            <a:endParaRPr lang="en-US" dirty="0" smtClean="0"/>
          </a:p>
          <a:p>
            <a:r>
              <a:rPr lang="en-US" dirty="0" smtClean="0"/>
              <a:t>Hands-on experience with multiple design methods: involving users, prototyping,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is everywhere</a:t>
            </a:r>
          </a:p>
          <a:p>
            <a:endParaRPr lang="en-US" dirty="0" smtClean="0"/>
          </a:p>
          <a:p>
            <a:r>
              <a:rPr lang="en-US" dirty="0" smtClean="0"/>
              <a:t>Good design is hard</a:t>
            </a:r>
          </a:p>
          <a:p>
            <a:endParaRPr lang="en-US" dirty="0" smtClean="0"/>
          </a:p>
          <a:p>
            <a:r>
              <a:rPr lang="en-US" dirty="0" smtClean="0"/>
              <a:t>Poorly designed things have big consequences</a:t>
            </a:r>
          </a:p>
          <a:p>
            <a:endParaRPr lang="en-US" dirty="0" smtClean="0"/>
          </a:p>
          <a:p>
            <a:r>
              <a:rPr lang="en-US" dirty="0" smtClean="0"/>
              <a:t>Good design practices can help</a:t>
            </a:r>
          </a:p>
          <a:p>
            <a:endParaRPr lang="en-US" dirty="0" smtClean="0"/>
          </a:p>
          <a:p>
            <a:r>
              <a:rPr lang="en-US" dirty="0" smtClean="0"/>
              <a:t>You’re going to be a good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Instructor: Anthony Tang</a:t>
            </a:r>
          </a:p>
          <a:p>
            <a:pPr lvl="1"/>
            <a:r>
              <a:rPr lang="en-US" dirty="0" smtClean="0"/>
              <a:t>Call me </a:t>
            </a:r>
            <a:r>
              <a:rPr lang="en-US" dirty="0" err="1" smtClean="0"/>
              <a:t>Dr</a:t>
            </a:r>
            <a:r>
              <a:rPr lang="en-US" dirty="0" smtClean="0"/>
              <a:t> Tang, Professor Tang, Tony</a:t>
            </a:r>
          </a:p>
          <a:p>
            <a:pPr lvl="1"/>
            <a:r>
              <a:rPr lang="en-US" dirty="0" smtClean="0"/>
              <a:t>(not “Hey”)</a:t>
            </a:r>
            <a:endParaRPr lang="en-US" dirty="0" smtClean="0"/>
          </a:p>
          <a:p>
            <a:r>
              <a:rPr lang="en-US" dirty="0" smtClean="0"/>
              <a:t>Assistant Professor in the CS Department</a:t>
            </a:r>
          </a:p>
          <a:p>
            <a:pPr lvl="1"/>
            <a:r>
              <a:rPr lang="en-US" dirty="0" smtClean="0"/>
              <a:t>Ph.D. in Electrical and Computer Engineering from UBC</a:t>
            </a:r>
          </a:p>
          <a:p>
            <a:r>
              <a:rPr lang="en-US" dirty="0" smtClean="0"/>
              <a:t>Research in Human-Computer Interaction</a:t>
            </a:r>
          </a:p>
          <a:p>
            <a:pPr lvl="1"/>
            <a:r>
              <a:rPr lang="en-US" dirty="0" smtClean="0"/>
              <a:t>Collaborative computing, personal informatics</a:t>
            </a:r>
          </a:p>
          <a:p>
            <a:r>
              <a:rPr lang="en-US" dirty="0" smtClean="0"/>
              <a:t>Personal interests: Volleyball, Food, Video 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625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Your 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0283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Terrance </a:t>
            </a:r>
            <a:r>
              <a:rPr lang="en-US" dirty="0" err="1" smtClean="0"/>
              <a:t>Mok</a:t>
            </a:r>
            <a:endParaRPr lang="en-US" dirty="0" smtClean="0"/>
          </a:p>
          <a:p>
            <a:pPr lvl="1"/>
            <a:r>
              <a:rPr lang="en-US" dirty="0" smtClean="0"/>
              <a:t>MSc student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500284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Kurtis </a:t>
            </a:r>
            <a:r>
              <a:rPr lang="en-US" dirty="0" err="1" smtClean="0"/>
              <a:t>Danyluk</a:t>
            </a:r>
            <a:endParaRPr lang="en-US" dirty="0" smtClean="0"/>
          </a:p>
          <a:p>
            <a:pPr lvl="1"/>
            <a:r>
              <a:rPr lang="en-US" dirty="0" err="1" smtClean="0"/>
              <a:t>MSc</a:t>
            </a:r>
            <a:r>
              <a:rPr lang="en-US" dirty="0" smtClean="0"/>
              <a:t> student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4549676"/>
            <a:ext cx="7939548" cy="830997"/>
            <a:chOff x="457200" y="5756831"/>
            <a:chExt cx="7939548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5756831"/>
              <a:ext cx="3868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</a:t>
              </a: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 </a:t>
              </a: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made an award-winning video game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756831"/>
              <a:ext cx="3748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</a:t>
              </a: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 </a:t>
              </a: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have a black belt in judo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4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Office hours/contact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u="sng" dirty="0" smtClean="0"/>
              <a:t>http</a:t>
            </a:r>
            <a:r>
              <a:rPr lang="en-US" u="sng" dirty="0" smtClean="0"/>
              <a:t>://</a:t>
            </a:r>
            <a:r>
              <a:rPr lang="en-US" u="sng" dirty="0" err="1" smtClean="0"/>
              <a:t>hcitang.github.io</a:t>
            </a:r>
            <a:r>
              <a:rPr lang="en-US" u="sng" dirty="0" smtClean="0"/>
              <a:t>/481</a:t>
            </a:r>
            <a:endParaRPr lang="en-US" u="sng" dirty="0" smtClean="0"/>
          </a:p>
          <a:p>
            <a:pPr lvl="1"/>
            <a:r>
              <a:rPr lang="en-US" sz="2000" dirty="0" smtClean="0">
                <a:solidFill>
                  <a:prstClr val="white">
                    <a:lumMod val="85000"/>
                  </a:prstClr>
                </a:solidFill>
              </a:rPr>
              <a:t>» password: hello481 (no spaces)</a:t>
            </a:r>
            <a:endParaRPr lang="en-US" sz="2000" u="sng" dirty="0" smtClean="0"/>
          </a:p>
          <a:p>
            <a:r>
              <a:rPr lang="en-US" dirty="0" smtClean="0"/>
              <a:t>Communications</a:t>
            </a:r>
            <a:endParaRPr lang="en-US" dirty="0" smtClean="0"/>
          </a:p>
          <a:p>
            <a:pPr lvl="1"/>
            <a:r>
              <a:rPr lang="en-US" u="sng" dirty="0" smtClean="0"/>
              <a:t>http://cpsc481-ucalgary.slack.com</a:t>
            </a:r>
            <a:endParaRPr lang="en-US" dirty="0" smtClean="0"/>
          </a:p>
          <a:p>
            <a:pPr lvl="1"/>
            <a:r>
              <a:rPr lang="en-US" sz="2000" dirty="0" smtClean="0"/>
              <a:t>» </a:t>
            </a:r>
            <a:r>
              <a:rPr lang="en-US" sz="2000" dirty="0" smtClean="0"/>
              <a:t>used for communicating with instructors and your teams</a:t>
            </a:r>
            <a:endParaRPr lang="en-US" sz="2000" dirty="0" smtClean="0"/>
          </a:p>
          <a:p>
            <a:r>
              <a:rPr lang="en-US" dirty="0" smtClean="0"/>
              <a:t>Readings, Podcasts, and Slides</a:t>
            </a:r>
            <a:endParaRPr lang="en-US" dirty="0" smtClean="0"/>
          </a:p>
          <a:p>
            <a:pPr lvl="1"/>
            <a:r>
              <a:rPr lang="en-US" dirty="0" smtClean="0"/>
              <a:t>Posted online </a:t>
            </a:r>
            <a:r>
              <a:rPr lang="en-US" dirty="0" smtClean="0"/>
              <a:t>at </a:t>
            </a:r>
            <a:r>
              <a:rPr lang="en-US" dirty="0"/>
              <a:t>the main </a:t>
            </a:r>
            <a:r>
              <a:rPr lang="en-US" dirty="0" smtClean="0"/>
              <a:t>website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Flippin</a:t>
            </a:r>
            <a:r>
              <a:rPr lang="en-US" dirty="0" smtClean="0"/>
              <a:t>’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Podcasts and slide materials are your homework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If the podcast or slides are not clear, then bring this up as a question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» If you are uncertain about some concept, then bring this up as a question</a:t>
            </a:r>
          </a:p>
          <a:p>
            <a:endParaRPr lang="en-US" dirty="0"/>
          </a:p>
          <a:p>
            <a:r>
              <a:rPr lang="en-US" dirty="0" smtClean="0"/>
              <a:t>Class time </a:t>
            </a:r>
            <a:r>
              <a:rPr lang="en-US" dirty="0" smtClean="0"/>
              <a:t>for your questions and activities. </a:t>
            </a:r>
            <a:r>
              <a:rPr lang="en-US" dirty="0" smtClean="0"/>
              <a:t>If there are no questions, we’ll end 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 of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64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Course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</a:t>
            </a:r>
            <a:r>
              <a:rPr lang="en-US" dirty="0" smtClean="0"/>
              <a:t>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 charset="0"/>
              </a:rPr>
              <a:t>What You Can Expect of Me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be here on time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Your assignments will be graded in a timely manner</a:t>
            </a:r>
          </a:p>
          <a:p>
            <a:pPr marL="800100" lvl="1" indent="-342900">
              <a:buFont typeface="Arial"/>
              <a:buChar char="•"/>
            </a:pPr>
            <a:r>
              <a:rPr sz="2400" dirty="0">
                <a:latin typeface="Calibri" charset="0"/>
              </a:rPr>
              <a:t>Typically within 1-2 weeks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Slack questions will </a:t>
            </a:r>
            <a:r>
              <a:rPr lang="en-US" sz="2800" dirty="0" smtClean="0">
                <a:latin typeface="Calibri" charset="0"/>
              </a:rPr>
              <a:t>be responded to in a timely manner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Typically within 1-2 days</a:t>
            </a:r>
            <a:endParaRPr sz="2000" dirty="0" smtClean="0">
              <a:solidFill>
                <a:srgbClr val="D9D9D9"/>
              </a:solidFill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sz="2800" dirty="0" smtClean="0">
                <a:latin typeface="Calibri" charset="0"/>
              </a:rPr>
              <a:t>If </a:t>
            </a:r>
            <a:r>
              <a:rPr sz="2800" dirty="0">
                <a:latin typeface="Calibri" charset="0"/>
              </a:rPr>
              <a:t>I don</a:t>
            </a:r>
            <a:r>
              <a:rPr altLang="ja-JP" sz="2800" dirty="0">
                <a:latin typeface="Calibri" charset="0"/>
              </a:rPr>
              <a:t>'t know the answer to your question, I will find out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treat you as professional colleagues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 will have several chances to evaluate the course</a:t>
            </a:r>
          </a:p>
        </p:txBody>
      </p:sp>
    </p:spTree>
    <p:extLst>
      <p:ext uri="{BB962C8B-B14F-4D97-AF65-F5344CB8AC3E}">
        <p14:creationId xmlns:p14="http://schemas.microsoft.com/office/powerpoint/2010/main" val="21539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volunteers: act as liaisons between you (students) and me</a:t>
            </a:r>
          </a:p>
          <a:p>
            <a:endParaRPr lang="en-US" dirty="0"/>
          </a:p>
          <a:p>
            <a:r>
              <a:rPr lang="en-US" dirty="0" smtClean="0"/>
              <a:t>Brief (weekly) meetings post-class on Wednesdays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Have I blown it on something?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Am I going to fast?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Am I going to </a:t>
            </a:r>
            <a:r>
              <a:rPr lang="en-US" sz="2800" dirty="0" smtClean="0"/>
              <a:t>slowly</a:t>
            </a:r>
            <a:r>
              <a:rPr lang="en-US" sz="28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expect of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charset="0"/>
              </a:rPr>
              <a:t>Come to class prepared – read carefully prior to class meetings</a:t>
            </a:r>
          </a:p>
          <a:p>
            <a:endParaRPr lang="en-US" dirty="0" smtClean="0"/>
          </a:p>
          <a:p>
            <a:r>
              <a:rPr lang="en-US" dirty="0">
                <a:latin typeface="Calibri" charset="0"/>
              </a:rPr>
              <a:t>Be an active listener – be attentive, be engaged, use in-class technology with discretion</a:t>
            </a:r>
          </a:p>
          <a:p>
            <a:endParaRPr lang="en-US" dirty="0" smtClean="0"/>
          </a:p>
          <a:p>
            <a:r>
              <a:rPr lang="en-US" dirty="0">
                <a:latin typeface="Calibri" charset="0"/>
              </a:rPr>
              <a:t>Treat all with respect – be constructive in all discussions</a:t>
            </a:r>
          </a:p>
          <a:p>
            <a:endParaRPr lang="en-US" dirty="0" smtClean="0"/>
          </a:p>
          <a:p>
            <a:r>
              <a:rPr lang="en-US" dirty="0" smtClean="0"/>
              <a:t>Tutorial materials are set up </a:t>
            </a:r>
            <a:r>
              <a:rPr lang="en-US" u="sng" dirty="0" smtClean="0"/>
              <a:t>for you</a:t>
            </a:r>
            <a:r>
              <a:rPr lang="en-US" dirty="0" smtClean="0"/>
              <a:t>—I expect your best efforts on all components</a:t>
            </a:r>
          </a:p>
          <a:p>
            <a:endParaRPr lang="en-US" dirty="0"/>
          </a:p>
          <a:p>
            <a:r>
              <a:rPr lang="en-US" dirty="0">
                <a:latin typeface="Calibri" charset="0"/>
              </a:rPr>
              <a:t>Be here on </a:t>
            </a:r>
            <a:r>
              <a:rPr lang="en-US" dirty="0" smtClean="0">
                <a:latin typeface="Calibri" charset="0"/>
              </a:rPr>
              <a:t>time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Turn in everything on </a:t>
            </a:r>
            <a:r>
              <a:rPr lang="en-US" dirty="0" smtClean="0">
                <a:latin typeface="Calibri" charset="0"/>
              </a:rPr>
              <a:t>time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99711"/>
              </p:ext>
            </p:extLst>
          </p:nvPr>
        </p:nvGraphicFramePr>
        <p:xfrm>
          <a:off x="457200" y="1600200"/>
          <a:ext cx="8229600" cy="29451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92240"/>
                <a:gridCol w="1737360"/>
              </a:tblGrid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Class Participation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Assignments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Mid-term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Final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30%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77325"/>
            <a:ext cx="8229600" cy="20488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Participation – </a:t>
            </a:r>
            <a:r>
              <a:rPr lang="en-US" dirty="0" smtClean="0">
                <a:latin typeface="Calibri" charset="0"/>
              </a:rPr>
              <a:t>10</a:t>
            </a:r>
            <a:r>
              <a:rPr dirty="0" smtClean="0">
                <a:latin typeface="Calibri" charset="0"/>
              </a:rPr>
              <a:t>%</a:t>
            </a:r>
            <a:endParaRPr dirty="0">
              <a:latin typeface="Calibri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3882452"/>
            <a:ext cx="8229600" cy="224371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Ask </a:t>
            </a:r>
            <a:r>
              <a:rPr sz="2500" dirty="0">
                <a:latin typeface="Calibri" charset="0"/>
              </a:rPr>
              <a:t>challenging </a:t>
            </a:r>
            <a:r>
              <a:rPr sz="2500" dirty="0" smtClean="0">
                <a:latin typeface="Calibri" charset="0"/>
              </a:rPr>
              <a:t>questions</a:t>
            </a: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>
                <a:latin typeface="Calibri" charset="0"/>
              </a:rPr>
              <a:t>Comment, build on, or clarify others' contributions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Post </a:t>
            </a:r>
            <a:r>
              <a:rPr sz="2500" dirty="0">
                <a:latin typeface="Calibri" charset="0"/>
              </a:rPr>
              <a:t>useful or interesting information to the class discussion </a:t>
            </a:r>
            <a:r>
              <a:rPr lang="en-US" sz="2500" dirty="0" smtClean="0">
                <a:latin typeface="Calibri" charset="0"/>
              </a:rPr>
              <a:t>board</a:t>
            </a:r>
            <a:endParaRPr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Visit </a:t>
            </a:r>
            <a:r>
              <a:rPr lang="en-US" sz="2500" dirty="0" smtClean="0">
                <a:latin typeface="Calibri" charset="0"/>
              </a:rPr>
              <a:t>me </a:t>
            </a:r>
            <a:r>
              <a:rPr sz="2500" dirty="0" smtClean="0">
                <a:latin typeface="Calibri" charset="0"/>
              </a:rPr>
              <a:t>during </a:t>
            </a:r>
            <a:r>
              <a:rPr sz="2500" dirty="0">
                <a:latin typeface="Calibri" charset="0"/>
              </a:rPr>
              <a:t>office hours to chat, to ask questions, or to give feedback</a:t>
            </a:r>
            <a:r>
              <a:rPr sz="2500" dirty="0" smtClean="0">
                <a:latin typeface="Calibri" charset="0"/>
              </a:rPr>
              <a:t>.</a:t>
            </a:r>
            <a:endParaRPr lang="en-US" sz="2500" dirty="0">
              <a:latin typeface="Calibri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869133"/>
              </p:ext>
            </p:extLst>
          </p:nvPr>
        </p:nvGraphicFramePr>
        <p:xfrm>
          <a:off x="457200" y="1600200"/>
          <a:ext cx="7817370" cy="147218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389208"/>
                <a:gridCol w="1428162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Participation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Tutorial participation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Online survey participation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0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 – 10%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1207"/>
              </p:ext>
            </p:extLst>
          </p:nvPr>
        </p:nvGraphicFramePr>
        <p:xfrm>
          <a:off x="457200" y="1600200"/>
          <a:ext cx="6543826" cy="24536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Assignment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A0: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Slack post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-%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A1: Thinking about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4%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A2: User-centered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4%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Teammate</a:t>
                      </a:r>
                      <a:r>
                        <a:rPr lang="en-US" sz="2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feedback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2%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36402"/>
            <a:ext cx="8229600" cy="188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BONUS: 2%</a:t>
            </a:r>
          </a:p>
          <a:p>
            <a:pPr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Regularly posting #</a:t>
            </a:r>
            <a:r>
              <a:rPr lang="en-US" sz="2500" dirty="0" err="1" smtClean="0">
                <a:latin typeface="Calibri" charset="0"/>
              </a:rPr>
              <a:t>gooddesign</a:t>
            </a:r>
            <a:r>
              <a:rPr lang="en-US" sz="2500" dirty="0" smtClean="0">
                <a:latin typeface="Calibri" charset="0"/>
              </a:rPr>
              <a:t> and #</a:t>
            </a:r>
            <a:r>
              <a:rPr lang="en-US" sz="2500" dirty="0" err="1" smtClean="0">
                <a:latin typeface="Calibri" charset="0"/>
              </a:rPr>
              <a:t>baddesign</a:t>
            </a:r>
            <a:r>
              <a:rPr lang="en-US" sz="2500" dirty="0" smtClean="0">
                <a:latin typeface="Calibri" charset="0"/>
              </a:rPr>
              <a:t> to the Slack channel. (once a week through the term)</a:t>
            </a: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 </a:t>
            </a:r>
            <a:r>
              <a:rPr lang="en-US" dirty="0" smtClean="0"/>
              <a:t>– </a:t>
            </a:r>
            <a:r>
              <a:rPr lang="en-US" dirty="0" smtClean="0"/>
              <a:t>35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you to engage in hands-on design with a real project</a:t>
            </a:r>
          </a:p>
          <a:p>
            <a:endParaRPr lang="en-US" dirty="0" smtClean="0"/>
          </a:p>
          <a:p>
            <a:r>
              <a:rPr lang="en-US" dirty="0" smtClean="0"/>
              <a:t>Groups of four </a:t>
            </a:r>
            <a:r>
              <a:rPr lang="en-US" dirty="0" smtClean="0"/>
              <a:t>(3) </a:t>
            </a:r>
            <a:r>
              <a:rPr lang="en-US" dirty="0" smtClean="0"/>
              <a:t>people. Your TA will facilitate group construction based on your background knowledge/skills.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 </a:t>
            </a:r>
            <a:r>
              <a:rPr lang="en-US" dirty="0" smtClean="0"/>
              <a:t>– </a:t>
            </a:r>
            <a:r>
              <a:rPr lang="en-US" dirty="0" smtClean="0"/>
              <a:t>35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Project ideas: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Curated maps and routes (e.g. Spotify for walking or biking)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Garden guide (e.g. planning, managing and tracking a garden)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Back-end system for an animal shelter (for employees to manage animals)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Back-end of restaurant menu ordering system (e.g. employee interface for adding inventory)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Catalog store shopping assistant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Recreation Centre app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Ski hill application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Mobile field guide for a park (e.g. for mushrooms, flowers, etc.)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Driving data app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Period tracking app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Farmer market vendor app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Something </a:t>
            </a:r>
            <a:r>
              <a:rPr lang="en-US" dirty="0"/>
              <a:t>of your choosing (note that this choice needs to be cleared by your TA by the time P0 is due)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Project </a:t>
            </a:r>
            <a:r>
              <a:rPr lang="en-US" dirty="0" smtClean="0"/>
              <a:t>– </a:t>
            </a:r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2439"/>
            <a:ext cx="8229600" cy="753724"/>
          </a:xfrm>
        </p:spPr>
        <p:txBody>
          <a:bodyPr/>
          <a:lstStyle/>
          <a:p>
            <a:r>
              <a:rPr lang="en-US" dirty="0" smtClean="0"/>
              <a:t>Grading principle: BLOW MY SOCKS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57200" y="1600200"/>
          <a:ext cx="6543826" cy="34350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Project 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P0: Team contracts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P1: User Research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P2: Ideation &amp; Lo fi prototypes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P3: Hi-fi prototypes and heuristic evaluation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P4: Final report and presentation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1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in these labs comprises part of your grade</a:t>
            </a:r>
          </a:p>
          <a:p>
            <a:endParaRPr lang="en-US" dirty="0" smtClean="0"/>
          </a:p>
          <a:p>
            <a:r>
              <a:rPr lang="en-US" dirty="0" smtClean="0"/>
              <a:t>Hands-on with specific skills and activities</a:t>
            </a:r>
          </a:p>
          <a:p>
            <a:pPr lvl="1"/>
            <a:r>
              <a:rPr lang="en-US" dirty="0" smtClean="0"/>
              <a:t>Design activities</a:t>
            </a:r>
          </a:p>
          <a:p>
            <a:pPr lvl="1"/>
            <a:r>
              <a:rPr lang="en-US" dirty="0" smtClean="0"/>
              <a:t>Android apps</a:t>
            </a:r>
            <a:endParaRPr lang="en-US" dirty="0" smtClean="0"/>
          </a:p>
          <a:p>
            <a:pPr lvl="1"/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Foundations of Human-Computer Interaction</a:t>
            </a:r>
          </a:p>
          <a:p>
            <a:endParaRPr lang="en-US" dirty="0"/>
          </a:p>
          <a:p>
            <a:r>
              <a:rPr lang="en-US" dirty="0" smtClean="0"/>
              <a:t>Foundations of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</a:p>
          <a:p>
            <a:endParaRPr lang="en-US" dirty="0"/>
          </a:p>
          <a:p>
            <a:r>
              <a:rPr lang="en-US" dirty="0" smtClean="0"/>
              <a:t>Foundations of Design for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Hours/Contact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Office hours: </a:t>
            </a:r>
            <a:r>
              <a:rPr lang="en-US" dirty="0" smtClean="0"/>
              <a:t>MW after class (11am) or by appointment</a:t>
            </a:r>
          </a:p>
          <a:p>
            <a:endParaRPr lang="en-US" dirty="0" smtClean="0"/>
          </a:p>
          <a:p>
            <a:r>
              <a:rPr lang="en-US" b="1" dirty="0" smtClean="0"/>
              <a:t>Questions: </a:t>
            </a:r>
            <a:r>
              <a:rPr lang="en-US" dirty="0" smtClean="0"/>
              <a:t>Use </a:t>
            </a:r>
            <a:r>
              <a:rPr lang="en-US" dirty="0" smtClean="0"/>
              <a:t>Slack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http://cpsc481-ucalgary.slack.com</a:t>
            </a:r>
            <a:endParaRPr lang="en-US" u="sng" dirty="0" smtClean="0"/>
          </a:p>
          <a:p>
            <a:endParaRPr lang="en-US" b="1" dirty="0"/>
          </a:p>
          <a:p>
            <a:pPr algn="ctr"/>
            <a:r>
              <a:rPr lang="en-US" b="1" dirty="0" smtClean="0"/>
              <a:t>Do not email me or your TAs directly.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Handing In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 are due at the </a:t>
            </a:r>
            <a:r>
              <a:rPr lang="en-US" u="sng" dirty="0" smtClean="0"/>
              <a:t>beginning of lecture</a:t>
            </a:r>
            <a:r>
              <a:rPr lang="en-US" dirty="0" smtClean="0"/>
              <a:t> on the day specified</a:t>
            </a:r>
          </a:p>
          <a:p>
            <a:endParaRPr lang="en-US" dirty="0" smtClean="0"/>
          </a:p>
          <a:p>
            <a:r>
              <a:rPr lang="en-US" dirty="0" smtClean="0"/>
              <a:t>You have a 10 minute grace period from the start of class</a:t>
            </a:r>
          </a:p>
          <a:p>
            <a:endParaRPr lang="en-US" dirty="0" smtClean="0"/>
          </a:p>
          <a:p>
            <a:r>
              <a:rPr lang="en-US" dirty="0" smtClean="0"/>
              <a:t>After that, </a:t>
            </a:r>
            <a:r>
              <a:rPr lang="en-US" u="sng" dirty="0" smtClean="0"/>
              <a:t>I will not accept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Policies – See Syllabus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Academic integrity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Grading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Extensions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Late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Accommodation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Quality of written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6406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queries?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Podcast is already posted! Go for it!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Sign up for slack and introduce yourself in #profiles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r>
              <a:rPr lang="en-US" dirty="0" smtClean="0"/>
              <a:t>For first tutorial:</a:t>
            </a:r>
          </a:p>
          <a:p>
            <a:r>
              <a:rPr lang="en-US" dirty="0" smtClean="0"/>
              <a:t>- Complete the first (individual) section of the team contracts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 l="22979" r="28333"/>
          <a:stretch>
            <a:fillRect/>
          </a:stretch>
        </p:blipFill>
        <p:spPr bwMode="auto">
          <a:xfrm>
            <a:off x="2101174" y="0"/>
            <a:ext cx="44520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1523" y="0"/>
            <a:ext cx="1991677" cy="2743200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826" y="2348674"/>
            <a:ext cx="2403322" cy="45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is Everywhere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30410"/>
              </p:ext>
            </p:extLst>
          </p:nvPr>
        </p:nvGraphicFramePr>
        <p:xfrm>
          <a:off x="6022685" y="1600200"/>
          <a:ext cx="2664115" cy="467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3145536" imgH="5516880" progId="Word.Document.8">
                  <p:embed/>
                </p:oleObj>
              </mc:Choice>
              <mc:Fallback>
                <p:oleObj name="Document" r:id="rId3" imgW="3145536" imgH="551688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685" y="1600200"/>
                        <a:ext cx="2664115" cy="4673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7318"/>
          <a:stretch/>
        </p:blipFill>
        <p:spPr>
          <a:xfrm>
            <a:off x="457200" y="1600199"/>
            <a:ext cx="5234610" cy="4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Affects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sz="2400" dirty="0" smtClean="0"/>
              <a:t>A  $200 withdrawal turns into $20000</a:t>
            </a:r>
          </a:p>
          <a:p>
            <a:pPr lvl="1"/>
            <a:r>
              <a:rPr lang="en-US" sz="2400" dirty="0" smtClean="0"/>
              <a:t>Bad font choice </a:t>
            </a:r>
            <a:r>
              <a:rPr lang="en-US" sz="2400" dirty="0" smtClean="0">
                <a:sym typeface="Wingdings"/>
              </a:rPr>
              <a:t> “,” looks like “.”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Lives: </a:t>
            </a:r>
            <a:r>
              <a:rPr lang="en-US" sz="2800" dirty="0" smtClean="0"/>
              <a:t>Therac-25 Radiation Machine</a:t>
            </a:r>
          </a:p>
          <a:p>
            <a:pPr lvl="1"/>
            <a:r>
              <a:rPr lang="en-US" sz="2400" dirty="0" smtClean="0"/>
              <a:t>Massive doses of radiation led to several deaths</a:t>
            </a:r>
          </a:p>
          <a:p>
            <a:pPr lvl="1"/>
            <a:r>
              <a:rPr lang="en-US" sz="2400" dirty="0" smtClean="0"/>
              <a:t>Cause: backing out and changing settings within 8s would not put the shield in place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721704"/>
            <a:ext cx="61293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1089</Words>
  <Application>Microsoft Macintosh PowerPoint</Application>
  <PresentationFormat>On-screen Show (4:3)</PresentationFormat>
  <Paragraphs>257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ＭＳ Ｐゴシック</vt:lpstr>
      <vt:lpstr>Times New Roman</vt:lpstr>
      <vt:lpstr>Wingdings</vt:lpstr>
      <vt:lpstr>Arial</vt:lpstr>
      <vt:lpstr>Office Theme</vt:lpstr>
      <vt:lpstr>Document</vt:lpstr>
      <vt:lpstr>PowerPoint Presentation</vt:lpstr>
      <vt:lpstr>Course Introduction</vt:lpstr>
      <vt:lpstr>PowerPoint Presentation</vt:lpstr>
      <vt:lpstr>PowerPoint Presentation</vt:lpstr>
      <vt:lpstr>PowerPoint Presentation</vt:lpstr>
      <vt:lpstr>Bad Design is Everywhere</vt:lpstr>
      <vt:lpstr>Bad Design Affects Us</vt:lpstr>
      <vt:lpstr>PowerPoint Presentation</vt:lpstr>
      <vt:lpstr>PowerPoint Presentation</vt:lpstr>
      <vt:lpstr>PowerPoint Presentation</vt:lpstr>
      <vt:lpstr>PowerPoint Presentation</vt:lpstr>
      <vt:lpstr>What this course is about…</vt:lpstr>
      <vt:lpstr>Summary</vt:lpstr>
      <vt:lpstr>Introduction: Me</vt:lpstr>
      <vt:lpstr>Introduction: Your TAs</vt:lpstr>
      <vt:lpstr>Syllabus</vt:lpstr>
      <vt:lpstr>Basic Course Information</vt:lpstr>
      <vt:lpstr>Flippin’ the Classroom</vt:lpstr>
      <vt:lpstr>What do you expect of me?</vt:lpstr>
      <vt:lpstr>What You Can Expect of Me</vt:lpstr>
      <vt:lpstr>Feedback Mechanism</vt:lpstr>
      <vt:lpstr>What I expect of you</vt:lpstr>
      <vt:lpstr>Assessment</vt:lpstr>
      <vt:lpstr>Participation – 10%</vt:lpstr>
      <vt:lpstr>Assignments – 10%</vt:lpstr>
      <vt:lpstr>Team Project – 35%</vt:lpstr>
      <vt:lpstr>Team Project – 35%</vt:lpstr>
      <vt:lpstr>Team Project – 35%</vt:lpstr>
      <vt:lpstr>Labs</vt:lpstr>
      <vt:lpstr>Office Hours/Contact Information</vt:lpstr>
      <vt:lpstr>Handing In Assignments</vt:lpstr>
      <vt:lpstr>Policies – See Syllabus</vt:lpstr>
      <vt:lpstr>Questions, comments, queries?</vt:lpstr>
      <vt:lpstr>Coming up…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Tony Tang</dc:creator>
  <cp:lastModifiedBy>Anthony Tang</cp:lastModifiedBy>
  <cp:revision>368</cp:revision>
  <dcterms:created xsi:type="dcterms:W3CDTF">2012-08-13T15:17:25Z</dcterms:created>
  <dcterms:modified xsi:type="dcterms:W3CDTF">2016-09-09T00:07:06Z</dcterms:modified>
</cp:coreProperties>
</file>